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4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5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4" Type="http://schemas.openxmlformats.org/officeDocument/2006/relationships/image" Target="../media/image2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10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2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2.bin"/><Relationship Id="rId5" Type="http://schemas.openxmlformats.org/officeDocument/2006/relationships/oleObject" Target="../embeddings/oleObject21.bin"/><Relationship Id="rId4" Type="http://schemas.openxmlformats.org/officeDocument/2006/relationships/oleObject" Target="../embeddings/oleObject20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7" Type="http://schemas.openxmlformats.org/officeDocument/2006/relationships/oleObject" Target="../embeddings/oleObject2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7.bin"/><Relationship Id="rId5" Type="http://schemas.openxmlformats.org/officeDocument/2006/relationships/oleObject" Target="../embeddings/oleObject26.bin"/><Relationship Id="rId4" Type="http://schemas.openxmlformats.org/officeDocument/2006/relationships/oleObject" Target="../embeddings/oleObject25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5" Type="http://schemas.openxmlformats.org/officeDocument/2006/relationships/oleObject" Target="../embeddings/oleObject31.bin"/><Relationship Id="rId4" Type="http://schemas.openxmlformats.org/officeDocument/2006/relationships/oleObject" Target="../embeddings/oleObject30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35.bin"/><Relationship Id="rId5" Type="http://schemas.openxmlformats.org/officeDocument/2006/relationships/oleObject" Target="../embeddings/oleObject34.bin"/><Relationship Id="rId4" Type="http://schemas.openxmlformats.org/officeDocument/2006/relationships/oleObject" Target="../embeddings/oleObject33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3. SKLÁDÁNÍ SIL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35046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Síla je dána: působištěm</a:t>
            </a:r>
          </a:p>
          <a:p>
            <a:pPr>
              <a:buNone/>
            </a:pPr>
            <a:r>
              <a:rPr lang="cs-CZ" dirty="0" smtClean="0"/>
              <a:t>			      velikostí</a:t>
            </a:r>
          </a:p>
          <a:p>
            <a:pPr>
              <a:buNone/>
            </a:pPr>
            <a:r>
              <a:rPr lang="cs-CZ" dirty="0" smtClean="0"/>
              <a:t>			      směrem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195736" y="4869160"/>
            <a:ext cx="3240360" cy="1588"/>
          </a:xfrm>
          <a:prstGeom prst="straightConnector1">
            <a:avLst/>
          </a:prstGeom>
          <a:ln w="38100" cmpd="sng">
            <a:solidFill>
              <a:srgbClr val="C0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203848" y="4293096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F=5N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869160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Gravitační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Gravitační sílu zakreslujeme do těžiště tělesa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11960" y="3068960"/>
            <a:ext cx="10081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 flipV="1">
            <a:off x="4211960" y="3068960"/>
            <a:ext cx="1008112" cy="93610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211960" y="3068960"/>
            <a:ext cx="1008112" cy="93610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3455082" y="4761148"/>
            <a:ext cx="2521074" cy="7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932040" y="5445224"/>
            <a:ext cx="56778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err="1" smtClean="0"/>
              <a:t>Fg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Síly působící ve stejném směru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působí-li větší počet sil na jedno těleso ve </a:t>
            </a:r>
            <a:r>
              <a:rPr lang="cs-CZ" b="1" dirty="0" smtClean="0"/>
              <a:t>stejném</a:t>
            </a:r>
            <a:r>
              <a:rPr lang="cs-CZ" dirty="0" smtClean="0"/>
              <a:t> směru, jejich účinek se </a:t>
            </a:r>
            <a:r>
              <a:rPr lang="cs-CZ" b="1" dirty="0" smtClean="0"/>
              <a:t>sčítá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Výsledná síla je </a:t>
            </a:r>
            <a:r>
              <a:rPr lang="cs-CZ" b="1" dirty="0" smtClean="0"/>
              <a:t>součtem</a:t>
            </a:r>
            <a:r>
              <a:rPr lang="cs-CZ" dirty="0" smtClean="0"/>
              <a:t> </a:t>
            </a:r>
            <a:r>
              <a:rPr lang="cs-CZ" b="1" dirty="0" smtClean="0"/>
              <a:t>všech</a:t>
            </a:r>
            <a:r>
              <a:rPr lang="cs-CZ" dirty="0" smtClean="0"/>
              <a:t> sil.</a:t>
            </a:r>
          </a:p>
          <a:p>
            <a:endParaRPr lang="cs-CZ" dirty="0" smtClean="0"/>
          </a:p>
          <a:p>
            <a:r>
              <a:rPr lang="cs-CZ" dirty="0" smtClean="0"/>
              <a:t>Výsledná síla se nazývá </a:t>
            </a:r>
            <a:r>
              <a:rPr lang="cs-CZ" b="1" dirty="0" smtClean="0">
                <a:solidFill>
                  <a:srgbClr val="FF0000"/>
                </a:solidFill>
              </a:rPr>
              <a:t>výslednice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547664" y="3068960"/>
            <a:ext cx="1656184" cy="1588"/>
          </a:xfrm>
          <a:prstGeom prst="straightConnector1">
            <a:avLst/>
          </a:prstGeom>
          <a:ln w="38100">
            <a:solidFill>
              <a:srgbClr val="C0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547664" y="3645024"/>
            <a:ext cx="3024336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547664" y="4221088"/>
            <a:ext cx="1656184" cy="1588"/>
          </a:xfrm>
          <a:prstGeom prst="straightConnector1">
            <a:avLst/>
          </a:prstGeom>
          <a:ln w="38100">
            <a:solidFill>
              <a:srgbClr val="C0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131840" y="4221088"/>
            <a:ext cx="3024336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547664" y="4869160"/>
            <a:ext cx="4608512" cy="1588"/>
          </a:xfrm>
          <a:prstGeom prst="straightConnector1">
            <a:avLst/>
          </a:prstGeom>
          <a:ln w="38100">
            <a:solidFill>
              <a:srgbClr val="7030A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Objekt 22"/>
          <p:cNvGraphicFramePr>
            <a:graphicFrameLocks noChangeAspect="1"/>
          </p:cNvGraphicFramePr>
          <p:nvPr/>
        </p:nvGraphicFramePr>
        <p:xfrm>
          <a:off x="1763688" y="2636912"/>
          <a:ext cx="999111" cy="432048"/>
        </p:xfrm>
        <a:graphic>
          <a:graphicData uri="http://schemas.openxmlformats.org/presentationml/2006/ole">
            <p:oleObj spid="_x0000_s1026" name="Rovnice" r:id="rId3" imgW="469800" imgH="203040" progId="Equation.3">
              <p:embed/>
            </p:oleObj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1763688" y="3212976"/>
          <a:ext cx="1008112" cy="435940"/>
        </p:xfrm>
        <a:graphic>
          <a:graphicData uri="http://schemas.openxmlformats.org/presentationml/2006/ole">
            <p:oleObj spid="_x0000_s1027" name="Rovnice" r:id="rId4" imgW="469800" imgH="203040" progId="Equation.3">
              <p:embed/>
            </p:oleObj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/>
        </p:nvGraphicFramePr>
        <p:xfrm>
          <a:off x="1763688" y="3789040"/>
          <a:ext cx="1257672" cy="419224"/>
        </p:xfrm>
        <a:graphic>
          <a:graphicData uri="http://schemas.openxmlformats.org/presentationml/2006/ole">
            <p:oleObj spid="_x0000_s1028" name="Rovnice" r:id="rId5" imgW="609480" imgH="203040" progId="Equation.3">
              <p:embed/>
            </p:oleObj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/>
        </p:nvGraphicFramePr>
        <p:xfrm>
          <a:off x="1763688" y="4437112"/>
          <a:ext cx="1080120" cy="402398"/>
        </p:xfrm>
        <a:graphic>
          <a:graphicData uri="http://schemas.openxmlformats.org/presentationml/2006/ole">
            <p:oleObj spid="_x0000_s1029" name="Rovnice" r:id="rId6" imgW="43164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Síly působící v opačném směru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Síly, které působí na těleso v opačném směru se odečítají.</a:t>
            </a:r>
          </a:p>
          <a:p>
            <a:r>
              <a:rPr lang="cs-CZ" dirty="0" smtClean="0"/>
              <a:t>Výslednice má stejný </a:t>
            </a:r>
            <a:r>
              <a:rPr lang="cs-CZ" b="1" dirty="0" smtClean="0"/>
              <a:t>směr</a:t>
            </a:r>
            <a:r>
              <a:rPr lang="cs-CZ" dirty="0" smtClean="0"/>
              <a:t> jako větší síla.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!!Odečítáme vždy </a:t>
            </a:r>
            <a:r>
              <a:rPr lang="cs-CZ" dirty="0" smtClean="0"/>
              <a:t>menší </a:t>
            </a:r>
            <a:r>
              <a:rPr lang="cs-CZ" dirty="0" smtClean="0"/>
              <a:t>sílu od </a:t>
            </a:r>
            <a:r>
              <a:rPr lang="cs-CZ" dirty="0" smtClean="0"/>
              <a:t>větší!!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4499992" y="4005064"/>
            <a:ext cx="1512168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2123728" y="4005064"/>
            <a:ext cx="2376264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>
            <a:off x="2123728" y="4869160"/>
            <a:ext cx="2376264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195736" y="4869160"/>
            <a:ext cx="1440160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0800000">
            <a:off x="3563888" y="5733256"/>
            <a:ext cx="936104" cy="1588"/>
          </a:xfrm>
          <a:prstGeom prst="straightConnector1">
            <a:avLst/>
          </a:prstGeom>
          <a:ln w="38100">
            <a:solidFill>
              <a:srgbClr val="7030A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2699791" y="3573016"/>
          <a:ext cx="1039923" cy="419224"/>
        </p:xfrm>
        <a:graphic>
          <a:graphicData uri="http://schemas.openxmlformats.org/presentationml/2006/ole">
            <p:oleObj spid="_x0000_s2050" name="Rovnice" r:id="rId3" imgW="469800" imgH="203040" progId="Equation.3">
              <p:embed/>
            </p:oleObj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/>
        </p:nvGraphicFramePr>
        <p:xfrm>
          <a:off x="4644008" y="3573016"/>
          <a:ext cx="1039923" cy="419224"/>
        </p:xfrm>
        <a:graphic>
          <a:graphicData uri="http://schemas.openxmlformats.org/presentationml/2006/ole">
            <p:oleObj spid="_x0000_s2051" name="Rovnice" r:id="rId4" imgW="469800" imgH="203040" progId="Equation.3">
              <p:embed/>
            </p:oleObj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/>
        </p:nvGraphicFramePr>
        <p:xfrm>
          <a:off x="2699792" y="4365104"/>
          <a:ext cx="1507098" cy="419224"/>
        </p:xfrm>
        <a:graphic>
          <a:graphicData uri="http://schemas.openxmlformats.org/presentationml/2006/ole">
            <p:oleObj spid="_x0000_s2052" name="Rovnice" r:id="rId5" imgW="596880" imgH="203040" progId="Equation.3">
              <p:embed/>
            </p:oleObj>
          </a:graphicData>
        </a:graphic>
      </p:graphicFrame>
      <p:graphicFrame>
        <p:nvGraphicFramePr>
          <p:cNvPr id="29" name="Objekt 28"/>
          <p:cNvGraphicFramePr>
            <a:graphicFrameLocks noChangeAspect="1"/>
          </p:cNvGraphicFramePr>
          <p:nvPr/>
        </p:nvGraphicFramePr>
        <p:xfrm>
          <a:off x="3707904" y="5373216"/>
          <a:ext cx="1044468" cy="368424"/>
        </p:xfrm>
        <a:graphic>
          <a:graphicData uri="http://schemas.openxmlformats.org/presentationml/2006/ole">
            <p:oleObj spid="_x0000_s2053" name="Rovnice" r:id="rId6" imgW="419040" imgH="152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6" dur="indefinit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47" dur="indefinit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48" dur="indefinit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Určete výslednici sil: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915816" y="3068960"/>
            <a:ext cx="2016224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915816" y="4077072"/>
            <a:ext cx="4392488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3059831" y="2627436"/>
          <a:ext cx="1152129" cy="428699"/>
        </p:xfrm>
        <a:graphic>
          <a:graphicData uri="http://schemas.openxmlformats.org/presentationml/2006/ole">
            <p:oleObj spid="_x0000_s3074" name="Rovnice" r:id="rId3" imgW="545760" imgH="20304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3059832" y="3645024"/>
          <a:ext cx="1152128" cy="428699"/>
        </p:xfrm>
        <a:graphic>
          <a:graphicData uri="http://schemas.openxmlformats.org/presentationml/2006/ole">
            <p:oleObj spid="_x0000_s3075" name="Rovnice" r:id="rId4" imgW="545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2) Určete výslednici sil: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5292080" y="3717032"/>
            <a:ext cx="2088232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1691680" y="3717032"/>
            <a:ext cx="3600400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2987824" y="3284984"/>
          <a:ext cx="1283874" cy="419224"/>
        </p:xfrm>
        <a:graphic>
          <a:graphicData uri="http://schemas.openxmlformats.org/presentationml/2006/ole">
            <p:oleObj spid="_x0000_s4098" name="Rovnice" r:id="rId3" imgW="622080" imgH="203040" progId="Equation.3">
              <p:embed/>
            </p:oleObj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5724127" y="3284984"/>
          <a:ext cx="1283874" cy="419224"/>
        </p:xfrm>
        <a:graphic>
          <a:graphicData uri="http://schemas.openxmlformats.org/presentationml/2006/ole">
            <p:oleObj spid="_x0000_s4099" name="Rovnice" r:id="rId4" imgW="6220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8686800" cy="492941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1)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2)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611560" y="1916832"/>
            <a:ext cx="2016224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611560" y="2564904"/>
            <a:ext cx="4392488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755575" y="1556793"/>
          <a:ext cx="1181034" cy="347214"/>
        </p:xfrm>
        <a:graphic>
          <a:graphicData uri="http://schemas.openxmlformats.org/presentationml/2006/ole">
            <p:oleObj spid="_x0000_s5122" name="Rovnice" r:id="rId3" imgW="54576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755576" y="2204864"/>
          <a:ext cx="1201078" cy="356691"/>
        </p:xfrm>
        <a:graphic>
          <a:graphicData uri="http://schemas.openxmlformats.org/presentationml/2006/ole">
            <p:oleObj spid="_x0000_s5123" name="Rovnice" r:id="rId4" imgW="545760" imgH="203040" progId="Equation.3">
              <p:embed/>
            </p:oleObj>
          </a:graphicData>
        </a:graphic>
      </p:graphicFrame>
      <p:cxnSp>
        <p:nvCxnSpPr>
          <p:cNvPr id="10" name="Přímá spojovací šipka 9"/>
          <p:cNvCxnSpPr/>
          <p:nvPr/>
        </p:nvCxnSpPr>
        <p:spPr>
          <a:xfrm>
            <a:off x="611560" y="3140968"/>
            <a:ext cx="2016224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555776" y="3140968"/>
            <a:ext cx="4392488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3923928" y="2780928"/>
          <a:ext cx="1660121" cy="1152128"/>
        </p:xfrm>
        <a:graphic>
          <a:graphicData uri="http://schemas.openxmlformats.org/presentationml/2006/ole">
            <p:oleObj spid="_x0000_s5124" name="Rovnice" r:id="rId5" imgW="787320" imgH="634680" progId="Equation.3">
              <p:embed/>
            </p:oleObj>
          </a:graphicData>
        </a:graphic>
      </p:graphicFrame>
      <p:cxnSp>
        <p:nvCxnSpPr>
          <p:cNvPr id="13" name="Přímá spojovací šipka 12"/>
          <p:cNvCxnSpPr/>
          <p:nvPr/>
        </p:nvCxnSpPr>
        <p:spPr>
          <a:xfrm>
            <a:off x="5076056" y="4941168"/>
            <a:ext cx="2088232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1475656" y="4941168"/>
            <a:ext cx="3600400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2771800" y="4552138"/>
          <a:ext cx="1152128" cy="376205"/>
        </p:xfrm>
        <a:graphic>
          <a:graphicData uri="http://schemas.openxmlformats.org/presentationml/2006/ole">
            <p:oleObj spid="_x0000_s5125" name="Rovnice" r:id="rId6" imgW="622080" imgH="203040" progId="Equation.3">
              <p:embed/>
            </p:oleObj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5508103" y="4552138"/>
          <a:ext cx="1152129" cy="376205"/>
        </p:xfrm>
        <a:graphic>
          <a:graphicData uri="http://schemas.openxmlformats.org/presentationml/2006/ole">
            <p:oleObj spid="_x0000_s5126" name="Rovnice" r:id="rId7" imgW="622080" imgH="203040" progId="Equation.3">
              <p:embed/>
            </p:oleObj>
          </a:graphicData>
        </a:graphic>
      </p:graphicFrame>
      <p:cxnSp>
        <p:nvCxnSpPr>
          <p:cNvPr id="17" name="Přímá spojovací šipka 16"/>
          <p:cNvCxnSpPr/>
          <p:nvPr/>
        </p:nvCxnSpPr>
        <p:spPr>
          <a:xfrm rot="10800000">
            <a:off x="1547664" y="5589240"/>
            <a:ext cx="3600400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619672" y="5589240"/>
            <a:ext cx="2088232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539552" y="3573016"/>
            <a:ext cx="6408712" cy="1588"/>
          </a:xfrm>
          <a:prstGeom prst="straightConnector1">
            <a:avLst/>
          </a:prstGeom>
          <a:ln w="38100">
            <a:solidFill>
              <a:srgbClr val="7030A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>
            <a:off x="3707904" y="6165304"/>
            <a:ext cx="1440160" cy="1588"/>
          </a:xfrm>
          <a:prstGeom prst="straightConnector1">
            <a:avLst/>
          </a:prstGeom>
          <a:ln w="38100">
            <a:solidFill>
              <a:srgbClr val="7030A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3923928" y="5157192"/>
          <a:ext cx="2189043" cy="1368152"/>
        </p:xfrm>
        <a:graphic>
          <a:graphicData uri="http://schemas.openxmlformats.org/presentationml/2006/ole">
            <p:oleObj spid="_x0000_s5127" name="Rovnice" r:id="rId8" imgW="1015920" imgH="634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Skládání sil na sebe kolmých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Síly na sebe kolmé doplníme na </a:t>
            </a:r>
            <a:r>
              <a:rPr lang="cs-CZ" dirty="0" smtClean="0"/>
              <a:t>čtverec </a:t>
            </a:r>
            <a:r>
              <a:rPr lang="cs-CZ" dirty="0" smtClean="0"/>
              <a:t>nebo obdélník.</a:t>
            </a:r>
            <a:endParaRPr lang="cs-CZ" b="1" dirty="0" smtClean="0"/>
          </a:p>
          <a:p>
            <a:r>
              <a:rPr lang="cs-CZ" b="1" dirty="0" smtClean="0"/>
              <a:t>Výslednicí je úhlopříčka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Působiště výslednice je společné se silami     a     .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3203848" y="4653136"/>
            <a:ext cx="1872208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139952" y="5589240"/>
            <a:ext cx="1440160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139952" y="3717032"/>
            <a:ext cx="1440160" cy="0"/>
          </a:xfrm>
          <a:prstGeom prst="line">
            <a:avLst/>
          </a:prstGeom>
          <a:ln w="2222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4644008" y="4653136"/>
            <a:ext cx="1872208" cy="0"/>
          </a:xfrm>
          <a:prstGeom prst="line">
            <a:avLst/>
          </a:prstGeom>
          <a:ln w="2222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 flipH="1" flipV="1">
            <a:off x="3923928" y="3933056"/>
            <a:ext cx="1872208" cy="1440160"/>
          </a:xfrm>
          <a:prstGeom prst="straightConnector1">
            <a:avLst/>
          </a:prstGeom>
          <a:ln w="38100">
            <a:solidFill>
              <a:srgbClr val="7030A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3779912" y="3933056"/>
          <a:ext cx="360040" cy="515728"/>
        </p:xfrm>
        <a:graphic>
          <a:graphicData uri="http://schemas.openxmlformats.org/presentationml/2006/ole">
            <p:oleObj spid="_x0000_s6146" name="Rovnice" r:id="rId3" imgW="139680" imgH="203040" progId="Equation.3">
              <p:embed/>
            </p:oleObj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/>
        </p:nvGraphicFramePr>
        <p:xfrm>
          <a:off x="4788024" y="5589240"/>
          <a:ext cx="360040" cy="523695"/>
        </p:xfrm>
        <a:graphic>
          <a:graphicData uri="http://schemas.openxmlformats.org/presentationml/2006/ole">
            <p:oleObj spid="_x0000_s6147" name="Rovnice" r:id="rId4" imgW="139680" imgH="203040" progId="Equation.3">
              <p:embed/>
            </p:oleObj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4932040" y="4437112"/>
          <a:ext cx="360040" cy="480053"/>
        </p:xfrm>
        <a:graphic>
          <a:graphicData uri="http://schemas.openxmlformats.org/presentationml/2006/ole">
            <p:oleObj spid="_x0000_s6148" name="Rovnice" r:id="rId5" imgW="114120" imgH="152280" progId="Equation.3">
              <p:embed/>
            </p:oleObj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/>
        </p:nvGraphicFramePr>
        <p:xfrm>
          <a:off x="7740352" y="6165304"/>
          <a:ext cx="360040" cy="692696"/>
        </p:xfrm>
        <a:graphic>
          <a:graphicData uri="http://schemas.openxmlformats.org/presentationml/2006/ole">
            <p:oleObj spid="_x0000_s6149" name="Rovnice" r:id="rId6" imgW="139680" imgH="203040" progId="Equation.3">
              <p:embed/>
            </p:oleObj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8460432" y="6197757"/>
          <a:ext cx="320228" cy="660243"/>
        </p:xfrm>
        <a:graphic>
          <a:graphicData uri="http://schemas.openxmlformats.org/presentationml/2006/ole">
            <p:oleObj spid="_x0000_s6150" name="Rovnice" r:id="rId7" imgW="1396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Skládání sil různých směrů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Doplníme obrazec na </a:t>
            </a:r>
            <a:r>
              <a:rPr lang="cs-CZ" dirty="0" smtClean="0"/>
              <a:t>kosočtverec </a:t>
            </a:r>
            <a:r>
              <a:rPr lang="cs-CZ" dirty="0" smtClean="0"/>
              <a:t>nebo kosodélník.</a:t>
            </a:r>
          </a:p>
          <a:p>
            <a:r>
              <a:rPr lang="cs-CZ" dirty="0" smtClean="0"/>
              <a:t>Do obrazce nakreslíme úhlopříčku, která je výslednicí sil      a     .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 rot="16200000" flipV="1">
            <a:off x="2663788" y="4545124"/>
            <a:ext cx="2304256" cy="151216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4572000" y="6453336"/>
            <a:ext cx="2952328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059832" y="4149080"/>
            <a:ext cx="2952328" cy="1588"/>
          </a:xfrm>
          <a:prstGeom prst="straightConnector1">
            <a:avLst/>
          </a:prstGeom>
          <a:ln w="19050"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6200000" flipV="1">
            <a:off x="5616116" y="4545124"/>
            <a:ext cx="2304256" cy="1512168"/>
          </a:xfrm>
          <a:prstGeom prst="straightConnector1">
            <a:avLst/>
          </a:prstGeom>
          <a:ln w="19050"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4139952" y="4581128"/>
            <a:ext cx="2304256" cy="1440160"/>
          </a:xfrm>
          <a:prstGeom prst="straightConnector1">
            <a:avLst/>
          </a:prstGeom>
          <a:ln w="38100">
            <a:solidFill>
              <a:srgbClr val="7030A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203848" y="5013176"/>
          <a:ext cx="360040" cy="523695"/>
        </p:xfrm>
        <a:graphic>
          <a:graphicData uri="http://schemas.openxmlformats.org/presentationml/2006/ole">
            <p:oleObj spid="_x0000_s8194" name="Rovnice" r:id="rId3" imgW="139680" imgH="203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868144" y="5877272"/>
          <a:ext cx="357882" cy="520556"/>
        </p:xfrm>
        <a:graphic>
          <a:graphicData uri="http://schemas.openxmlformats.org/presentationml/2006/ole">
            <p:oleObj spid="_x0000_s8195" name="Rovnice" r:id="rId4" imgW="139680" imgH="20304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5466060" y="5174208"/>
          <a:ext cx="330324" cy="440432"/>
        </p:xfrm>
        <a:graphic>
          <a:graphicData uri="http://schemas.openxmlformats.org/presentationml/2006/ole">
            <p:oleObj spid="_x0000_s8196" name="Rovnice" r:id="rId5" imgW="114120" imgH="152280" progId="Equation.3">
              <p:embed/>
            </p:oleObj>
          </a:graphicData>
        </a:graphic>
      </p:graphicFrame>
      <p:graphicFrame>
        <p:nvGraphicFramePr>
          <p:cNvPr id="8200" name="Object 8"/>
          <p:cNvGraphicFramePr>
            <a:graphicFrameLocks noChangeAspect="1"/>
          </p:cNvGraphicFramePr>
          <p:nvPr/>
        </p:nvGraphicFramePr>
        <p:xfrm>
          <a:off x="2988767" y="3181226"/>
          <a:ext cx="359098" cy="692150"/>
        </p:xfrm>
        <a:graphic>
          <a:graphicData uri="http://schemas.openxmlformats.org/presentationml/2006/ole">
            <p:oleObj spid="_x0000_s8200" name="Rovnice" r:id="rId6" imgW="139680" imgH="203040" progId="Equation.3">
              <p:embed/>
            </p:oleObj>
          </a:graphicData>
        </a:graphic>
      </p:graphicFrame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3707904" y="3212976"/>
          <a:ext cx="320675" cy="660400"/>
        </p:xfrm>
        <a:graphic>
          <a:graphicData uri="http://schemas.openxmlformats.org/presentationml/2006/ole">
            <p:oleObj spid="_x0000_s8201" name="Rovnice" r:id="rId7" imgW="1396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Zakreslete výslednici a zapište její velikost.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686800" cy="5257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4355976" y="3789040"/>
            <a:ext cx="2737098" cy="794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0800000">
            <a:off x="4212754" y="5157192"/>
            <a:ext cx="1512168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868144" y="3429000"/>
          <a:ext cx="360040" cy="515728"/>
        </p:xfrm>
        <a:graphic>
          <a:graphicData uri="http://schemas.openxmlformats.org/presentationml/2006/ole">
            <p:oleObj spid="_x0000_s9218" name="Rovnice" r:id="rId3" imgW="139680" imgH="20304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788024" y="5229200"/>
          <a:ext cx="360040" cy="523695"/>
        </p:xfrm>
        <a:graphic>
          <a:graphicData uri="http://schemas.openxmlformats.org/presentationml/2006/ole">
            <p:oleObj spid="_x0000_s9219" name="Rovnice" r:id="rId4" imgW="139680" imgH="203040" progId="Equation.3">
              <p:embed/>
            </p:oleObj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1619672" y="2636912"/>
          <a:ext cx="1008112" cy="1444052"/>
        </p:xfrm>
        <a:graphic>
          <a:graphicData uri="http://schemas.openxmlformats.org/presentationml/2006/ole">
            <p:oleObj spid="_x0000_s9221" name="Rovnice" r:id="rId5" imgW="469800" imgH="6728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 rot="5400000" flipH="1" flipV="1">
            <a:off x="4499992" y="4077072"/>
            <a:ext cx="2737098" cy="794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rot="10800000">
            <a:off x="4356770" y="5445224"/>
            <a:ext cx="1512168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012160" y="3717032"/>
          <a:ext cx="360040" cy="515728"/>
        </p:xfrm>
        <a:graphic>
          <a:graphicData uri="http://schemas.openxmlformats.org/presentationml/2006/ole">
            <p:oleObj spid="_x0000_s10242" name="Rovnice" r:id="rId3" imgW="13968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932040" y="5517232"/>
          <a:ext cx="360040" cy="523695"/>
        </p:xfrm>
        <a:graphic>
          <a:graphicData uri="http://schemas.openxmlformats.org/presentationml/2006/ole">
            <p:oleObj spid="_x0000_s10243" name="Rovnice" r:id="rId4" imgW="13968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908175" y="2244725"/>
          <a:ext cx="1008063" cy="1363663"/>
        </p:xfrm>
        <a:graphic>
          <a:graphicData uri="http://schemas.openxmlformats.org/presentationml/2006/ole">
            <p:oleObj spid="_x0000_s10244" name="Rovnice" r:id="rId5" imgW="469800" imgH="634680" progId="Equation.3">
              <p:embed/>
            </p:oleObj>
          </a:graphicData>
        </a:graphic>
      </p:graphicFrame>
      <p:cxnSp>
        <p:nvCxnSpPr>
          <p:cNvPr id="10" name="Přímá spojovací čára 9"/>
          <p:cNvCxnSpPr/>
          <p:nvPr/>
        </p:nvCxnSpPr>
        <p:spPr>
          <a:xfrm rot="5400000" flipH="1" flipV="1">
            <a:off x="2987824" y="4077072"/>
            <a:ext cx="2736304" cy="0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0800000">
            <a:off x="4355976" y="2708920"/>
            <a:ext cx="1512168" cy="0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6200000" flipV="1">
            <a:off x="3743908" y="3320988"/>
            <a:ext cx="2736304" cy="1512168"/>
          </a:xfrm>
          <a:prstGeom prst="straightConnector1">
            <a:avLst/>
          </a:prstGeom>
          <a:ln w="38100">
            <a:solidFill>
              <a:srgbClr val="7030A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4788024" y="3933056"/>
          <a:ext cx="278854" cy="371805"/>
        </p:xfrm>
        <a:graphic>
          <a:graphicData uri="http://schemas.openxmlformats.org/presentationml/2006/ole">
            <p:oleObj spid="_x0000_s10245" name="Rovnice" r:id="rId6" imgW="114120" imgH="152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</a:t>
            </a:r>
            <a:r>
              <a:rPr lang="cs-CZ" sz="1200" smtClean="0"/>
              <a:t>jsou vlastní.</a:t>
            </a:r>
            <a:endParaRPr lang="cs-CZ" sz="12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179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Rovnice</vt:lpstr>
      <vt:lpstr>3. SKLÁDÁNÍ SIL</vt:lpstr>
      <vt:lpstr>Síla</vt:lpstr>
      <vt:lpstr>Gravitační síla</vt:lpstr>
      <vt:lpstr>Síly působící ve stejném směru</vt:lpstr>
      <vt:lpstr>Příklad</vt:lpstr>
      <vt:lpstr>Síly působící v opačném směru</vt:lpstr>
      <vt:lpstr>Otázky</vt:lpstr>
      <vt:lpstr>Snímek 8</vt:lpstr>
      <vt:lpstr>Výsledky </vt:lpstr>
      <vt:lpstr>Skládání sil na sebe kolmých</vt:lpstr>
      <vt:lpstr>Skládání sil různých směrů</vt:lpstr>
      <vt:lpstr>Příklad</vt:lpstr>
      <vt:lpstr>Výsledek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DEJVID</dc:creator>
  <cp:lastModifiedBy>Dum</cp:lastModifiedBy>
  <cp:revision>30</cp:revision>
  <dcterms:created xsi:type="dcterms:W3CDTF">2011-02-21T18:59:33Z</dcterms:created>
  <dcterms:modified xsi:type="dcterms:W3CDTF">2012-05-21T15:07:28Z</dcterms:modified>
</cp:coreProperties>
</file>