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06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image" Target="../media/image5.wmf"/><Relationship Id="rId4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5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7" Type="http://schemas.openxmlformats.org/officeDocument/2006/relationships/image" Target="../media/image20.wmf"/><Relationship Id="rId2" Type="http://schemas.openxmlformats.org/officeDocument/2006/relationships/image" Target="../media/image16.wmf"/><Relationship Id="rId1" Type="http://schemas.openxmlformats.org/officeDocument/2006/relationships/image" Target="../media/image15.wmf"/><Relationship Id="rId6" Type="http://schemas.openxmlformats.org/officeDocument/2006/relationships/image" Target="../media/image6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9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13.bin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5" Type="http://schemas.openxmlformats.org/officeDocument/2006/relationships/oleObject" Target="../embeddings/oleObject16.bin"/><Relationship Id="rId4" Type="http://schemas.openxmlformats.org/officeDocument/2006/relationships/oleObject" Target="../embeddings/oleObject15.bin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oleObject" Target="../embeddings/oleObject20.bin"/><Relationship Id="rId5" Type="http://schemas.openxmlformats.org/officeDocument/2006/relationships/oleObject" Target="../embeddings/oleObject19.bin"/><Relationship Id="rId4" Type="http://schemas.openxmlformats.org/officeDocument/2006/relationships/oleObject" Target="../embeddings/oleObject18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oleObject" Target="../embeddings/oleObject22.bin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8.bin"/><Relationship Id="rId3" Type="http://schemas.openxmlformats.org/officeDocument/2006/relationships/oleObject" Target="../embeddings/oleObject23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6.bin"/><Relationship Id="rId5" Type="http://schemas.openxmlformats.org/officeDocument/2006/relationships/oleObject" Target="../embeddings/oleObject25.bin"/><Relationship Id="rId4" Type="http://schemas.openxmlformats.org/officeDocument/2006/relationships/oleObject" Target="../embeddings/oleObject24.bin"/><Relationship Id="rId9" Type="http://schemas.openxmlformats.org/officeDocument/2006/relationships/oleObject" Target="../embeddings/oleObject29.bin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4. </a:t>
            </a:r>
            <a:r>
              <a:rPr lang="cs-CZ" dirty="0" smtClean="0"/>
              <a:t>Pohybové zákony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lc="http://schemas.openxmlformats.org/drawingml/2006/lockedCanvas"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lc="http://schemas.openxmlformats.org/drawingml/2006/lockedCanvas"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lc="http://schemas.openxmlformats.org/drawingml/2006/lockedCanvas"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3307055" y="1268760"/>
            <a:ext cx="247766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Zákon setrvačnosti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Těleso setrvává v klidu, nebo v rovnoměrném přímočarém pohybu, jestliže síly, které na něj působí, jsou v rovnováze.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Rovnováha sil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Jestliže jsou síly působící na těleso v </a:t>
            </a:r>
            <a:r>
              <a:rPr lang="cs-CZ" b="1" dirty="0" smtClean="0"/>
              <a:t>rovnováze</a:t>
            </a:r>
            <a:r>
              <a:rPr lang="cs-CZ" dirty="0" smtClean="0"/>
              <a:t>, pak jejich výslednice je </a:t>
            </a:r>
            <a:r>
              <a:rPr lang="cs-CZ" b="1" dirty="0" smtClean="0"/>
              <a:t>nulová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4427984" y="4005064"/>
            <a:ext cx="1656184" cy="1588"/>
          </a:xfrm>
          <a:prstGeom prst="straightConnector1">
            <a:avLst/>
          </a:prstGeom>
          <a:ln w="38100">
            <a:solidFill>
              <a:srgbClr val="FF0000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2771800" y="4005064"/>
            <a:ext cx="1656184" cy="1588"/>
          </a:xfrm>
          <a:prstGeom prst="straightConnector1">
            <a:avLst/>
          </a:prstGeom>
          <a:ln w="38100">
            <a:solidFill>
              <a:schemeClr val="tx1"/>
            </a:solidFill>
            <a:headEnd type="arrow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3203848" y="3573016"/>
          <a:ext cx="969456" cy="419224"/>
        </p:xfrm>
        <a:graphic>
          <a:graphicData uri="http://schemas.openxmlformats.org/presentationml/2006/ole">
            <p:oleObj spid="_x0000_s1026" name="Rovnice" r:id="rId3" imgW="469800" imgH="203040" progId="Equation.3">
              <p:embed/>
            </p:oleObj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716016" y="3573016"/>
          <a:ext cx="995657" cy="419224"/>
        </p:xfrm>
        <a:graphic>
          <a:graphicData uri="http://schemas.openxmlformats.org/presentationml/2006/ole">
            <p:oleObj spid="_x0000_s1027" name="Rovnice" r:id="rId4" imgW="482400" imgH="203040" progId="Equation.3">
              <p:embed/>
            </p:oleObj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/>
        </p:nvGraphicFramePr>
        <p:xfrm>
          <a:off x="3800475" y="4352925"/>
          <a:ext cx="1544638" cy="1404938"/>
        </p:xfrm>
        <a:graphic>
          <a:graphicData uri="http://schemas.openxmlformats.org/presentationml/2006/ole">
            <p:oleObj spid="_x0000_s1028" name="Rovnice" r:id="rId5" imgW="711000" imgH="647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Těleso setrvává v klidu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Změna z klidového stavu do rychlého pohybu.</a:t>
            </a:r>
          </a:p>
          <a:p>
            <a:r>
              <a:rPr lang="cs-CZ" dirty="0" smtClean="0"/>
              <a:t>Těleso setrvačností zůstává na svém místě.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Prudké rozjetí autobusu, vlaku,…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Cestující cítí sílu, která ho nutí zůstat na původním</a:t>
            </a:r>
          </a:p>
          <a:p>
            <a:pPr lvl="1">
              <a:buNone/>
            </a:pPr>
            <a:r>
              <a:rPr lang="cs-CZ" dirty="0" smtClean="0"/>
              <a:t>místě.</a:t>
            </a:r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Setrvačnost v rovnoměrném přímočarém pohybu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Změna z pohybu do klidného stavu.</a:t>
            </a:r>
          </a:p>
          <a:p>
            <a:r>
              <a:rPr lang="cs-CZ" dirty="0" smtClean="0"/>
              <a:t>Změna směru pohybu.</a:t>
            </a:r>
          </a:p>
          <a:p>
            <a:r>
              <a:rPr lang="cs-CZ" dirty="0" smtClean="0"/>
              <a:t>Těleso, které se pohybuje rovnoměrným přímočarým pohybem, při prudkém zabrzdění má tendenci se dál pohybovat.</a:t>
            </a:r>
          </a:p>
          <a:p>
            <a:r>
              <a:rPr lang="cs-CZ" dirty="0" smtClean="0"/>
              <a:t>Při změně směru pohybu se těleso snaží zachovat směr původní.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Prudké brzdění autobusu, vlaku,…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Rychle projetá zatáčka,…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Zákon akce a reakce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Působí-li jedno těleso na druhé silou     , pak i druhé těleso působí na první silou     , která je stejně velká, ale opačně orientovaná.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948264" y="1628800"/>
          <a:ext cx="429890" cy="625295"/>
        </p:xfrm>
        <a:graphic>
          <a:graphicData uri="http://schemas.openxmlformats.org/presentationml/2006/ole">
            <p:oleObj spid="_x0000_s2050" name="Rovnice" r:id="rId3" imgW="139680" imgH="2030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6516216" y="2132856"/>
          <a:ext cx="429890" cy="625295"/>
        </p:xfrm>
        <a:graphic>
          <a:graphicData uri="http://schemas.openxmlformats.org/presentationml/2006/ole">
            <p:oleObj spid="_x0000_s2051" name="Rovnice" r:id="rId4" imgW="139680" imgH="203040" progId="Equation.3">
              <p:embed/>
            </p:oleObj>
          </a:graphicData>
        </a:graphic>
      </p:graphicFrame>
      <p:sp>
        <p:nvSpPr>
          <p:cNvPr id="6" name="Obdélník 5"/>
          <p:cNvSpPr/>
          <p:nvPr/>
        </p:nvSpPr>
        <p:spPr>
          <a:xfrm>
            <a:off x="4139952" y="4437112"/>
            <a:ext cx="648072" cy="72008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07904" y="5157192"/>
            <a:ext cx="15121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 rot="5400000">
            <a:off x="3672694" y="5480434"/>
            <a:ext cx="1944216" cy="1588"/>
          </a:xfrm>
          <a:prstGeom prst="straightConnector1">
            <a:avLst/>
          </a:prstGeom>
          <a:ln w="38100">
            <a:solidFill>
              <a:schemeClr val="tx1"/>
            </a:solidFill>
            <a:headEnd type="diamon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3456670" y="4544330"/>
            <a:ext cx="1944216" cy="158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52" name="Object 4"/>
          <p:cNvGraphicFramePr>
            <a:graphicFrameLocks noChangeAspect="1"/>
          </p:cNvGraphicFramePr>
          <p:nvPr/>
        </p:nvGraphicFramePr>
        <p:xfrm>
          <a:off x="4716016" y="5805264"/>
          <a:ext cx="430212" cy="625475"/>
        </p:xfrm>
        <a:graphic>
          <a:graphicData uri="http://schemas.openxmlformats.org/presentationml/2006/ole">
            <p:oleObj spid="_x0000_s2052" name="Rovnice" r:id="rId5" imgW="139680" imgH="203040" progId="Equation.3">
              <p:embed/>
            </p:oleObj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3995936" y="3717032"/>
          <a:ext cx="428625" cy="623888"/>
        </p:xfrm>
        <a:graphic>
          <a:graphicData uri="http://schemas.openxmlformats.org/presentationml/2006/ole">
            <p:oleObj spid="_x0000_s2053" name="Rovnice" r:id="rId6" imgW="1396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Síly     a     </a:t>
            </a:r>
            <a:r>
              <a:rPr lang="cs-CZ" b="1" dirty="0" smtClean="0"/>
              <a:t>nejsou v rovnováze</a:t>
            </a:r>
            <a:r>
              <a:rPr lang="cs-CZ" dirty="0" smtClean="0"/>
              <a:t>, protože každá působí na jiné </a:t>
            </a:r>
            <a:r>
              <a:rPr lang="cs-CZ" b="1" dirty="0" smtClean="0"/>
              <a:t>těleso</a:t>
            </a:r>
            <a:r>
              <a:rPr lang="cs-CZ" dirty="0" smtClean="0"/>
              <a:t>. </a:t>
            </a:r>
            <a:endParaRPr lang="cs-CZ" dirty="0"/>
          </a:p>
        </p:txBody>
      </p:sp>
      <p:graphicFrame>
        <p:nvGraphicFramePr>
          <p:cNvPr id="3075" name="Object 3"/>
          <p:cNvGraphicFramePr>
            <a:graphicFrameLocks noChangeAspect="1"/>
          </p:cNvGraphicFramePr>
          <p:nvPr/>
        </p:nvGraphicFramePr>
        <p:xfrm>
          <a:off x="1475656" y="2780928"/>
          <a:ext cx="430212" cy="625475"/>
        </p:xfrm>
        <a:graphic>
          <a:graphicData uri="http://schemas.openxmlformats.org/presentationml/2006/ole">
            <p:oleObj spid="_x0000_s3075" name="Rovnice" r:id="rId3" imgW="139680" imgH="203040" progId="Equation.3">
              <p:embed/>
            </p:oleObj>
          </a:graphicData>
        </a:graphic>
      </p:graphicFrame>
      <p:graphicFrame>
        <p:nvGraphicFramePr>
          <p:cNvPr id="3076" name="Object 4"/>
          <p:cNvGraphicFramePr>
            <a:graphicFrameLocks noChangeAspect="1"/>
          </p:cNvGraphicFramePr>
          <p:nvPr/>
        </p:nvGraphicFramePr>
        <p:xfrm>
          <a:off x="2123728" y="2780928"/>
          <a:ext cx="428625" cy="623888"/>
        </p:xfrm>
        <a:graphic>
          <a:graphicData uri="http://schemas.openxmlformats.org/presentationml/2006/ole">
            <p:oleObj spid="_x0000_s3076" name="Rovnice" r:id="rId4" imgW="1396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Příklad:</a:t>
            </a:r>
          </a:p>
          <a:p>
            <a:pPr lvl="1"/>
            <a:r>
              <a:rPr lang="cs-CZ" dirty="0" smtClean="0"/>
              <a:t>Držíš v ruce tašku.</a:t>
            </a:r>
          </a:p>
          <a:p>
            <a:pPr lvl="2"/>
            <a:r>
              <a:rPr lang="cs-CZ" dirty="0" smtClean="0"/>
              <a:t>Taška je přitahována k zemi gravitační silou       , stejnou silou      působí taška na tebe.</a:t>
            </a:r>
            <a:endParaRPr lang="cs-CZ" dirty="0"/>
          </a:p>
        </p:txBody>
      </p:sp>
      <p:graphicFrame>
        <p:nvGraphicFramePr>
          <p:cNvPr id="4100" name="Object 4"/>
          <p:cNvGraphicFramePr>
            <a:graphicFrameLocks noChangeAspect="1"/>
          </p:cNvGraphicFramePr>
          <p:nvPr/>
        </p:nvGraphicFramePr>
        <p:xfrm>
          <a:off x="2339752" y="3068960"/>
          <a:ext cx="246885" cy="432048"/>
        </p:xfrm>
        <a:graphic>
          <a:graphicData uri="http://schemas.openxmlformats.org/presentationml/2006/ole">
            <p:oleObj spid="_x0000_s4100" name="Rovnice" r:id="rId3" imgW="139680" imgH="203040" progId="Equation.3">
              <p:embed/>
            </p:oleObj>
          </a:graphicData>
        </a:graphic>
      </p:graphicFrame>
      <p:sp>
        <p:nvSpPr>
          <p:cNvPr id="8" name="Obdélník 7"/>
          <p:cNvSpPr/>
          <p:nvPr/>
        </p:nvSpPr>
        <p:spPr>
          <a:xfrm>
            <a:off x="5724128" y="3861048"/>
            <a:ext cx="86409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 rot="5400000">
            <a:off x="5724128" y="3861048"/>
            <a:ext cx="864096" cy="864096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16200000" flipH="1">
            <a:off x="5724128" y="3861048"/>
            <a:ext cx="864096" cy="864096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5544108" y="4473116"/>
            <a:ext cx="122413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5400000">
            <a:off x="5544902" y="4832362"/>
            <a:ext cx="1224136" cy="158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102" name="Object 6"/>
          <p:cNvGraphicFramePr>
            <a:graphicFrameLocks noChangeAspect="1"/>
          </p:cNvGraphicFramePr>
          <p:nvPr/>
        </p:nvGraphicFramePr>
        <p:xfrm>
          <a:off x="6084168" y="3356992"/>
          <a:ext cx="287436" cy="504825"/>
        </p:xfrm>
        <a:graphic>
          <a:graphicData uri="http://schemas.openxmlformats.org/presentationml/2006/ole">
            <p:oleObj spid="_x0000_s4102" name="Rovnice" r:id="rId4" imgW="139680" imgH="203040" progId="Equation.3">
              <p:embed/>
            </p:oleObj>
          </a:graphicData>
        </a:graphic>
      </p:graphicFrame>
      <p:graphicFrame>
        <p:nvGraphicFramePr>
          <p:cNvPr id="4103" name="Object 7"/>
          <p:cNvGraphicFramePr>
            <a:graphicFrameLocks noChangeAspect="1"/>
          </p:cNvGraphicFramePr>
          <p:nvPr/>
        </p:nvGraphicFramePr>
        <p:xfrm>
          <a:off x="6300192" y="5157192"/>
          <a:ext cx="889000" cy="504825"/>
        </p:xfrm>
        <a:graphic>
          <a:graphicData uri="http://schemas.openxmlformats.org/presentationml/2006/ole">
            <p:oleObj spid="_x0000_s4103" name="Rovnice" r:id="rId5" imgW="431640" imgH="203040" progId="Equation.3">
              <p:embed/>
            </p:oleObj>
          </a:graphicData>
        </a:graphic>
      </p:graphicFrame>
      <p:graphicFrame>
        <p:nvGraphicFramePr>
          <p:cNvPr id="4104" name="Object 8"/>
          <p:cNvGraphicFramePr>
            <a:graphicFrameLocks noChangeAspect="1"/>
          </p:cNvGraphicFramePr>
          <p:nvPr/>
        </p:nvGraphicFramePr>
        <p:xfrm>
          <a:off x="7020272" y="2708920"/>
          <a:ext cx="332428" cy="401067"/>
        </p:xfrm>
        <a:graphic>
          <a:graphicData uri="http://schemas.openxmlformats.org/presentationml/2006/ole">
            <p:oleObj spid="_x0000_s4104" name="Rovnice" r:id="rId6" imgW="19044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860032" y="3717032"/>
            <a:ext cx="864096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4860032" y="3717032"/>
            <a:ext cx="864096" cy="864096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 rot="16200000" flipH="1">
            <a:off x="4860032" y="3717032"/>
            <a:ext cx="864096" cy="864096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rot="5400000">
            <a:off x="4680012" y="4329100"/>
            <a:ext cx="1224136" cy="1588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rot="5400000">
            <a:off x="4680806" y="3104170"/>
            <a:ext cx="1224136" cy="158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diamon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Object 6"/>
          <p:cNvGraphicFramePr>
            <a:graphicFrameLocks noChangeAspect="1"/>
          </p:cNvGraphicFramePr>
          <p:nvPr/>
        </p:nvGraphicFramePr>
        <p:xfrm>
          <a:off x="5508104" y="4797152"/>
          <a:ext cx="287436" cy="504825"/>
        </p:xfrm>
        <a:graphic>
          <a:graphicData uri="http://schemas.openxmlformats.org/presentationml/2006/ole">
            <p:oleObj spid="_x0000_s5122" name="Rovnice" r:id="rId3" imgW="139680" imgH="203040" progId="Equation.3">
              <p:embed/>
            </p:oleObj>
          </a:graphicData>
        </a:graphic>
      </p:graphicFrame>
      <p:graphicFrame>
        <p:nvGraphicFramePr>
          <p:cNvPr id="5125" name="Object 5"/>
          <p:cNvGraphicFramePr>
            <a:graphicFrameLocks noChangeAspect="1"/>
          </p:cNvGraphicFramePr>
          <p:nvPr/>
        </p:nvGraphicFramePr>
        <p:xfrm>
          <a:off x="5436096" y="2708920"/>
          <a:ext cx="287338" cy="504825"/>
        </p:xfrm>
        <a:graphic>
          <a:graphicData uri="http://schemas.openxmlformats.org/presentationml/2006/ole">
            <p:oleObj spid="_x0000_s5125" name="Rovnice" r:id="rId4" imgW="139680" imgH="203040" progId="Equation.3">
              <p:embed/>
            </p:oleObj>
          </a:graphicData>
        </a:graphic>
      </p:graphicFrame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Stejně velkou, ale opačně orientovanou silou  působíš na tašku ty.</a:t>
            </a:r>
            <a:endParaRPr lang="cs-CZ" dirty="0"/>
          </a:p>
        </p:txBody>
      </p:sp>
      <p:graphicFrame>
        <p:nvGraphicFramePr>
          <p:cNvPr id="5127" name="Object 7"/>
          <p:cNvGraphicFramePr>
            <a:graphicFrameLocks noChangeAspect="1"/>
          </p:cNvGraphicFramePr>
          <p:nvPr/>
        </p:nvGraphicFramePr>
        <p:xfrm>
          <a:off x="8244408" y="1700808"/>
          <a:ext cx="287338" cy="504825"/>
        </p:xfrm>
        <a:graphic>
          <a:graphicData uri="http://schemas.openxmlformats.org/presentationml/2006/ole">
            <p:oleObj spid="_x0000_s5127" name="Rovnice" r:id="rId5" imgW="1396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4845" y="1528217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Síly     a     nejsou v rovnováze, každá působí na jiné těleso.      působí na tebe,     na tašku.</a:t>
            </a:r>
            <a:endParaRPr lang="cs-CZ" dirty="0"/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1403648" y="2708920"/>
          <a:ext cx="430213" cy="625475"/>
        </p:xfrm>
        <a:graphic>
          <a:graphicData uri="http://schemas.openxmlformats.org/presentationml/2006/ole">
            <p:oleObj spid="_x0000_s6146" name="Rovnice" r:id="rId3" imgW="139680" imgH="203040" progId="Equation.3">
              <p:embed/>
            </p:oleObj>
          </a:graphicData>
        </a:graphic>
      </p:graphicFrame>
      <p:graphicFrame>
        <p:nvGraphicFramePr>
          <p:cNvPr id="6147" name="Object 3"/>
          <p:cNvGraphicFramePr>
            <a:graphicFrameLocks noChangeAspect="1"/>
          </p:cNvGraphicFramePr>
          <p:nvPr/>
        </p:nvGraphicFramePr>
        <p:xfrm>
          <a:off x="2051348" y="2708920"/>
          <a:ext cx="428625" cy="623888"/>
        </p:xfrm>
        <a:graphic>
          <a:graphicData uri="http://schemas.openxmlformats.org/presentationml/2006/ole">
            <p:oleObj spid="_x0000_s6147" name="Rovnice" r:id="rId4" imgW="139680" imgH="203040" progId="Equation.3">
              <p:embed/>
            </p:oleObj>
          </a:graphicData>
        </a:graphic>
      </p:graphicFrame>
      <p:graphicFrame>
        <p:nvGraphicFramePr>
          <p:cNvPr id="6150" name="Object 6"/>
          <p:cNvGraphicFramePr>
            <a:graphicFrameLocks noChangeAspect="1"/>
          </p:cNvGraphicFramePr>
          <p:nvPr/>
        </p:nvGraphicFramePr>
        <p:xfrm>
          <a:off x="2771800" y="3212976"/>
          <a:ext cx="430213" cy="625475"/>
        </p:xfrm>
        <a:graphic>
          <a:graphicData uri="http://schemas.openxmlformats.org/presentationml/2006/ole">
            <p:oleObj spid="_x0000_s6150" name="Rovnice" r:id="rId5" imgW="139680" imgH="203040" progId="Equation.3">
              <p:embed/>
            </p:oleObj>
          </a:graphicData>
        </a:graphic>
      </p:graphicFrame>
      <p:graphicFrame>
        <p:nvGraphicFramePr>
          <p:cNvPr id="6151" name="Object 7"/>
          <p:cNvGraphicFramePr>
            <a:graphicFrameLocks noChangeAspect="1"/>
          </p:cNvGraphicFramePr>
          <p:nvPr/>
        </p:nvGraphicFramePr>
        <p:xfrm>
          <a:off x="5796136" y="3212976"/>
          <a:ext cx="428625" cy="623888"/>
        </p:xfrm>
        <a:graphic>
          <a:graphicData uri="http://schemas.openxmlformats.org/presentationml/2006/ole">
            <p:oleObj spid="_x0000_s6151" name="Rovnice" r:id="rId6" imgW="13968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Působíš na podlahu silou                  . </a:t>
            </a:r>
          </a:p>
          <a:p>
            <a:pPr>
              <a:buNone/>
            </a:pPr>
            <a:r>
              <a:rPr lang="cs-CZ" dirty="0" smtClean="0"/>
              <a:t>	Jak velkou silou na tebe působí podlaha?</a:t>
            </a:r>
          </a:p>
          <a:p>
            <a:endParaRPr lang="cs-CZ" dirty="0" smtClean="0"/>
          </a:p>
          <a:p>
            <a:r>
              <a:rPr lang="cs-CZ" dirty="0" smtClean="0"/>
              <a:t>2) Neseš kufr o hmotnosti                 .</a:t>
            </a:r>
          </a:p>
          <a:p>
            <a:pPr>
              <a:buNone/>
            </a:pPr>
            <a:r>
              <a:rPr lang="cs-CZ" dirty="0" smtClean="0"/>
              <a:t>	jak velkou silou na tebe působí kufr a jak velkou silou působíš ty na něj?</a:t>
            </a:r>
          </a:p>
          <a:p>
            <a:pPr>
              <a:buNone/>
            </a:pPr>
            <a:r>
              <a:rPr lang="cs-CZ" dirty="0" smtClean="0"/>
              <a:t>	Rozhodni zda-li jsou síly v rovnováze a objasni proč.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5436096" y="1700808"/>
          <a:ext cx="1634178" cy="442590"/>
        </p:xfrm>
        <a:graphic>
          <a:graphicData uri="http://schemas.openxmlformats.org/presentationml/2006/ole">
            <p:oleObj spid="_x0000_s7170" name="Rovnice" r:id="rId3" imgW="609480" imgH="1648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220072" y="3429000"/>
          <a:ext cx="1511588" cy="527298"/>
        </p:xfrm>
        <a:graphic>
          <a:graphicData uri="http://schemas.openxmlformats.org/presentationml/2006/ole">
            <p:oleObj spid="_x0000_s7171" name="Rovnice" r:id="rId4" imgW="545760" imgH="1904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1)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2)					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smtClean="0"/>
              <a:t>	Obě </a:t>
            </a:r>
            <a:r>
              <a:rPr lang="cs-CZ" dirty="0" smtClean="0"/>
              <a:t>síly     i     jsou stejně velké.</a:t>
            </a:r>
          </a:p>
          <a:p>
            <a:pPr>
              <a:buNone/>
            </a:pPr>
            <a:r>
              <a:rPr lang="cs-CZ" dirty="0" smtClean="0"/>
              <a:t>	Nejsou v rovnováze, každá působí na jiné těleso.	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8194" name="Rovnice" r:id="rId3" imgW="914400" imgH="21564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1475656" y="1196752"/>
          <a:ext cx="1224136" cy="1748765"/>
        </p:xfrm>
        <a:graphic>
          <a:graphicData uri="http://schemas.openxmlformats.org/presentationml/2006/ole">
            <p:oleObj spid="_x0000_s8195" name="Rovnice" r:id="rId4" imgW="622080" imgH="888840" progId="Equation.3">
              <p:embed/>
            </p:oleObj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1403648" y="3501009"/>
          <a:ext cx="1084355" cy="1152128"/>
        </p:xfrm>
        <a:graphic>
          <a:graphicData uri="http://schemas.openxmlformats.org/presentationml/2006/ole">
            <p:oleObj spid="_x0000_s8196" name="Rovnice" r:id="rId5" imgW="609480" imgH="647640" progId="Equation.3">
              <p:embed/>
            </p:oleObj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/>
        </p:nvGraphicFramePr>
        <p:xfrm>
          <a:off x="2915816" y="3501008"/>
          <a:ext cx="1224136" cy="1199654"/>
        </p:xfrm>
        <a:graphic>
          <a:graphicData uri="http://schemas.openxmlformats.org/presentationml/2006/ole">
            <p:oleObj spid="_x0000_s8197" name="Rovnice" r:id="rId6" imgW="634680" imgH="622080" progId="Equation.3">
              <p:embed/>
            </p:oleObj>
          </a:graphicData>
        </a:graphic>
      </p:graphicFrame>
      <p:graphicFrame>
        <p:nvGraphicFramePr>
          <p:cNvPr id="8198" name="Object 6"/>
          <p:cNvGraphicFramePr>
            <a:graphicFrameLocks noChangeAspect="1"/>
          </p:cNvGraphicFramePr>
          <p:nvPr/>
        </p:nvGraphicFramePr>
        <p:xfrm>
          <a:off x="2267744" y="5013176"/>
          <a:ext cx="380685" cy="553467"/>
        </p:xfrm>
        <a:graphic>
          <a:graphicData uri="http://schemas.openxmlformats.org/presentationml/2006/ole">
            <p:oleObj spid="_x0000_s8198" name="Rovnice" r:id="rId7" imgW="139680" imgH="203040" progId="Equation.3">
              <p:embed/>
            </p:oleObj>
          </a:graphicData>
        </a:graphic>
      </p:graphicFrame>
      <p:graphicFrame>
        <p:nvGraphicFramePr>
          <p:cNvPr id="8199" name="Object 7"/>
          <p:cNvGraphicFramePr>
            <a:graphicFrameLocks noChangeAspect="1"/>
          </p:cNvGraphicFramePr>
          <p:nvPr/>
        </p:nvGraphicFramePr>
        <p:xfrm>
          <a:off x="2771800" y="5013176"/>
          <a:ext cx="379154" cy="551880"/>
        </p:xfrm>
        <a:graphic>
          <a:graphicData uri="http://schemas.openxmlformats.org/presentationml/2006/ole">
            <p:oleObj spid="_x0000_s8199" name="Rovnice" r:id="rId8" imgW="139680" imgH="203040" progId="Equation.3">
              <p:embed/>
            </p:oleObj>
          </a:graphicData>
        </a:graphic>
      </p:graphicFrame>
      <p:graphicFrame>
        <p:nvGraphicFramePr>
          <p:cNvPr id="8202" name="Object 10"/>
          <p:cNvGraphicFramePr>
            <a:graphicFrameLocks noChangeAspect="1"/>
          </p:cNvGraphicFramePr>
          <p:nvPr/>
        </p:nvGraphicFramePr>
        <p:xfrm>
          <a:off x="6084168" y="5013176"/>
          <a:ext cx="2174861" cy="504056"/>
        </p:xfrm>
        <a:graphic>
          <a:graphicData uri="http://schemas.openxmlformats.org/presentationml/2006/ole">
            <p:oleObj spid="_x0000_s8202" name="Rovnice" r:id="rId9" imgW="87624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jsou vlastní.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267</Words>
  <Application>Microsoft Office PowerPoint</Application>
  <PresentationFormat>Předvádění na obrazovce (4:3)</PresentationFormat>
  <Paragraphs>59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8" baseType="lpstr">
      <vt:lpstr>Motiv sady Office</vt:lpstr>
      <vt:lpstr>Rovnice</vt:lpstr>
      <vt:lpstr>Editor rovnic 3.0</vt:lpstr>
      <vt:lpstr> 4. Pohybové zákony</vt:lpstr>
      <vt:lpstr>1. Zákon setrvačnosti</vt:lpstr>
      <vt:lpstr>Rovnováha sil</vt:lpstr>
      <vt:lpstr>Těleso setrvává v klidu</vt:lpstr>
      <vt:lpstr>Snímek 5</vt:lpstr>
      <vt:lpstr>Setrvačnost v rovnoměrném přímočarém pohybu</vt:lpstr>
      <vt:lpstr>Snímek 7</vt:lpstr>
      <vt:lpstr>2. Zákon akce a reakce</vt:lpstr>
      <vt:lpstr>Snímek 9</vt:lpstr>
      <vt:lpstr>Snímek 10</vt:lpstr>
      <vt:lpstr>Snímek 11</vt:lpstr>
      <vt:lpstr>Snímek 12</vt:lpstr>
      <vt:lpstr>Otázky</vt:lpstr>
      <vt:lpstr>Výsledky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Pohybové zákony</dc:title>
  <dc:creator>DEJVID</dc:creator>
  <cp:lastModifiedBy>Michaela</cp:lastModifiedBy>
  <cp:revision>28</cp:revision>
  <dcterms:created xsi:type="dcterms:W3CDTF">2011-02-23T16:09:30Z</dcterms:created>
  <dcterms:modified xsi:type="dcterms:W3CDTF">2011-05-30T13:28:00Z</dcterms:modified>
</cp:coreProperties>
</file>