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260" r:id="rId9"/>
    <p:sldId id="267" r:id="rId10"/>
    <p:sldId id="266" r:id="rId11"/>
    <p:sldId id="265" r:id="rId12"/>
    <p:sldId id="264" r:id="rId13"/>
    <p:sldId id="272" r:id="rId14"/>
    <p:sldId id="271" r:id="rId15"/>
    <p:sldId id="270" r:id="rId16"/>
    <p:sldId id="269" r:id="rId17"/>
    <p:sldId id="268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4.wmf"/><Relationship Id="rId7" Type="http://schemas.openxmlformats.org/officeDocument/2006/relationships/image" Target="../media/image10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0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3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4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3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3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8.bin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0.bin"/><Relationship Id="rId5" Type="http://schemas.openxmlformats.org/officeDocument/2006/relationships/oleObject" Target="../embeddings/oleObject29.bin"/><Relationship Id="rId4" Type="http://schemas.openxmlformats.org/officeDocument/2006/relationships/oleObject" Target="../embeddings/oleObject2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5.bin"/><Relationship Id="rId5" Type="http://schemas.openxmlformats.org/officeDocument/2006/relationships/oleObject" Target="../embeddings/oleObject34.bin"/><Relationship Id="rId4" Type="http://schemas.openxmlformats.org/officeDocument/2006/relationships/oleObject" Target="../embeddings/oleObject3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0.bin"/><Relationship Id="rId5" Type="http://schemas.openxmlformats.org/officeDocument/2006/relationships/oleObject" Target="../embeddings/oleObject39.bin"/><Relationship Id="rId4" Type="http://schemas.openxmlformats.org/officeDocument/2006/relationships/oleObject" Target="../embeddings/oleObject38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44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50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5. </a:t>
            </a:r>
            <a:r>
              <a:rPr lang="cs-CZ" dirty="0" smtClean="0"/>
              <a:t>Páka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920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lc="http://schemas.openxmlformats.org/drawingml/2006/lockedCanvas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269776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030416" y="6381328"/>
            <a:ext cx="28438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pPr algn="ctr"/>
            <a:r>
              <a:rPr lang="cs-CZ" sz="1100" b="1" dirty="0" smtClean="0"/>
              <a:t>Ing. Michaela Štainbruchová</a:t>
            </a:r>
            <a:endParaRPr lang="cs-CZ" sz="1100" b="1" dirty="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307055" y="1268760"/>
            <a:ext cx="24776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latin typeface="Calibri" pitchFamily="34" charset="0"/>
              </a:rPr>
              <a:t>VY_32_INOVACE_15_F2 </a:t>
            </a:r>
          </a:p>
          <a:p>
            <a:pPr algn="ctr"/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Dvouramenná páka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2771800" y="5085184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čára 5"/>
          <p:cNvCxnSpPr>
            <a:endCxn id="4" idx="0"/>
          </p:cNvCxnSpPr>
          <p:nvPr/>
        </p:nvCxnSpPr>
        <p:spPr>
          <a:xfrm>
            <a:off x="1115616" y="5085184"/>
            <a:ext cx="190821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 flipH="1" flipV="1">
            <a:off x="503548" y="4473116"/>
            <a:ext cx="1224136" cy="1588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2987824" y="5085184"/>
            <a:ext cx="190821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5400000" flipH="1" flipV="1">
            <a:off x="4248758" y="4472322"/>
            <a:ext cx="1224136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1187624" y="3933056"/>
          <a:ext cx="304800" cy="504056"/>
        </p:xfrm>
        <a:graphic>
          <a:graphicData uri="http://schemas.openxmlformats.org/presentationml/2006/ole">
            <p:oleObj spid="_x0000_s1026" name="Rovnice" r:id="rId3" imgW="139680" imgH="203040" progId="Equation.3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4932040" y="3933056"/>
          <a:ext cx="304800" cy="504825"/>
        </p:xfrm>
        <a:graphic>
          <a:graphicData uri="http://schemas.openxmlformats.org/presentationml/2006/ole">
            <p:oleObj spid="_x0000_s1027" name="Rovnice" r:id="rId4" imgW="139680" imgH="203040" progId="Equation.3">
              <p:embed/>
            </p:oleObj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4139952" y="5085184"/>
          <a:ext cx="308412" cy="432048"/>
        </p:xfrm>
        <a:graphic>
          <a:graphicData uri="http://schemas.openxmlformats.org/presentationml/2006/ole">
            <p:oleObj spid="_x0000_s1028" name="Rovnice" r:id="rId5" imgW="164880" imgH="203040" progId="Equation.3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1403648" y="5085184"/>
          <a:ext cx="307975" cy="431800"/>
        </p:xfrm>
        <a:graphic>
          <a:graphicData uri="http://schemas.openxmlformats.org/presentationml/2006/ole">
            <p:oleObj spid="_x0000_s1029" name="Rovnice" r:id="rId6" imgW="164880" imgH="203040" progId="Equation.3">
              <p:embed/>
            </p:oleObj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/>
        </p:nvGraphicFramePr>
        <p:xfrm>
          <a:off x="6804248" y="2852936"/>
          <a:ext cx="720080" cy="933438"/>
        </p:xfrm>
        <a:graphic>
          <a:graphicData uri="http://schemas.openxmlformats.org/presentationml/2006/ole">
            <p:oleObj spid="_x0000_s1030" name="Rovnice" r:id="rId7" imgW="342720" imgH="444240" progId="Equation.3">
              <p:embed/>
            </p:oleObj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6732240" y="234888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Efekt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Rovnováha na páce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Moment síly:</a:t>
            </a:r>
          </a:p>
          <a:p>
            <a:r>
              <a:rPr lang="cs-CZ" dirty="0" smtClean="0"/>
              <a:t>Páka je v rovnováze, jestliže momenty sil jsou si </a:t>
            </a:r>
            <a:r>
              <a:rPr lang="cs-CZ" b="1" dirty="0" smtClean="0"/>
              <a:t>rovny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059832" y="1700808"/>
          <a:ext cx="1463965" cy="453132"/>
        </p:xfrm>
        <a:graphic>
          <a:graphicData uri="http://schemas.openxmlformats.org/presentationml/2006/ole">
            <p:oleObj spid="_x0000_s2050" name="Rovnice" r:id="rId3" imgW="53316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Rovnováha na páce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2339752" y="2636912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>
            <a:endCxn id="4" idx="0"/>
          </p:cNvCxnSpPr>
          <p:nvPr/>
        </p:nvCxnSpPr>
        <p:spPr>
          <a:xfrm>
            <a:off x="683568" y="2636912"/>
            <a:ext cx="190821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71500" y="2024844"/>
            <a:ext cx="1224136" cy="1588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555776" y="2636912"/>
            <a:ext cx="190821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3816710" y="2024050"/>
            <a:ext cx="1224136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755576" y="1484784"/>
          <a:ext cx="304800" cy="504056"/>
        </p:xfrm>
        <a:graphic>
          <a:graphicData uri="http://schemas.openxmlformats.org/presentationml/2006/ole">
            <p:oleObj spid="_x0000_s3074" name="Rovnice" r:id="rId3" imgW="139680" imgH="203040" progId="Equation.3">
              <p:embed/>
            </p:oleObj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4499992" y="1484784"/>
          <a:ext cx="304800" cy="504825"/>
        </p:xfrm>
        <a:graphic>
          <a:graphicData uri="http://schemas.openxmlformats.org/presentationml/2006/ole">
            <p:oleObj spid="_x0000_s3075" name="Rovnice" r:id="rId4" imgW="139680" imgH="203040" progId="Equation.3">
              <p:embed/>
            </p:oleObj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3707904" y="2636912"/>
          <a:ext cx="308412" cy="432048"/>
        </p:xfrm>
        <a:graphic>
          <a:graphicData uri="http://schemas.openxmlformats.org/presentationml/2006/ole">
            <p:oleObj spid="_x0000_s3076" name="Rovnice" r:id="rId5" imgW="164880" imgH="203040" progId="Equation.3">
              <p:embed/>
            </p:oleObj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971600" y="2636912"/>
          <a:ext cx="307975" cy="431800"/>
        </p:xfrm>
        <a:graphic>
          <a:graphicData uri="http://schemas.openxmlformats.org/presentationml/2006/ole">
            <p:oleObj spid="_x0000_s3077" name="Rovnice" r:id="rId6" imgW="164880" imgH="203040" progId="Equation.3">
              <p:embed/>
            </p:oleObj>
          </a:graphicData>
        </a:graphic>
      </p:graphicFrame>
      <p:sp>
        <p:nvSpPr>
          <p:cNvPr id="13" name="Oblouk 12"/>
          <p:cNvSpPr/>
          <p:nvPr/>
        </p:nvSpPr>
        <p:spPr>
          <a:xfrm rot="5400000">
            <a:off x="2159732" y="2024844"/>
            <a:ext cx="3096344" cy="1440160"/>
          </a:xfrm>
          <a:prstGeom prst="arc">
            <a:avLst>
              <a:gd name="adj1" fmla="val 15812625"/>
              <a:gd name="adj2" fmla="val 21294629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ouk 14"/>
          <p:cNvSpPr/>
          <p:nvPr/>
        </p:nvSpPr>
        <p:spPr>
          <a:xfrm rot="10800000">
            <a:off x="683568" y="1268760"/>
            <a:ext cx="1800200" cy="3024336"/>
          </a:xfrm>
          <a:prstGeom prst="arc">
            <a:avLst>
              <a:gd name="adj1" fmla="val 16774712"/>
              <a:gd name="adj2" fmla="val 558745"/>
            </a:avLst>
          </a:prstGeom>
          <a:ln w="38100"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395536" y="3789040"/>
          <a:ext cx="471487" cy="503238"/>
        </p:xfrm>
        <a:graphic>
          <a:graphicData uri="http://schemas.openxmlformats.org/presentationml/2006/ole">
            <p:oleObj spid="_x0000_s3078" name="Rovnice" r:id="rId7" imgW="215640" imgH="203040" progId="Equation.3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4355976" y="3789040"/>
          <a:ext cx="469900" cy="503237"/>
        </p:xfrm>
        <a:graphic>
          <a:graphicData uri="http://schemas.openxmlformats.org/presentationml/2006/ole">
            <p:oleObj spid="_x0000_s3079" name="Rovnice" r:id="rId8" imgW="215640" imgH="203040" progId="Equation.3">
              <p:embed/>
            </p:oleObj>
          </a:graphicData>
        </a:graphic>
      </p:graphicFrame>
      <p:graphicFrame>
        <p:nvGraphicFramePr>
          <p:cNvPr id="18" name="Objekt 17"/>
          <p:cNvGraphicFramePr>
            <a:graphicFrameLocks noChangeAspect="1"/>
          </p:cNvGraphicFramePr>
          <p:nvPr/>
        </p:nvGraphicFramePr>
        <p:xfrm>
          <a:off x="1763688" y="5013176"/>
          <a:ext cx="1322364" cy="1076796"/>
        </p:xfrm>
        <a:graphic>
          <a:graphicData uri="http://schemas.openxmlformats.org/presentationml/2006/ole">
            <p:oleObj spid="_x0000_s3080" name="Rovnice" r:id="rId9" imgW="558720" imgH="444240" progId="Equation.3">
              <p:embed/>
            </p:oleObj>
          </a:graphicData>
        </a:graphic>
      </p:graphicFrame>
      <p:graphicFrame>
        <p:nvGraphicFramePr>
          <p:cNvPr id="20" name="Objekt 19"/>
          <p:cNvGraphicFramePr>
            <a:graphicFrameLocks noChangeAspect="1"/>
          </p:cNvGraphicFramePr>
          <p:nvPr/>
        </p:nvGraphicFramePr>
        <p:xfrm>
          <a:off x="1475656" y="5517232"/>
          <a:ext cx="1944216" cy="538398"/>
        </p:xfrm>
        <a:graphic>
          <a:graphicData uri="http://schemas.openxmlformats.org/presentationml/2006/ole">
            <p:oleObj spid="_x0000_s3081" name="Rovnice" r:id="rId10" imgW="8254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Praktické 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Nůžky</a:t>
            </a:r>
          </a:p>
          <a:p>
            <a:endParaRPr lang="cs-CZ" dirty="0" smtClean="0"/>
          </a:p>
          <a:p>
            <a:r>
              <a:rPr lang="cs-CZ" dirty="0" smtClean="0"/>
              <a:t>Kleště</a:t>
            </a:r>
          </a:p>
          <a:p>
            <a:endParaRPr lang="cs-CZ" dirty="0" smtClean="0"/>
          </a:p>
          <a:p>
            <a:r>
              <a:rPr lang="cs-CZ" dirty="0" smtClean="0"/>
              <a:t>Laboratorní váhy</a:t>
            </a:r>
          </a:p>
          <a:p>
            <a:endParaRPr lang="cs-CZ" dirty="0" smtClean="0"/>
          </a:p>
          <a:p>
            <a:r>
              <a:rPr lang="cs-CZ" dirty="0" smtClean="0"/>
              <a:t>houpačka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Které páky jsou v rovnováze?</a:t>
            </a:r>
            <a:endParaRPr lang="cs-CZ" dirty="0"/>
          </a:p>
        </p:txBody>
      </p:sp>
      <p:sp>
        <p:nvSpPr>
          <p:cNvPr id="13" name="Rovnoramenný trojúhelník 12"/>
          <p:cNvSpPr/>
          <p:nvPr/>
        </p:nvSpPr>
        <p:spPr>
          <a:xfrm>
            <a:off x="3419872" y="3068960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ovací čára 13"/>
          <p:cNvCxnSpPr>
            <a:endCxn id="13" idx="0"/>
          </p:cNvCxnSpPr>
          <p:nvPr/>
        </p:nvCxnSpPr>
        <p:spPr>
          <a:xfrm>
            <a:off x="1619672" y="3068960"/>
            <a:ext cx="2052228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5400000" flipH="1" flipV="1">
            <a:off x="576350" y="4184290"/>
            <a:ext cx="2232248" cy="1588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3635896" y="3068960"/>
            <a:ext cx="230425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5400000" flipH="1" flipV="1">
            <a:off x="4896830" y="4112282"/>
            <a:ext cx="2088232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5400000">
            <a:off x="2123728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rot="5400000">
            <a:off x="2843808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>
            <a:off x="4139952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5004048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1547664" y="3501008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547664" y="436510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796136" y="4941168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547664" y="508518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796136" y="4221088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796136" y="3429000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419872" y="3068960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>
            <a:endCxn id="4" idx="0"/>
          </p:cNvCxnSpPr>
          <p:nvPr/>
        </p:nvCxnSpPr>
        <p:spPr>
          <a:xfrm>
            <a:off x="2267744" y="3068960"/>
            <a:ext cx="1404156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1116410" y="4220294"/>
            <a:ext cx="2304256" cy="1588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635896" y="3068960"/>
            <a:ext cx="230425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>
            <a:stCxn id="16" idx="2"/>
          </p:cNvCxnSpPr>
          <p:nvPr/>
        </p:nvCxnSpPr>
        <p:spPr>
          <a:xfrm rot="5400000" flipH="1" flipV="1">
            <a:off x="5472894" y="3536218"/>
            <a:ext cx="936104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2843808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>
            <a:off x="4139952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>
            <a:off x="5004048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5796136" y="364502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123728" y="3717032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123728" y="4437112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123728" y="508518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419872" y="3068960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>
            <a:endCxn id="4" idx="0"/>
          </p:cNvCxnSpPr>
          <p:nvPr/>
        </p:nvCxnSpPr>
        <p:spPr>
          <a:xfrm>
            <a:off x="1835696" y="3068960"/>
            <a:ext cx="1836204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1008398" y="3896258"/>
            <a:ext cx="1656184" cy="1588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635896" y="3068960"/>
            <a:ext cx="100811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>
            <a:stCxn id="17" idx="2"/>
          </p:cNvCxnSpPr>
          <p:nvPr/>
        </p:nvCxnSpPr>
        <p:spPr>
          <a:xfrm rot="5400000" flipH="1" flipV="1">
            <a:off x="3384662" y="4256298"/>
            <a:ext cx="2376264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>
            <a:off x="2843808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2267744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>
            <a:off x="4067944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10800000">
            <a:off x="4427984" y="4653136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427984" y="508518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427984" y="4509120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691680" y="436510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427984" y="328498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427984" y="3861048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691680" y="364502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419872" y="3068960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>
            <a:endCxn id="4" idx="0"/>
          </p:cNvCxnSpPr>
          <p:nvPr/>
        </p:nvCxnSpPr>
        <p:spPr>
          <a:xfrm>
            <a:off x="2771800" y="3068960"/>
            <a:ext cx="90010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1692474" y="4148286"/>
            <a:ext cx="2160240" cy="1588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635896" y="3068960"/>
            <a:ext cx="1512168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4464782" y="3752242"/>
            <a:ext cx="1368152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>
            <a:off x="4067944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>
            <a:off x="4572000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5004048" y="3501008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004048" y="4149080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627784" y="3573016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627784" y="4293096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627784" y="5013176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čára 21"/>
          <p:cNvCxnSpPr/>
          <p:nvPr/>
        </p:nvCxnSpPr>
        <p:spPr>
          <a:xfrm rot="5400000">
            <a:off x="3059832" y="3068960"/>
            <a:ext cx="28803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				rovnováha na páce</a:t>
            </a:r>
          </a:p>
          <a:p>
            <a:endParaRPr lang="cs-CZ" dirty="0" smtClean="0"/>
          </a:p>
          <a:p>
            <a:r>
              <a:rPr lang="cs-CZ" dirty="0" smtClean="0"/>
              <a:t>2.				nerovnováha na páce</a:t>
            </a:r>
          </a:p>
          <a:p>
            <a:endParaRPr lang="cs-CZ" dirty="0" smtClean="0"/>
          </a:p>
          <a:p>
            <a:r>
              <a:rPr lang="cs-CZ" dirty="0" smtClean="0"/>
              <a:t>3.				nerovnováha na páce</a:t>
            </a:r>
          </a:p>
          <a:p>
            <a:endParaRPr lang="cs-CZ" dirty="0" smtClean="0"/>
          </a:p>
          <a:p>
            <a:r>
              <a:rPr lang="cs-CZ" dirty="0" smtClean="0"/>
              <a:t>4.				rovnováha na páce</a:t>
            </a:r>
            <a:endParaRPr lang="cs-CZ" dirty="0"/>
          </a:p>
        </p:txBody>
      </p:sp>
      <p:graphicFrame>
        <p:nvGraphicFramePr>
          <p:cNvPr id="17414" name="Zástupný symbol pro obsah 3"/>
          <p:cNvGraphicFramePr>
            <a:graphicFrameLocks noChangeAspect="1"/>
          </p:cNvGraphicFramePr>
          <p:nvPr/>
        </p:nvGraphicFramePr>
        <p:xfrm>
          <a:off x="1475656" y="1700808"/>
          <a:ext cx="2039937" cy="432445"/>
        </p:xfrm>
        <a:graphic>
          <a:graphicData uri="http://schemas.openxmlformats.org/presentationml/2006/ole">
            <p:oleObj spid="_x0000_s17414" name="Rovnice" r:id="rId3" imgW="647640" imgH="164880" progId="Equation.3">
              <p:embed/>
            </p:oleObj>
          </a:graphicData>
        </a:graphic>
      </p:graphicFrame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1547664" y="2852936"/>
          <a:ext cx="1976437" cy="417943"/>
        </p:xfrm>
        <a:graphic>
          <a:graphicData uri="http://schemas.openxmlformats.org/presentationml/2006/ole">
            <p:oleObj spid="_x0000_s17415" name="Rovnice" r:id="rId4" imgW="647640" imgH="164880" progId="Equation.3">
              <p:embed/>
            </p:oleObj>
          </a:graphicData>
        </a:graphic>
      </p:graphicFrame>
      <p:graphicFrame>
        <p:nvGraphicFramePr>
          <p:cNvPr id="17416" name="Object 8"/>
          <p:cNvGraphicFramePr>
            <a:graphicFrameLocks noChangeAspect="1"/>
          </p:cNvGraphicFramePr>
          <p:nvPr/>
        </p:nvGraphicFramePr>
        <p:xfrm>
          <a:off x="1475656" y="4005064"/>
          <a:ext cx="2016125" cy="419261"/>
        </p:xfrm>
        <a:graphic>
          <a:graphicData uri="http://schemas.openxmlformats.org/presentationml/2006/ole">
            <p:oleObj spid="_x0000_s17416" name="Rovnice" r:id="rId5" imgW="660240" imgH="164880" progId="Equation.3">
              <p:embed/>
            </p:oleObj>
          </a:graphicData>
        </a:graphic>
      </p:graphicFrame>
      <p:graphicFrame>
        <p:nvGraphicFramePr>
          <p:cNvPr id="17417" name="Object 9"/>
          <p:cNvGraphicFramePr>
            <a:graphicFrameLocks noChangeAspect="1"/>
          </p:cNvGraphicFramePr>
          <p:nvPr/>
        </p:nvGraphicFramePr>
        <p:xfrm>
          <a:off x="1547664" y="5229200"/>
          <a:ext cx="1978025" cy="419261"/>
        </p:xfrm>
        <a:graphic>
          <a:graphicData uri="http://schemas.openxmlformats.org/presentationml/2006/ole">
            <p:oleObj spid="_x0000_s17417" name="Rovnice" r:id="rId6" imgW="64764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Jakou silou budete působit na rameno?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2771800" y="5085184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>
            <a:endCxn id="4" idx="0"/>
          </p:cNvCxnSpPr>
          <p:nvPr/>
        </p:nvCxnSpPr>
        <p:spPr>
          <a:xfrm>
            <a:off x="1115616" y="5085184"/>
            <a:ext cx="190821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503548" y="4473116"/>
            <a:ext cx="1224136" cy="1588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987824" y="5085184"/>
            <a:ext cx="190821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4248758" y="4472322"/>
            <a:ext cx="1224136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1187624" y="3933056"/>
          <a:ext cx="1728192" cy="503238"/>
        </p:xfrm>
        <a:graphic>
          <a:graphicData uri="http://schemas.openxmlformats.org/presentationml/2006/ole">
            <p:oleObj spid="_x0000_s5122" name="Rovnice" r:id="rId3" imgW="622080" imgH="203040" progId="Equation.3">
              <p:embed/>
            </p:oleObj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4932040" y="3933056"/>
          <a:ext cx="803275" cy="504825"/>
        </p:xfrm>
        <a:graphic>
          <a:graphicData uri="http://schemas.openxmlformats.org/presentationml/2006/ole">
            <p:oleObj spid="_x0000_s5123" name="Rovnice" r:id="rId4" imgW="368280" imgH="203040" progId="Equation.3">
              <p:embed/>
            </p:oleObj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3808413" y="5084763"/>
          <a:ext cx="971550" cy="431800"/>
        </p:xfrm>
        <a:graphic>
          <a:graphicData uri="http://schemas.openxmlformats.org/presentationml/2006/ole">
            <p:oleObj spid="_x0000_s5124" name="Rovnice" r:id="rId5" imgW="520560" imgH="203040" progId="Equation.3">
              <p:embed/>
            </p:oleObj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954088" y="5084763"/>
          <a:ext cx="1208087" cy="431800"/>
        </p:xfrm>
        <a:graphic>
          <a:graphicData uri="http://schemas.openxmlformats.org/presentationml/2006/ole">
            <p:oleObj spid="_x0000_s5125" name="Rovnice" r:id="rId6" imgW="6476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1187624" y="1412776"/>
          <a:ext cx="2376264" cy="584225"/>
        </p:xfrm>
        <a:graphic>
          <a:graphicData uri="http://schemas.openxmlformats.org/presentationml/2006/ole">
            <p:oleObj spid="_x0000_s6146" name="Rovnice" r:id="rId3" imgW="825480" imgH="2030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217614" y="3284538"/>
          <a:ext cx="2455484" cy="1152574"/>
        </p:xfrm>
        <a:graphic>
          <a:graphicData uri="http://schemas.openxmlformats.org/presentationml/2006/ole">
            <p:oleObj spid="_x0000_s6147" name="Rovnice" r:id="rId4" imgW="838080" imgH="3934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1187624" y="2132856"/>
          <a:ext cx="1800200" cy="1200133"/>
        </p:xfrm>
        <a:graphic>
          <a:graphicData uri="http://schemas.openxmlformats.org/presentationml/2006/ole">
            <p:oleObj spid="_x0000_s6148" name="Rovnice" r:id="rId5" imgW="647640" imgH="43164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259632" y="4725144"/>
          <a:ext cx="1543672" cy="504056"/>
        </p:xfrm>
        <a:graphic>
          <a:graphicData uri="http://schemas.openxmlformats.org/presentationml/2006/ole">
            <p:oleObj spid="_x0000_s6149" name="Rovnice" r:id="rId6" imgW="6220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Jakou hmotnost má těleso? (Doplňte sílu   )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779912" y="4365104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>
            <a:endCxn id="4" idx="0"/>
          </p:cNvCxnSpPr>
          <p:nvPr/>
        </p:nvCxnSpPr>
        <p:spPr>
          <a:xfrm>
            <a:off x="2123728" y="4365104"/>
            <a:ext cx="190821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995936" y="4365104"/>
            <a:ext cx="190821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5256870" y="3752242"/>
            <a:ext cx="1224136" cy="158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5940152" y="3212976"/>
          <a:ext cx="1217613" cy="504825"/>
        </p:xfrm>
        <a:graphic>
          <a:graphicData uri="http://schemas.openxmlformats.org/presentationml/2006/ole">
            <p:oleObj spid="_x0000_s7171" name="Rovnice" r:id="rId3" imgW="558720" imgH="203040" progId="Equation.3">
              <p:embed/>
            </p:oleObj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4710113" y="4364038"/>
          <a:ext cx="1184275" cy="431800"/>
        </p:xfrm>
        <a:graphic>
          <a:graphicData uri="http://schemas.openxmlformats.org/presentationml/2006/ole">
            <p:oleObj spid="_x0000_s7172" name="Rovnice" r:id="rId4" imgW="634680" imgH="203040" progId="Equation.3">
              <p:embed/>
            </p:oleObj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1962200" y="4364683"/>
          <a:ext cx="1208087" cy="431800"/>
        </p:xfrm>
        <a:graphic>
          <a:graphicData uri="http://schemas.openxmlformats.org/presentationml/2006/ole">
            <p:oleObj spid="_x0000_s7173" name="Rovnice" r:id="rId5" imgW="647640" imgH="203040" progId="Equation.3">
              <p:embed/>
            </p:oleObj>
          </a:graphicData>
        </a:graphic>
      </p:graphicFrame>
      <p:graphicFrame>
        <p:nvGraphicFramePr>
          <p:cNvPr id="7174" name="Object 6"/>
          <p:cNvGraphicFramePr>
            <a:graphicFrameLocks noChangeAspect="1"/>
          </p:cNvGraphicFramePr>
          <p:nvPr/>
        </p:nvGraphicFramePr>
        <p:xfrm>
          <a:off x="7596336" y="1628800"/>
          <a:ext cx="304800" cy="504825"/>
        </p:xfrm>
        <a:graphic>
          <a:graphicData uri="http://schemas.openxmlformats.org/presentationml/2006/ole">
            <p:oleObj spid="_x0000_s7174" name="Rovnice" r:id="rId6" imgW="139680" imgH="203040" progId="Equation.3">
              <p:embed/>
            </p:oleObj>
          </a:graphicData>
        </a:graphic>
      </p:graphicFrame>
      <p:sp>
        <p:nvSpPr>
          <p:cNvPr id="13" name="Obdélník 12"/>
          <p:cNvSpPr/>
          <p:nvPr/>
        </p:nvSpPr>
        <p:spPr>
          <a:xfrm>
            <a:off x="2123728" y="3933056"/>
            <a:ext cx="3600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4" name="Objekt 13"/>
          <p:cNvGraphicFramePr>
            <a:graphicFrameLocks noChangeAspect="1"/>
          </p:cNvGraphicFramePr>
          <p:nvPr/>
        </p:nvGraphicFramePr>
        <p:xfrm>
          <a:off x="2051720" y="3356992"/>
          <a:ext cx="815778" cy="393824"/>
        </p:xfrm>
        <a:graphic>
          <a:graphicData uri="http://schemas.openxmlformats.org/presentationml/2006/ole">
            <p:oleObj spid="_x0000_s7175" name="Rovnice" r:id="rId7" imgW="36828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</a:t>
            </a:r>
            <a:endParaRPr lang="cs-CZ" dirty="0"/>
          </a:p>
        </p:txBody>
      </p:sp>
      <p:graphicFrame>
        <p:nvGraphicFramePr>
          <p:cNvPr id="8195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899592" y="1412776"/>
          <a:ext cx="2212950" cy="544726"/>
        </p:xfrm>
        <a:graphic>
          <a:graphicData uri="http://schemas.openxmlformats.org/presentationml/2006/ole">
            <p:oleObj spid="_x0000_s8195" name="Rovnice" r:id="rId3" imgW="825480" imgH="203040" progId="Equation.3">
              <p:embed/>
            </p:oleObj>
          </a:graphicData>
        </a:graphic>
      </p:graphicFrame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1458913" y="2133600"/>
          <a:ext cx="1835150" cy="1200150"/>
        </p:xfrm>
        <a:graphic>
          <a:graphicData uri="http://schemas.openxmlformats.org/presentationml/2006/ole">
            <p:oleObj spid="_x0000_s8196" name="Rovnice" r:id="rId4" imgW="660240" imgH="43164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1475656" y="3212976"/>
          <a:ext cx="1858707" cy="1008112"/>
        </p:xfrm>
        <a:graphic>
          <a:graphicData uri="http://schemas.openxmlformats.org/presentationml/2006/ole">
            <p:oleObj spid="_x0000_s8197" name="Rovnice" r:id="rId5" imgW="749160" imgH="406080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1547664" y="4509120"/>
          <a:ext cx="1543672" cy="504056"/>
        </p:xfrm>
        <a:graphic>
          <a:graphicData uri="http://schemas.openxmlformats.org/presentationml/2006/ole">
            <p:oleObj spid="_x0000_s8198" name="Rovnice" r:id="rId6" imgW="622080" imgH="203040" progId="Equation.3">
              <p:embed/>
            </p:oleObj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4211960" y="1916832"/>
          <a:ext cx="1749153" cy="1486780"/>
        </p:xfrm>
        <a:graphic>
          <a:graphicData uri="http://schemas.openxmlformats.org/presentationml/2006/ole">
            <p:oleObj spid="_x0000_s8199" name="Rovnice" r:id="rId7" imgW="761760" imgH="647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Jednoramenná páka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403648" y="3861048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619672" y="3861048"/>
            <a:ext cx="190821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2951820" y="3392996"/>
            <a:ext cx="936104" cy="1588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419872" y="3861048"/>
            <a:ext cx="352839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6336990" y="4472322"/>
            <a:ext cx="1224136" cy="1588"/>
          </a:xfrm>
          <a:prstGeom prst="straightConnector1">
            <a:avLst/>
          </a:prstGeom>
          <a:ln w="38100">
            <a:solidFill>
              <a:srgbClr val="FF0000"/>
            </a:solidFill>
            <a:headEnd type="diamon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6588224" y="4365104"/>
          <a:ext cx="304800" cy="504825"/>
        </p:xfrm>
        <a:graphic>
          <a:graphicData uri="http://schemas.openxmlformats.org/presentationml/2006/ole">
            <p:oleObj spid="_x0000_s9218" name="Rovnice" r:id="rId3" imgW="139680" imgH="203040" progId="Equation.3">
              <p:embed/>
            </p:oleObj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5436096" y="3933056"/>
          <a:ext cx="331787" cy="431800"/>
        </p:xfrm>
        <a:graphic>
          <a:graphicData uri="http://schemas.openxmlformats.org/presentationml/2006/ole">
            <p:oleObj spid="_x0000_s9219" name="Rovnice" r:id="rId4" imgW="177480" imgH="203040" progId="Equation.3">
              <p:embed/>
            </p:oleObj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2483768" y="3933056"/>
          <a:ext cx="307975" cy="431800"/>
        </p:xfrm>
        <a:graphic>
          <a:graphicData uri="http://schemas.openxmlformats.org/presentationml/2006/ole">
            <p:oleObj spid="_x0000_s9220" name="Rovnice" r:id="rId5" imgW="164880" imgH="203040" progId="Equation.3">
              <p:embed/>
            </p:oleObj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/>
        </p:nvGraphicFramePr>
        <p:xfrm>
          <a:off x="2987824" y="3068960"/>
          <a:ext cx="303212" cy="504825"/>
        </p:xfrm>
        <a:graphic>
          <a:graphicData uri="http://schemas.openxmlformats.org/presentationml/2006/ole">
            <p:oleObj spid="_x0000_s9221" name="Rovnice" r:id="rId6" imgW="139680" imgH="203040" progId="Equation.3">
              <p:embed/>
            </p:oleObj>
          </a:graphicData>
        </a:graphic>
      </p:graphicFrame>
      <p:sp>
        <p:nvSpPr>
          <p:cNvPr id="15" name="Oblouk 14"/>
          <p:cNvSpPr/>
          <p:nvPr/>
        </p:nvSpPr>
        <p:spPr>
          <a:xfrm rot="5400000">
            <a:off x="1007604" y="3248980"/>
            <a:ext cx="3096344" cy="1440160"/>
          </a:xfrm>
          <a:prstGeom prst="arc">
            <a:avLst>
              <a:gd name="adj1" fmla="val 15812625"/>
              <a:gd name="adj2" fmla="val 21294629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louk 15"/>
          <p:cNvSpPr/>
          <p:nvPr/>
        </p:nvSpPr>
        <p:spPr>
          <a:xfrm>
            <a:off x="5004048" y="2204864"/>
            <a:ext cx="1800200" cy="3024336"/>
          </a:xfrm>
          <a:prstGeom prst="arc">
            <a:avLst>
              <a:gd name="adj1" fmla="val 16774712"/>
              <a:gd name="adj2" fmla="val 558745"/>
            </a:avLst>
          </a:prstGeom>
          <a:ln w="38100"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7" name="Object 6"/>
          <p:cNvGraphicFramePr>
            <a:graphicFrameLocks noChangeAspect="1"/>
          </p:cNvGraphicFramePr>
          <p:nvPr/>
        </p:nvGraphicFramePr>
        <p:xfrm>
          <a:off x="3203848" y="4941168"/>
          <a:ext cx="471487" cy="503238"/>
        </p:xfrm>
        <a:graphic>
          <a:graphicData uri="http://schemas.openxmlformats.org/presentationml/2006/ole">
            <p:oleObj spid="_x0000_s9222" name="Rovnice" r:id="rId7" imgW="215640" imgH="203040" progId="Equation.3">
              <p:embed/>
            </p:oleObj>
          </a:graphicData>
        </a:graphic>
      </p:graphicFrame>
      <p:graphicFrame>
        <p:nvGraphicFramePr>
          <p:cNvPr id="18" name="Object 7"/>
          <p:cNvGraphicFramePr>
            <a:graphicFrameLocks noChangeAspect="1"/>
          </p:cNvGraphicFramePr>
          <p:nvPr/>
        </p:nvGraphicFramePr>
        <p:xfrm>
          <a:off x="6804248" y="2636912"/>
          <a:ext cx="469900" cy="503237"/>
        </p:xfrm>
        <a:graphic>
          <a:graphicData uri="http://schemas.openxmlformats.org/presentationml/2006/ole">
            <p:oleObj spid="_x0000_s9223" name="Rovnice" r:id="rId8" imgW="2156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Rovnováha na páce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Momenty se musí rovnat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339752" y="2348880"/>
          <a:ext cx="1462317" cy="531752"/>
        </p:xfrm>
        <a:graphic>
          <a:graphicData uri="http://schemas.openxmlformats.org/presentationml/2006/ole">
            <p:oleObj spid="_x0000_s10242" name="Rovnice" r:id="rId3" imgW="558720" imgH="2030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979712" y="2780928"/>
          <a:ext cx="2160240" cy="531752"/>
        </p:xfrm>
        <a:graphic>
          <a:graphicData uri="http://schemas.openxmlformats.org/presentationml/2006/ole">
            <p:oleObj spid="_x0000_s10243" name="Rovnice" r:id="rId4" imgW="8254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Praktické 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Zahradní kolečko</a:t>
            </a:r>
          </a:p>
          <a:p>
            <a:endParaRPr lang="cs-CZ" dirty="0" smtClean="0"/>
          </a:p>
          <a:p>
            <a:r>
              <a:rPr lang="cs-CZ" dirty="0" smtClean="0"/>
              <a:t>Louskáček na ořechy</a:t>
            </a:r>
          </a:p>
          <a:p>
            <a:endParaRPr lang="cs-CZ" dirty="0" smtClean="0"/>
          </a:p>
          <a:p>
            <a:r>
              <a:rPr lang="cs-CZ" dirty="0" smtClean="0"/>
              <a:t>Řezačka papíru</a:t>
            </a:r>
          </a:p>
          <a:p>
            <a:endParaRPr lang="cs-CZ" dirty="0" smtClean="0"/>
          </a:p>
          <a:p>
            <a:r>
              <a:rPr lang="cs-CZ" dirty="0" smtClean="0"/>
              <a:t>Otvírák na láhve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403648" y="3861048"/>
            <a:ext cx="504056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619672" y="3861048"/>
            <a:ext cx="190821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 flipH="1" flipV="1">
            <a:off x="2266950" y="2708920"/>
            <a:ext cx="2305050" cy="794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419872" y="3861048"/>
            <a:ext cx="352839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6589018" y="4220294"/>
            <a:ext cx="720080" cy="1588"/>
          </a:xfrm>
          <a:prstGeom prst="straightConnector1">
            <a:avLst/>
          </a:prstGeom>
          <a:ln w="38100">
            <a:solidFill>
              <a:srgbClr val="FF0000"/>
            </a:solidFill>
            <a:headEnd type="diamon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6948264" y="4077072"/>
          <a:ext cx="1190625" cy="504825"/>
        </p:xfrm>
        <a:graphic>
          <a:graphicData uri="http://schemas.openxmlformats.org/presentationml/2006/ole">
            <p:oleObj spid="_x0000_s11266" name="Rovnice" r:id="rId3" imgW="545760" imgH="203040" progId="Equation.3">
              <p:embed/>
            </p:oleObj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5446713" y="3933825"/>
          <a:ext cx="307975" cy="431800"/>
        </p:xfrm>
        <a:graphic>
          <a:graphicData uri="http://schemas.openxmlformats.org/presentationml/2006/ole">
            <p:oleObj spid="_x0000_s11267" name="Rovnice" r:id="rId4" imgW="164880" imgH="203040" progId="Equation.3">
              <p:embed/>
            </p:oleObj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2035175" y="3933825"/>
          <a:ext cx="1208088" cy="431800"/>
        </p:xfrm>
        <a:graphic>
          <a:graphicData uri="http://schemas.openxmlformats.org/presentationml/2006/ole">
            <p:oleObj spid="_x0000_s11268" name="Rovnice" r:id="rId5" imgW="647640" imgH="203040" progId="Equation.3">
              <p:embed/>
            </p:oleObj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/>
        </p:nvGraphicFramePr>
        <p:xfrm>
          <a:off x="3419872" y="2420888"/>
          <a:ext cx="1440160" cy="504825"/>
        </p:xfrm>
        <a:graphic>
          <a:graphicData uri="http://schemas.openxmlformats.org/presentationml/2006/ole">
            <p:oleObj spid="_x0000_s11269" name="Rovnice" r:id="rId6" imgW="6220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971600" y="1484784"/>
          <a:ext cx="2160587" cy="531813"/>
        </p:xfrm>
        <a:graphic>
          <a:graphicData uri="http://schemas.openxmlformats.org/presentationml/2006/ole">
            <p:oleObj spid="_x0000_s12290" name="Rovnice" r:id="rId3" imgW="825480" imgH="2030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475656" y="2060848"/>
          <a:ext cx="2098518" cy="2592288"/>
        </p:xfrm>
        <a:graphic>
          <a:graphicData uri="http://schemas.openxmlformats.org/presentationml/2006/ole">
            <p:oleObj spid="_x0000_s12291" name="Rovnice" r:id="rId4" imgW="863280" imgH="10666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200" dirty="0" smtClean="0"/>
              <a:t>Všechny obrázky jsou vlastní.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106</Words>
  <Application>Microsoft Office PowerPoint</Application>
  <PresentationFormat>Předvádění na obrazovce (4:3)</PresentationFormat>
  <Paragraphs>54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Motiv sady Office</vt:lpstr>
      <vt:lpstr>Rovnice</vt:lpstr>
      <vt:lpstr> 5. Páka</vt:lpstr>
      <vt:lpstr>Dvouramenná páka</vt:lpstr>
      <vt:lpstr>Rovnováha na páce</vt:lpstr>
      <vt:lpstr>Rovnováha na páce</vt:lpstr>
      <vt:lpstr>Praktické použití</vt:lpstr>
      <vt:lpstr>Příklad</vt:lpstr>
      <vt:lpstr>Snímek 7</vt:lpstr>
      <vt:lpstr>Snímek 8</vt:lpstr>
      <vt:lpstr>Snímek 9</vt:lpstr>
      <vt:lpstr>Výsledky</vt:lpstr>
      <vt:lpstr>Snímek 11</vt:lpstr>
      <vt:lpstr>Výsledek</vt:lpstr>
      <vt:lpstr>Snímek 13</vt:lpstr>
      <vt:lpstr>Výsledek</vt:lpstr>
      <vt:lpstr>Jednoramenná páka</vt:lpstr>
      <vt:lpstr>Rovnováha na páce</vt:lpstr>
      <vt:lpstr>Praktické použití</vt:lpstr>
      <vt:lpstr>Příklad</vt:lpstr>
      <vt:lpstr>Výsledek</vt:lpstr>
      <vt:lpstr>Všechny obrázky jsou vlastní.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Páka</dc:title>
  <dc:creator>DEJVID</dc:creator>
  <cp:lastModifiedBy>Michaela</cp:lastModifiedBy>
  <cp:revision>27</cp:revision>
  <dcterms:created xsi:type="dcterms:W3CDTF">2011-02-23T18:36:14Z</dcterms:created>
  <dcterms:modified xsi:type="dcterms:W3CDTF">2011-05-30T13:31:20Z</dcterms:modified>
</cp:coreProperties>
</file>