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59" autoAdjust="0"/>
    <p:restoredTop sz="94660"/>
  </p:normalViewPr>
  <p:slideViewPr>
    <p:cSldViewPr>
      <p:cViewPr varScale="1">
        <p:scale>
          <a:sx n="68" d="100"/>
          <a:sy n="68" d="100"/>
        </p:scale>
        <p:origin x="-14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image" Target="../media/image28.wmf"/><Relationship Id="rId4" Type="http://schemas.openxmlformats.org/officeDocument/2006/relationships/image" Target="../media/image31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3" Type="http://schemas.openxmlformats.org/officeDocument/2006/relationships/image" Target="../media/image32.wmf"/><Relationship Id="rId7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image" Target="../media/image28.wmf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4" Type="http://schemas.openxmlformats.org/officeDocument/2006/relationships/image" Target="../media/image15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image" Target="../media/image36.wmf"/></Relationships>
</file>

<file path=ppt/drawings/_rels/vmlDrawing9.v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6" Type="http://schemas.openxmlformats.org/officeDocument/2006/relationships/image" Target="../media/image40.wmf"/><Relationship Id="rId5" Type="http://schemas.openxmlformats.org/officeDocument/2006/relationships/image" Target="../media/image39.wmf"/><Relationship Id="rId4" Type="http://schemas.openxmlformats.org/officeDocument/2006/relationships/image" Target="../media/image38.wmf"/></Relationships>
</file>

<file path=ppt/drawings/_rels/vmlDrawing10.v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3" Type="http://schemas.openxmlformats.org/officeDocument/2006/relationships/image" Target="../media/image42.wmf"/><Relationship Id="rId7" Type="http://schemas.openxmlformats.org/officeDocument/2006/relationships/image" Target="../media/image30.wmf"/><Relationship Id="rId2" Type="http://schemas.openxmlformats.org/officeDocument/2006/relationships/image" Target="../media/image36.wmf"/><Relationship Id="rId1" Type="http://schemas.openxmlformats.org/officeDocument/2006/relationships/image" Target="../media/image37.wmf"/><Relationship Id="rId6" Type="http://schemas.openxmlformats.org/officeDocument/2006/relationships/image" Target="../media/image44.wmf"/><Relationship Id="rId5" Type="http://schemas.openxmlformats.org/officeDocument/2006/relationships/image" Target="../media/image43.wmf"/><Relationship Id="rId4" Type="http://schemas.openxmlformats.org/officeDocument/2006/relationships/image" Target="../media/image1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10" Type="http://schemas.openxmlformats.org/officeDocument/2006/relationships/oleObject" Target="../embeddings/oleObject8.bin"/><Relationship Id="rId4" Type="http://schemas.openxmlformats.org/officeDocument/2006/relationships/oleObject" Target="../embeddings/oleObject2.bin"/><Relationship Id="rId9" Type="http://schemas.openxmlformats.org/officeDocument/2006/relationships/oleObject" Target="../embeddings/oleObject7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.bin"/><Relationship Id="rId3" Type="http://schemas.openxmlformats.org/officeDocument/2006/relationships/oleObject" Target="../embeddings/oleObject15.bin"/><Relationship Id="rId7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8.bin"/><Relationship Id="rId5" Type="http://schemas.openxmlformats.org/officeDocument/2006/relationships/oleObject" Target="../embeddings/oleObject17.bin"/><Relationship Id="rId10" Type="http://schemas.openxmlformats.org/officeDocument/2006/relationships/oleObject" Target="../embeddings/oleObject22.bin"/><Relationship Id="rId4" Type="http://schemas.openxmlformats.org/officeDocument/2006/relationships/oleObject" Target="../embeddings/oleObject16.bin"/><Relationship Id="rId9" Type="http://schemas.openxmlformats.org/officeDocument/2006/relationships/oleObject" Target="../embeddings/oleObject21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8.bin"/><Relationship Id="rId3" Type="http://schemas.openxmlformats.org/officeDocument/2006/relationships/oleObject" Target="../embeddings/oleObject23.bin"/><Relationship Id="rId7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26.bin"/><Relationship Id="rId11" Type="http://schemas.openxmlformats.org/officeDocument/2006/relationships/oleObject" Target="../embeddings/oleObject31.bin"/><Relationship Id="rId5" Type="http://schemas.openxmlformats.org/officeDocument/2006/relationships/oleObject" Target="../embeddings/oleObject25.bin"/><Relationship Id="rId10" Type="http://schemas.openxmlformats.org/officeDocument/2006/relationships/oleObject" Target="../embeddings/oleObject30.bin"/><Relationship Id="rId4" Type="http://schemas.openxmlformats.org/officeDocument/2006/relationships/oleObject" Target="../embeddings/oleObject24.bin"/><Relationship Id="rId9" Type="http://schemas.openxmlformats.org/officeDocument/2006/relationships/oleObject" Target="../embeddings/oleObject29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35.bin"/><Relationship Id="rId5" Type="http://schemas.openxmlformats.org/officeDocument/2006/relationships/oleObject" Target="../embeddings/oleObject34.bin"/><Relationship Id="rId4" Type="http://schemas.openxmlformats.org/officeDocument/2006/relationships/oleObject" Target="../embeddings/oleObject33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1.bin"/><Relationship Id="rId3" Type="http://schemas.openxmlformats.org/officeDocument/2006/relationships/oleObject" Target="../embeddings/oleObject36.bin"/><Relationship Id="rId7" Type="http://schemas.openxmlformats.org/officeDocument/2006/relationships/oleObject" Target="../embeddings/oleObject4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39.bin"/><Relationship Id="rId5" Type="http://schemas.openxmlformats.org/officeDocument/2006/relationships/oleObject" Target="../embeddings/oleObject38.bin"/><Relationship Id="rId10" Type="http://schemas.openxmlformats.org/officeDocument/2006/relationships/oleObject" Target="../embeddings/oleObject43.bin"/><Relationship Id="rId4" Type="http://schemas.openxmlformats.org/officeDocument/2006/relationships/oleObject" Target="../embeddings/oleObject37.bin"/><Relationship Id="rId9" Type="http://schemas.openxmlformats.org/officeDocument/2006/relationships/oleObject" Target="../embeddings/oleObject42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47.bin"/><Relationship Id="rId5" Type="http://schemas.openxmlformats.org/officeDocument/2006/relationships/oleObject" Target="../embeddings/oleObject46.bin"/><Relationship Id="rId4" Type="http://schemas.openxmlformats.org/officeDocument/2006/relationships/oleObject" Target="../embeddings/oleObject45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3.bin"/><Relationship Id="rId3" Type="http://schemas.openxmlformats.org/officeDocument/2006/relationships/oleObject" Target="../embeddings/oleObject48.bin"/><Relationship Id="rId7" Type="http://schemas.openxmlformats.org/officeDocument/2006/relationships/oleObject" Target="../embeddings/oleObject5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51.bin"/><Relationship Id="rId5" Type="http://schemas.openxmlformats.org/officeDocument/2006/relationships/oleObject" Target="../embeddings/oleObject50.bin"/><Relationship Id="rId10" Type="http://schemas.openxmlformats.org/officeDocument/2006/relationships/oleObject" Target="../embeddings/oleObject55.bin"/><Relationship Id="rId4" Type="http://schemas.openxmlformats.org/officeDocument/2006/relationships/oleObject" Target="../embeddings/oleObject49.bin"/><Relationship Id="rId9" Type="http://schemas.openxmlformats.org/officeDocument/2006/relationships/oleObject" Target="../embeddings/oleObject54.bin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1.bin"/><Relationship Id="rId3" Type="http://schemas.openxmlformats.org/officeDocument/2006/relationships/oleObject" Target="../embeddings/oleObject56.bin"/><Relationship Id="rId7" Type="http://schemas.openxmlformats.org/officeDocument/2006/relationships/oleObject" Target="../embeddings/oleObject6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59.bin"/><Relationship Id="rId5" Type="http://schemas.openxmlformats.org/officeDocument/2006/relationships/oleObject" Target="../embeddings/oleObject58.bin"/><Relationship Id="rId10" Type="http://schemas.openxmlformats.org/officeDocument/2006/relationships/oleObject" Target="../embeddings/oleObject63.bin"/><Relationship Id="rId4" Type="http://schemas.openxmlformats.org/officeDocument/2006/relationships/oleObject" Target="../embeddings/oleObject57.bin"/><Relationship Id="rId9" Type="http://schemas.openxmlformats.org/officeDocument/2006/relationships/oleObject" Target="../embeddings/oleObject62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6. </a:t>
            </a:r>
            <a:r>
              <a:rPr lang="cs-CZ" dirty="0" smtClean="0"/>
              <a:t>KLADKA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07055" y="1268760"/>
            <a:ext cx="24776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KLADKA PEVNÁ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Rovnováha</a:t>
            </a:r>
            <a:r>
              <a:rPr lang="cs-CZ" dirty="0" smtClean="0"/>
              <a:t> na pevné kladce: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547663" y="1933691"/>
            <a:ext cx="1944217" cy="1783341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šipka 5"/>
          <p:cNvCxnSpPr>
            <a:stCxn id="4" idx="2"/>
          </p:cNvCxnSpPr>
          <p:nvPr/>
        </p:nvCxnSpPr>
        <p:spPr>
          <a:xfrm rot="10800000" flipV="1">
            <a:off x="1547663" y="2825362"/>
            <a:ext cx="1588" cy="161175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>
            <a:stCxn id="4" idx="6"/>
          </p:cNvCxnSpPr>
          <p:nvPr/>
        </p:nvCxnSpPr>
        <p:spPr>
          <a:xfrm>
            <a:off x="3491880" y="2825362"/>
            <a:ext cx="1588" cy="161175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vnoramenný trojúhelník 12"/>
          <p:cNvSpPr/>
          <p:nvPr/>
        </p:nvSpPr>
        <p:spPr>
          <a:xfrm rot="10800000">
            <a:off x="1835696" y="1628800"/>
            <a:ext cx="1368154" cy="79208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899592" y="4005064"/>
          <a:ext cx="445550" cy="677499"/>
        </p:xfrm>
        <a:graphic>
          <a:graphicData uri="http://schemas.openxmlformats.org/presentationml/2006/ole">
            <p:oleObj spid="_x0000_s1026" name="Rovnice" r:id="rId3" imgW="139680" imgH="20304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3635896" y="4005064"/>
          <a:ext cx="445550" cy="677499"/>
        </p:xfrm>
        <a:graphic>
          <a:graphicData uri="http://schemas.openxmlformats.org/presentationml/2006/ole">
            <p:oleObj spid="_x0000_s1027" name="Rovnice" r:id="rId4" imgW="139680" imgH="203040" progId="Equation.3">
              <p:embed/>
            </p:oleObj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6012160" y="2348880"/>
          <a:ext cx="1746932" cy="707256"/>
        </p:xfrm>
        <a:graphic>
          <a:graphicData uri="http://schemas.openxmlformats.org/presentationml/2006/ole">
            <p:oleObj spid="_x0000_s1028" name="Rovnice" r:id="rId5" imgW="558720" imgH="203040" progId="Equation.3">
              <p:embed/>
            </p:oleObj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5652120" y="2924944"/>
          <a:ext cx="2580695" cy="707256"/>
        </p:xfrm>
        <a:graphic>
          <a:graphicData uri="http://schemas.openxmlformats.org/presentationml/2006/ole">
            <p:oleObj spid="_x0000_s1029" name="Rovnice" r:id="rId6" imgW="825480" imgH="203040" progId="Equation.3">
              <p:embed/>
            </p:oleObj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6228184" y="3501008"/>
          <a:ext cx="1389605" cy="707256"/>
        </p:xfrm>
        <a:graphic>
          <a:graphicData uri="http://schemas.openxmlformats.org/presentationml/2006/ole">
            <p:oleObj spid="_x0000_s1030" name="Rovnice" r:id="rId7" imgW="444240" imgH="203040" progId="Equation.3">
              <p:embed/>
            </p:oleObj>
          </a:graphicData>
        </a:graphic>
      </p:graphicFrame>
      <p:cxnSp>
        <p:nvCxnSpPr>
          <p:cNvPr id="35" name="Přímá spojovací čára 34"/>
          <p:cNvCxnSpPr/>
          <p:nvPr/>
        </p:nvCxnSpPr>
        <p:spPr>
          <a:xfrm flipH="1">
            <a:off x="1547664" y="2852936"/>
            <a:ext cx="972000" cy="0"/>
          </a:xfrm>
          <a:prstGeom prst="line">
            <a:avLst/>
          </a:prstGeom>
          <a:ln w="412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2771800" y="2204864"/>
          <a:ext cx="527050" cy="677862"/>
        </p:xfrm>
        <a:graphic>
          <a:graphicData uri="http://schemas.openxmlformats.org/presentationml/2006/ole">
            <p:oleObj spid="_x0000_s1031" name="Rovnice" r:id="rId8" imgW="164880" imgH="203040" progId="Equation.3">
              <p:embed/>
            </p:oleObj>
          </a:graphicData>
        </a:graphic>
      </p:graphicFrame>
      <p:graphicFrame>
        <p:nvGraphicFramePr>
          <p:cNvPr id="1032" name="Object 8"/>
          <p:cNvGraphicFramePr>
            <a:graphicFrameLocks noChangeAspect="1"/>
          </p:cNvGraphicFramePr>
          <p:nvPr/>
        </p:nvGraphicFramePr>
        <p:xfrm>
          <a:off x="1763688" y="2204864"/>
          <a:ext cx="527050" cy="677862"/>
        </p:xfrm>
        <a:graphic>
          <a:graphicData uri="http://schemas.openxmlformats.org/presentationml/2006/ole">
            <p:oleObj spid="_x0000_s1032" name="Rovnice" r:id="rId9" imgW="164880" imgH="203040" progId="Equation.3">
              <p:embed/>
            </p:oleObj>
          </a:graphicData>
        </a:graphic>
      </p:graphicFrame>
      <p:cxnSp>
        <p:nvCxnSpPr>
          <p:cNvPr id="42" name="Přímá spojovací čára 41"/>
          <p:cNvCxnSpPr/>
          <p:nvPr/>
        </p:nvCxnSpPr>
        <p:spPr>
          <a:xfrm rot="10800000">
            <a:off x="2555776" y="2852936"/>
            <a:ext cx="3" cy="2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5400000" flipH="1" flipV="1">
            <a:off x="2483768" y="2852936"/>
            <a:ext cx="0" cy="0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flipH="1">
            <a:off x="2483768" y="2852936"/>
            <a:ext cx="972000" cy="0"/>
          </a:xfrm>
          <a:prstGeom prst="line">
            <a:avLst/>
          </a:prstGeom>
          <a:ln w="41275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5652120" y="5229200"/>
          <a:ext cx="1271588" cy="708025"/>
        </p:xfrm>
        <a:graphic>
          <a:graphicData uri="http://schemas.openxmlformats.org/presentationml/2006/ole">
            <p:oleObj spid="_x0000_s1033" name="Rovnice" r:id="rId10" imgW="40608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Vzorec pro výpočet rovnováhy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Síla, kterou uvedeme kladku do rovnováhy, je stejně velká jako síla     , která působí na těleso.</a:t>
            </a:r>
          </a:p>
        </p:txBody>
      </p:sp>
      <p:sp>
        <p:nvSpPr>
          <p:cNvPr id="4" name="Elipsa 3"/>
          <p:cNvSpPr/>
          <p:nvPr/>
        </p:nvSpPr>
        <p:spPr>
          <a:xfrm>
            <a:off x="1547663" y="2276872"/>
            <a:ext cx="1152129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šipka 4"/>
          <p:cNvCxnSpPr>
            <a:stCxn id="4" idx="2"/>
          </p:cNvCxnSpPr>
          <p:nvPr/>
        </p:nvCxnSpPr>
        <p:spPr>
          <a:xfrm rot="10800000" flipV="1">
            <a:off x="1547663" y="2816932"/>
            <a:ext cx="1588" cy="16201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6200000" flipH="1">
            <a:off x="2212020" y="4348820"/>
            <a:ext cx="976192" cy="64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vnoramenný trojúhelník 6"/>
          <p:cNvSpPr/>
          <p:nvPr/>
        </p:nvSpPr>
        <p:spPr>
          <a:xfrm rot="10800000">
            <a:off x="1691680" y="1916832"/>
            <a:ext cx="810758" cy="47974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043608" y="4031120"/>
          <a:ext cx="293580" cy="411524"/>
        </p:xfrm>
        <a:graphic>
          <a:graphicData uri="http://schemas.openxmlformats.org/presentationml/2006/ole">
            <p:oleObj spid="_x0000_s2050" name="Rovnice" r:id="rId3" imgW="114120" imgH="1522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2771800" y="4221088"/>
          <a:ext cx="358962" cy="615363"/>
        </p:xfrm>
        <a:graphic>
          <a:graphicData uri="http://schemas.openxmlformats.org/presentationml/2006/ole">
            <p:oleObj spid="_x0000_s2051" name="Rovnice" r:id="rId4" imgW="139680" imgH="22860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 rot="5400000" flipH="1" flipV="1">
            <a:off x="2555779" y="2852936"/>
            <a:ext cx="0" cy="0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2483768" y="2852936"/>
            <a:ext cx="0" cy="0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endCxn id="4" idx="6"/>
          </p:cNvCxnSpPr>
          <p:nvPr/>
        </p:nvCxnSpPr>
        <p:spPr>
          <a:xfrm rot="5400000" flipH="1" flipV="1">
            <a:off x="2357754" y="3158970"/>
            <a:ext cx="6840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2555776" y="3501008"/>
            <a:ext cx="341371" cy="3925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3635896" y="1700808"/>
          <a:ext cx="1271588" cy="708025"/>
        </p:xfrm>
        <a:graphic>
          <a:graphicData uri="http://schemas.openxmlformats.org/presentationml/2006/ole">
            <p:oleObj spid="_x0000_s2054" name="Rovnice" r:id="rId5" imgW="406080" imgH="203040" progId="Equation.3">
              <p:embed/>
            </p:oleObj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3779912" y="2492896"/>
          <a:ext cx="1112838" cy="796925"/>
        </p:xfrm>
        <a:graphic>
          <a:graphicData uri="http://schemas.openxmlformats.org/presentationml/2006/ole">
            <p:oleObj spid="_x0000_s2055" name="Rovnice" r:id="rId6" imgW="355320" imgH="228600" progId="Equation.3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3995936" y="5301208"/>
          <a:ext cx="432048" cy="788683"/>
        </p:xfrm>
        <a:graphic>
          <a:graphicData uri="http://schemas.openxmlformats.org/presentationml/2006/ole">
            <p:oleObj spid="_x0000_s2056" name="Rovnice" r:id="rId7" imgW="13968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Dokreslete do obrázku obě síly.</a:t>
            </a:r>
          </a:p>
          <a:p>
            <a:r>
              <a:rPr lang="cs-CZ" dirty="0" smtClean="0"/>
              <a:t>Spočítejte, jak velká je síla    , je-li hmotnost tělesa 15kg.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076056" y="3861048"/>
            <a:ext cx="1152129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šipka 4"/>
          <p:cNvCxnSpPr>
            <a:stCxn id="4" idx="2"/>
          </p:cNvCxnSpPr>
          <p:nvPr/>
        </p:nvCxnSpPr>
        <p:spPr>
          <a:xfrm rot="10800000" flipV="1">
            <a:off x="5076056" y="4401108"/>
            <a:ext cx="1588" cy="1620180"/>
          </a:xfrm>
          <a:prstGeom prst="straightConnector1">
            <a:avLst/>
          </a:prstGeom>
          <a:ln w="38100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ovnoramenný trojúhelník 5"/>
          <p:cNvSpPr/>
          <p:nvPr/>
        </p:nvSpPr>
        <p:spPr>
          <a:xfrm rot="10800000">
            <a:off x="5220072" y="3501008"/>
            <a:ext cx="810758" cy="47974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>
            <a:endCxn id="4" idx="6"/>
          </p:cNvCxnSpPr>
          <p:nvPr/>
        </p:nvCxnSpPr>
        <p:spPr>
          <a:xfrm rot="5400000" flipH="1" flipV="1">
            <a:off x="5886147" y="4743146"/>
            <a:ext cx="6840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6084169" y="5085184"/>
            <a:ext cx="341371" cy="3925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5220072" y="2204864"/>
          <a:ext cx="354012" cy="525463"/>
        </p:xfrm>
        <a:graphic>
          <a:graphicData uri="http://schemas.openxmlformats.org/presentationml/2006/ole">
            <p:oleObj spid="_x0000_s3074" name="Rovnice" r:id="rId3" imgW="114120" imgH="1522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115616" y="2276872"/>
            <a:ext cx="1152129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šipka 4"/>
          <p:cNvCxnSpPr/>
          <p:nvPr/>
        </p:nvCxnSpPr>
        <p:spPr>
          <a:xfrm rot="10800000" flipV="1">
            <a:off x="1115616" y="2852936"/>
            <a:ext cx="1588" cy="7200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ovnoramenný trojúhelník 5"/>
          <p:cNvSpPr/>
          <p:nvPr/>
        </p:nvSpPr>
        <p:spPr>
          <a:xfrm rot="10800000">
            <a:off x="1259632" y="1916832"/>
            <a:ext cx="810758" cy="47974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>
            <a:endCxn id="4" idx="6"/>
          </p:cNvCxnSpPr>
          <p:nvPr/>
        </p:nvCxnSpPr>
        <p:spPr>
          <a:xfrm rot="5400000" flipH="1" flipV="1">
            <a:off x="1925707" y="3158970"/>
            <a:ext cx="6840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123729" y="3501008"/>
            <a:ext cx="341371" cy="3925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 rot="5400000">
            <a:off x="1908538" y="4220254"/>
            <a:ext cx="720000" cy="15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755576" y="3140968"/>
          <a:ext cx="293687" cy="412750"/>
        </p:xfrm>
        <a:graphic>
          <a:graphicData uri="http://schemas.openxmlformats.org/presentationml/2006/ole">
            <p:oleObj spid="_x0000_s4098" name="Rovnice" r:id="rId3" imgW="114120" imgH="15228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2411760" y="4005064"/>
          <a:ext cx="358775" cy="615950"/>
        </p:xfrm>
        <a:graphic>
          <a:graphicData uri="http://schemas.openxmlformats.org/presentationml/2006/ole">
            <p:oleObj spid="_x0000_s4099" name="Rovnice" r:id="rId4" imgW="139680" imgH="228600" progId="Equation.3">
              <p:embed/>
            </p:oleObj>
          </a:graphicData>
        </a:graphic>
      </p:graphicFrame>
      <p:graphicFrame>
        <p:nvGraphicFramePr>
          <p:cNvPr id="14" name="Zástupný symbol pro obsah 13"/>
          <p:cNvGraphicFramePr>
            <a:graphicFrameLocks noChangeAspect="1"/>
          </p:cNvGraphicFramePr>
          <p:nvPr>
            <p:ph idx="1"/>
          </p:nvPr>
        </p:nvGraphicFramePr>
        <p:xfrm>
          <a:off x="5076056" y="2420888"/>
          <a:ext cx="1331640" cy="532656"/>
        </p:xfrm>
        <a:graphic>
          <a:graphicData uri="http://schemas.openxmlformats.org/presentationml/2006/ole">
            <p:oleObj spid="_x0000_s4100" name="Rovnice" r:id="rId5" imgW="571320" imgH="22860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5018088" y="1974850"/>
          <a:ext cx="1427162" cy="485775"/>
        </p:xfrm>
        <a:graphic>
          <a:graphicData uri="http://schemas.openxmlformats.org/presentationml/2006/ole">
            <p:oleObj spid="_x0000_s4101" name="Rovnice" r:id="rId6" imgW="596880" imgH="203040" progId="Equation.3">
              <p:embed/>
            </p:oleObj>
          </a:graphicData>
        </a:graphic>
      </p:graphicFrame>
      <p:graphicFrame>
        <p:nvGraphicFramePr>
          <p:cNvPr id="18" name="Zástupný symbol pro obsah 13"/>
          <p:cNvGraphicFramePr>
            <a:graphicFrameLocks noChangeAspect="1"/>
          </p:cNvGraphicFramePr>
          <p:nvPr/>
        </p:nvGraphicFramePr>
        <p:xfrm>
          <a:off x="5076056" y="2924944"/>
          <a:ext cx="1598612" cy="533400"/>
        </p:xfrm>
        <a:graphic>
          <a:graphicData uri="http://schemas.openxmlformats.org/presentationml/2006/ole">
            <p:oleObj spid="_x0000_s4104" name="Rovnice" r:id="rId7" imgW="685800" imgH="228600" progId="Equation.3">
              <p:embed/>
            </p:oleObj>
          </a:graphicData>
        </a:graphic>
      </p:graphicFrame>
      <p:graphicFrame>
        <p:nvGraphicFramePr>
          <p:cNvPr id="4105" name="Zástupný symbol pro obsah 13"/>
          <p:cNvGraphicFramePr>
            <a:graphicFrameLocks noChangeAspect="1"/>
          </p:cNvGraphicFramePr>
          <p:nvPr/>
        </p:nvGraphicFramePr>
        <p:xfrm>
          <a:off x="5075808" y="3428926"/>
          <a:ext cx="1244600" cy="533400"/>
        </p:xfrm>
        <a:graphic>
          <a:graphicData uri="http://schemas.openxmlformats.org/presentationml/2006/ole">
            <p:oleObj spid="_x0000_s4105" name="Rovnice" r:id="rId8" imgW="533160" imgH="228600" progId="Equation.3">
              <p:embed/>
            </p:oleObj>
          </a:graphicData>
        </a:graphic>
      </p:graphicFrame>
      <p:graphicFrame>
        <p:nvGraphicFramePr>
          <p:cNvPr id="4106" name="Zástupný symbol pro obsah 13"/>
          <p:cNvGraphicFramePr>
            <a:graphicFrameLocks noChangeAspect="1"/>
          </p:cNvGraphicFramePr>
          <p:nvPr/>
        </p:nvGraphicFramePr>
        <p:xfrm>
          <a:off x="5220072" y="3933056"/>
          <a:ext cx="830263" cy="533400"/>
        </p:xfrm>
        <a:graphic>
          <a:graphicData uri="http://schemas.openxmlformats.org/presentationml/2006/ole">
            <p:oleObj spid="_x0000_s4106" name="Rovnice" r:id="rId9" imgW="355320" imgH="228600" progId="Equation.3">
              <p:embed/>
            </p:oleObj>
          </a:graphicData>
        </a:graphic>
      </p:graphicFrame>
      <p:graphicFrame>
        <p:nvGraphicFramePr>
          <p:cNvPr id="4107" name="Zástupný symbol pro obsah 13"/>
          <p:cNvGraphicFramePr>
            <a:graphicFrameLocks noChangeAspect="1"/>
          </p:cNvGraphicFramePr>
          <p:nvPr/>
        </p:nvGraphicFramePr>
        <p:xfrm>
          <a:off x="5220072" y="4365104"/>
          <a:ext cx="1333500" cy="384175"/>
        </p:xfrm>
        <a:graphic>
          <a:graphicData uri="http://schemas.openxmlformats.org/presentationml/2006/ole">
            <p:oleObj spid="_x0000_s4107" name="Rovnice" r:id="rId10" imgW="57132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KLADKA VOLNÁ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Rovnováha na kladce volné: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547664" y="2852936"/>
            <a:ext cx="1944217" cy="1783341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šipka 4"/>
          <p:cNvCxnSpPr/>
          <p:nvPr/>
        </p:nvCxnSpPr>
        <p:spPr>
          <a:xfrm rot="16200000" flipV="1">
            <a:off x="756370" y="2996158"/>
            <a:ext cx="158417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043608" y="2276872"/>
          <a:ext cx="445550" cy="677499"/>
        </p:xfrm>
        <a:graphic>
          <a:graphicData uri="http://schemas.openxmlformats.org/presentationml/2006/ole">
            <p:oleObj spid="_x0000_s5122" name="Rovnice" r:id="rId3" imgW="139680" imgH="203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3707904" y="2348880"/>
          <a:ext cx="445550" cy="677499"/>
        </p:xfrm>
        <a:graphic>
          <a:graphicData uri="http://schemas.openxmlformats.org/presentationml/2006/ole">
            <p:oleObj spid="_x0000_s5123" name="Rovnice" r:id="rId4" imgW="139680" imgH="203040" progId="Equation.3">
              <p:embed/>
            </p:oleObj>
          </a:graphicData>
        </a:graphic>
      </p:graphicFrame>
      <p:cxnSp>
        <p:nvCxnSpPr>
          <p:cNvPr id="10" name="Přímá spojovací čára 9"/>
          <p:cNvCxnSpPr/>
          <p:nvPr/>
        </p:nvCxnSpPr>
        <p:spPr>
          <a:xfrm flipH="1">
            <a:off x="1547665" y="3772181"/>
            <a:ext cx="972000" cy="0"/>
          </a:xfrm>
          <a:prstGeom prst="line">
            <a:avLst/>
          </a:prstGeom>
          <a:ln w="412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Object 7"/>
          <p:cNvGraphicFramePr>
            <a:graphicFrameLocks noChangeAspect="1"/>
          </p:cNvGraphicFramePr>
          <p:nvPr/>
        </p:nvGraphicFramePr>
        <p:xfrm>
          <a:off x="2771801" y="3124109"/>
          <a:ext cx="527050" cy="677862"/>
        </p:xfrm>
        <a:graphic>
          <a:graphicData uri="http://schemas.openxmlformats.org/presentationml/2006/ole">
            <p:oleObj spid="_x0000_s5124" name="Rovnice" r:id="rId5" imgW="164880" imgH="203040" progId="Equation.3">
              <p:embed/>
            </p:oleObj>
          </a:graphicData>
        </a:graphic>
      </p:graphicFrame>
      <p:graphicFrame>
        <p:nvGraphicFramePr>
          <p:cNvPr id="12" name="Object 8"/>
          <p:cNvGraphicFramePr>
            <a:graphicFrameLocks noChangeAspect="1"/>
          </p:cNvGraphicFramePr>
          <p:nvPr/>
        </p:nvGraphicFramePr>
        <p:xfrm>
          <a:off x="1763689" y="3124109"/>
          <a:ext cx="527050" cy="677862"/>
        </p:xfrm>
        <a:graphic>
          <a:graphicData uri="http://schemas.openxmlformats.org/presentationml/2006/ole">
            <p:oleObj spid="_x0000_s5125" name="Rovnice" r:id="rId6" imgW="164880" imgH="20304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 rot="10800000">
            <a:off x="2555777" y="3772181"/>
            <a:ext cx="3" cy="2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2483769" y="3772181"/>
            <a:ext cx="0" cy="0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2483769" y="3772181"/>
            <a:ext cx="972000" cy="0"/>
          </a:xfrm>
          <a:prstGeom prst="line">
            <a:avLst/>
          </a:prstGeom>
          <a:ln w="41275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5400000">
            <a:off x="1512454" y="4761148"/>
            <a:ext cx="1943422" cy="79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2627784" y="5085184"/>
          <a:ext cx="363538" cy="506413"/>
        </p:xfrm>
        <a:graphic>
          <a:graphicData uri="http://schemas.openxmlformats.org/presentationml/2006/ole">
            <p:oleObj spid="_x0000_s5126" name="Rovnice" r:id="rId7" imgW="114120" imgH="152280" progId="Equation.3">
              <p:embed/>
            </p:oleObj>
          </a:graphicData>
        </a:graphic>
      </p:graphicFrame>
      <p:graphicFrame>
        <p:nvGraphicFramePr>
          <p:cNvPr id="27" name="Objekt 26"/>
          <p:cNvGraphicFramePr>
            <a:graphicFrameLocks noChangeAspect="1"/>
          </p:cNvGraphicFramePr>
          <p:nvPr/>
        </p:nvGraphicFramePr>
        <p:xfrm>
          <a:off x="6372200" y="2204864"/>
          <a:ext cx="1760194" cy="640071"/>
        </p:xfrm>
        <a:graphic>
          <a:graphicData uri="http://schemas.openxmlformats.org/presentationml/2006/ole">
            <p:oleObj spid="_x0000_s5127" name="Rovnice" r:id="rId8" imgW="558720" imgH="203040" progId="Equation.3">
              <p:embed/>
            </p:oleObj>
          </a:graphicData>
        </a:graphic>
      </p:graphicFrame>
      <p:graphicFrame>
        <p:nvGraphicFramePr>
          <p:cNvPr id="5128" name="Object 8"/>
          <p:cNvGraphicFramePr>
            <a:graphicFrameLocks noChangeAspect="1"/>
          </p:cNvGraphicFramePr>
          <p:nvPr/>
        </p:nvGraphicFramePr>
        <p:xfrm>
          <a:off x="6660232" y="2708920"/>
          <a:ext cx="1280140" cy="640071"/>
        </p:xfrm>
        <a:graphic>
          <a:graphicData uri="http://schemas.openxmlformats.org/presentationml/2006/ole">
            <p:oleObj spid="_x0000_s5128" name="Rovnice" r:id="rId9" imgW="406080" imgH="203040" progId="Equation.3">
              <p:embed/>
            </p:oleObj>
          </a:graphicData>
        </a:graphic>
      </p:graphicFrame>
      <p:graphicFrame>
        <p:nvGraphicFramePr>
          <p:cNvPr id="5129" name="Object 9"/>
          <p:cNvGraphicFramePr>
            <a:graphicFrameLocks noChangeAspect="1"/>
          </p:cNvGraphicFramePr>
          <p:nvPr/>
        </p:nvGraphicFramePr>
        <p:xfrm>
          <a:off x="6804248" y="3284984"/>
          <a:ext cx="1920212" cy="720080"/>
        </p:xfrm>
        <a:graphic>
          <a:graphicData uri="http://schemas.openxmlformats.org/presentationml/2006/ole">
            <p:oleObj spid="_x0000_s5129" name="Rovnice" r:id="rId10" imgW="609480" imgH="228600" progId="Equation.3">
              <p:embed/>
            </p:oleObj>
          </a:graphicData>
        </a:graphic>
      </p:graphicFrame>
      <p:graphicFrame>
        <p:nvGraphicFramePr>
          <p:cNvPr id="30" name="Objekt 29"/>
          <p:cNvGraphicFramePr>
            <a:graphicFrameLocks noChangeAspect="1"/>
          </p:cNvGraphicFramePr>
          <p:nvPr/>
        </p:nvGraphicFramePr>
        <p:xfrm>
          <a:off x="5508104" y="5517232"/>
          <a:ext cx="1440160" cy="1174868"/>
        </p:xfrm>
        <a:graphic>
          <a:graphicData uri="http://schemas.openxmlformats.org/presentationml/2006/ole">
            <p:oleObj spid="_x0000_s5130" name="Rovnice" r:id="rId11" imgW="482400" imgH="393480" progId="Equation.3">
              <p:embed/>
            </p:oleObj>
          </a:graphicData>
        </a:graphic>
      </p:graphicFrame>
      <p:cxnSp>
        <p:nvCxnSpPr>
          <p:cNvPr id="33" name="Přímá spojovací čára 32"/>
          <p:cNvCxnSpPr/>
          <p:nvPr/>
        </p:nvCxnSpPr>
        <p:spPr>
          <a:xfrm>
            <a:off x="2771800" y="2132856"/>
            <a:ext cx="1800200" cy="0"/>
          </a:xfrm>
          <a:prstGeom prst="line">
            <a:avLst/>
          </a:prstGeom>
          <a:ln w="1016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>
            <a:stCxn id="4" idx="6"/>
          </p:cNvCxnSpPr>
          <p:nvPr/>
        </p:nvCxnSpPr>
        <p:spPr>
          <a:xfrm flipH="1" flipV="1">
            <a:off x="3491880" y="2132856"/>
            <a:ext cx="1" cy="161175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Vzorec pro výpočet rovnováhy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Síla, kterou uvedeme kladku do rovnováhy, je </a:t>
            </a:r>
            <a:r>
              <a:rPr lang="cs-CZ" b="1" dirty="0" smtClean="0"/>
              <a:t>poloviční</a:t>
            </a:r>
            <a:r>
              <a:rPr lang="cs-CZ" dirty="0" smtClean="0"/>
              <a:t> než     , která působí na těleso.</a:t>
            </a:r>
          </a:p>
        </p:txBody>
      </p:sp>
      <p:sp>
        <p:nvSpPr>
          <p:cNvPr id="4" name="Elipsa 3"/>
          <p:cNvSpPr/>
          <p:nvPr/>
        </p:nvSpPr>
        <p:spPr>
          <a:xfrm>
            <a:off x="1547665" y="2852937"/>
            <a:ext cx="1368152" cy="1224136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šipka 4"/>
          <p:cNvCxnSpPr/>
          <p:nvPr/>
        </p:nvCxnSpPr>
        <p:spPr>
          <a:xfrm rot="16200000" flipV="1">
            <a:off x="1047495" y="2849049"/>
            <a:ext cx="1000810" cy="4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084264" y="2360613"/>
          <a:ext cx="255822" cy="357481"/>
        </p:xfrm>
        <a:graphic>
          <a:graphicData uri="http://schemas.openxmlformats.org/presentationml/2006/ole">
            <p:oleObj spid="_x0000_s6146" name="Rovnice" r:id="rId3" imgW="114120" imgH="152280" progId="Equation.3">
              <p:embed/>
            </p:oleObj>
          </a:graphicData>
        </a:graphic>
      </p:graphicFrame>
      <p:cxnSp>
        <p:nvCxnSpPr>
          <p:cNvPr id="7" name="Přímá spojovací šipka 6"/>
          <p:cNvCxnSpPr/>
          <p:nvPr/>
        </p:nvCxnSpPr>
        <p:spPr>
          <a:xfrm rot="5400000">
            <a:off x="1817552" y="5103328"/>
            <a:ext cx="757955" cy="158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Object 6"/>
          <p:cNvGraphicFramePr>
            <a:graphicFrameLocks noChangeAspect="1"/>
          </p:cNvGraphicFramePr>
          <p:nvPr/>
        </p:nvGraphicFramePr>
        <p:xfrm>
          <a:off x="2267744" y="4941168"/>
          <a:ext cx="312796" cy="533987"/>
        </p:xfrm>
        <a:graphic>
          <a:graphicData uri="http://schemas.openxmlformats.org/presentationml/2006/ole">
            <p:oleObj spid="_x0000_s6147" name="Rovnice" r:id="rId4" imgW="139680" imgH="228600" progId="Equation.3">
              <p:embed/>
            </p:oleObj>
          </a:graphicData>
        </a:graphic>
      </p:graphicFrame>
      <p:cxnSp>
        <p:nvCxnSpPr>
          <p:cNvPr id="9" name="Přímá spojovací čára 8"/>
          <p:cNvCxnSpPr/>
          <p:nvPr/>
        </p:nvCxnSpPr>
        <p:spPr>
          <a:xfrm>
            <a:off x="2195736" y="2276872"/>
            <a:ext cx="1266807" cy="0"/>
          </a:xfrm>
          <a:prstGeom prst="line">
            <a:avLst/>
          </a:prstGeom>
          <a:ln w="1016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4" idx="6"/>
          </p:cNvCxnSpPr>
          <p:nvPr/>
        </p:nvCxnSpPr>
        <p:spPr>
          <a:xfrm flipH="1" flipV="1">
            <a:off x="2915816" y="2276872"/>
            <a:ext cx="1" cy="1188133"/>
          </a:xfrm>
          <a:prstGeom prst="straightConnector1">
            <a:avLst/>
          </a:prstGeom>
          <a:ln w="38100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 flipH="1" flipV="1">
            <a:off x="1565666" y="4131078"/>
            <a:ext cx="12601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979712" y="4437112"/>
            <a:ext cx="413379" cy="3925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5292080" y="2564904"/>
          <a:ext cx="2376264" cy="1440160"/>
        </p:xfrm>
        <a:graphic>
          <a:graphicData uri="http://schemas.openxmlformats.org/presentationml/2006/ole">
            <p:oleObj spid="_x0000_s6149" name="Rovnice" r:id="rId5" imgW="469800" imgH="393480" progId="Equation.3">
              <p:embed/>
            </p:oleObj>
          </a:graphicData>
        </a:graphic>
      </p:graphicFrame>
      <p:graphicFrame>
        <p:nvGraphicFramePr>
          <p:cNvPr id="6150" name="Object 6"/>
          <p:cNvGraphicFramePr>
            <a:graphicFrameLocks noChangeAspect="1"/>
          </p:cNvGraphicFramePr>
          <p:nvPr/>
        </p:nvGraphicFramePr>
        <p:xfrm>
          <a:off x="3131840" y="6272212"/>
          <a:ext cx="360039" cy="585788"/>
        </p:xfrm>
        <a:graphic>
          <a:graphicData uri="http://schemas.openxmlformats.org/presentationml/2006/ole">
            <p:oleObj spid="_x0000_s6150" name="Rovnice" r:id="rId6" imgW="13968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do obrázku dokreslete obě chybějící síly.</a:t>
            </a:r>
          </a:p>
          <a:p>
            <a:r>
              <a:rPr lang="cs-CZ" dirty="0" smtClean="0"/>
              <a:t>Jak velkou silou musíte působit na konec lana, aby byla kladka v rovnováze, je-li hmotnost tělesa 20kg.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6372200" y="4221088"/>
            <a:ext cx="1368152" cy="1224136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šipka 4"/>
          <p:cNvCxnSpPr/>
          <p:nvPr/>
        </p:nvCxnSpPr>
        <p:spPr>
          <a:xfrm rot="16200000" flipV="1">
            <a:off x="5872030" y="4217200"/>
            <a:ext cx="1000810" cy="472"/>
          </a:xfrm>
          <a:prstGeom prst="straightConnector1">
            <a:avLst/>
          </a:prstGeom>
          <a:ln w="38100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7020271" y="3645023"/>
            <a:ext cx="1266807" cy="0"/>
          </a:xfrm>
          <a:prstGeom prst="line">
            <a:avLst/>
          </a:prstGeom>
          <a:ln w="1016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>
            <a:stCxn id="4" idx="6"/>
          </p:cNvCxnSpPr>
          <p:nvPr/>
        </p:nvCxnSpPr>
        <p:spPr>
          <a:xfrm flipH="1" flipV="1">
            <a:off x="7740351" y="3645023"/>
            <a:ext cx="1" cy="1188133"/>
          </a:xfrm>
          <a:prstGeom prst="straightConnector1">
            <a:avLst/>
          </a:prstGeom>
          <a:ln w="38100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 flipH="1" flipV="1">
            <a:off x="6390201" y="5499229"/>
            <a:ext cx="12601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804247" y="5805263"/>
            <a:ext cx="413379" cy="3925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547665" y="2852937"/>
            <a:ext cx="1368152" cy="1224136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šipka 4"/>
          <p:cNvCxnSpPr/>
          <p:nvPr/>
        </p:nvCxnSpPr>
        <p:spPr>
          <a:xfrm rot="16200000" flipV="1">
            <a:off x="1047495" y="2849049"/>
            <a:ext cx="1000810" cy="4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084264" y="2360613"/>
          <a:ext cx="255822" cy="357481"/>
        </p:xfrm>
        <a:graphic>
          <a:graphicData uri="http://schemas.openxmlformats.org/presentationml/2006/ole">
            <p:oleObj spid="_x0000_s8194" name="Rovnice" r:id="rId3" imgW="114120" imgH="152280" progId="Equation.3">
              <p:embed/>
            </p:oleObj>
          </a:graphicData>
        </a:graphic>
      </p:graphicFrame>
      <p:cxnSp>
        <p:nvCxnSpPr>
          <p:cNvPr id="7" name="Přímá spojovací šipka 6"/>
          <p:cNvCxnSpPr/>
          <p:nvPr/>
        </p:nvCxnSpPr>
        <p:spPr>
          <a:xfrm rot="5400000">
            <a:off x="1817552" y="5103328"/>
            <a:ext cx="757955" cy="158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Object 6"/>
          <p:cNvGraphicFramePr>
            <a:graphicFrameLocks noChangeAspect="1"/>
          </p:cNvGraphicFramePr>
          <p:nvPr/>
        </p:nvGraphicFramePr>
        <p:xfrm>
          <a:off x="2267744" y="4941168"/>
          <a:ext cx="312796" cy="533987"/>
        </p:xfrm>
        <a:graphic>
          <a:graphicData uri="http://schemas.openxmlformats.org/presentationml/2006/ole">
            <p:oleObj spid="_x0000_s8195" name="Rovnice" r:id="rId4" imgW="139680" imgH="228600" progId="Equation.3">
              <p:embed/>
            </p:oleObj>
          </a:graphicData>
        </a:graphic>
      </p:graphicFrame>
      <p:cxnSp>
        <p:nvCxnSpPr>
          <p:cNvPr id="9" name="Přímá spojovací čára 8"/>
          <p:cNvCxnSpPr/>
          <p:nvPr/>
        </p:nvCxnSpPr>
        <p:spPr>
          <a:xfrm>
            <a:off x="2195736" y="2276872"/>
            <a:ext cx="1266807" cy="0"/>
          </a:xfrm>
          <a:prstGeom prst="line">
            <a:avLst/>
          </a:prstGeom>
          <a:ln w="1016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4" idx="6"/>
          </p:cNvCxnSpPr>
          <p:nvPr/>
        </p:nvCxnSpPr>
        <p:spPr>
          <a:xfrm flipH="1" flipV="1">
            <a:off x="2915816" y="2276872"/>
            <a:ext cx="1" cy="1188133"/>
          </a:xfrm>
          <a:prstGeom prst="straightConnector1">
            <a:avLst/>
          </a:prstGeom>
          <a:ln w="38100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1565666" y="4131078"/>
            <a:ext cx="12601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1979712" y="4437112"/>
            <a:ext cx="413379" cy="3925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6515447" y="1556742"/>
          <a:ext cx="1368152" cy="456051"/>
        </p:xfrm>
        <a:graphic>
          <a:graphicData uri="http://schemas.openxmlformats.org/presentationml/2006/ole">
            <p:oleObj spid="_x0000_s8196" name="Rovnice" r:id="rId5" imgW="609480" imgH="203040" progId="Equation.3">
              <p:embed/>
            </p:oleObj>
          </a:graphicData>
        </a:graphic>
      </p:graphicFrame>
      <p:graphicFrame>
        <p:nvGraphicFramePr>
          <p:cNvPr id="8198" name="Zástupný symbol pro obsah 13"/>
          <p:cNvGraphicFramePr>
            <a:graphicFrameLocks noChangeAspect="1"/>
          </p:cNvGraphicFramePr>
          <p:nvPr/>
        </p:nvGraphicFramePr>
        <p:xfrm>
          <a:off x="6516216" y="1988840"/>
          <a:ext cx="1330325" cy="533400"/>
        </p:xfrm>
        <a:graphic>
          <a:graphicData uri="http://schemas.openxmlformats.org/presentationml/2006/ole">
            <p:oleObj spid="_x0000_s8198" name="Rovnice" r:id="rId6" imgW="571320" imgH="228600" progId="Equation.3">
              <p:embed/>
            </p:oleObj>
          </a:graphicData>
        </a:graphic>
      </p:graphicFrame>
      <p:graphicFrame>
        <p:nvGraphicFramePr>
          <p:cNvPr id="8199" name="Object 7"/>
          <p:cNvGraphicFramePr>
            <a:graphicFrameLocks noChangeAspect="1"/>
          </p:cNvGraphicFramePr>
          <p:nvPr/>
        </p:nvGraphicFramePr>
        <p:xfrm>
          <a:off x="6516216" y="2492077"/>
          <a:ext cx="1598613" cy="533400"/>
        </p:xfrm>
        <a:graphic>
          <a:graphicData uri="http://schemas.openxmlformats.org/presentationml/2006/ole">
            <p:oleObj spid="_x0000_s8199" name="Rovnice" r:id="rId7" imgW="685800" imgH="228600" progId="Equation.3">
              <p:embed/>
            </p:oleObj>
          </a:graphicData>
        </a:graphic>
      </p:graphicFrame>
      <p:graphicFrame>
        <p:nvGraphicFramePr>
          <p:cNvPr id="8200" name="Object 8"/>
          <p:cNvGraphicFramePr>
            <a:graphicFrameLocks noChangeAspect="1"/>
          </p:cNvGraphicFramePr>
          <p:nvPr/>
        </p:nvGraphicFramePr>
        <p:xfrm>
          <a:off x="6588224" y="2996952"/>
          <a:ext cx="1452562" cy="533400"/>
        </p:xfrm>
        <a:graphic>
          <a:graphicData uri="http://schemas.openxmlformats.org/presentationml/2006/ole">
            <p:oleObj spid="_x0000_s8200" name="Rovnice" r:id="rId8" imgW="622080" imgH="228600" progId="Equation.3">
              <p:embed/>
            </p:oleObj>
          </a:graphicData>
        </a:graphic>
      </p:graphicFrame>
      <p:graphicFrame>
        <p:nvGraphicFramePr>
          <p:cNvPr id="8204" name="Object 12"/>
          <p:cNvGraphicFramePr>
            <a:graphicFrameLocks noChangeAspect="1"/>
          </p:cNvGraphicFramePr>
          <p:nvPr/>
        </p:nvGraphicFramePr>
        <p:xfrm>
          <a:off x="6588224" y="3789040"/>
          <a:ext cx="1738312" cy="1008062"/>
        </p:xfrm>
        <a:graphic>
          <a:graphicData uri="http://schemas.openxmlformats.org/presentationml/2006/ole">
            <p:oleObj spid="_x0000_s8204" name="Rovnice" r:id="rId9" imgW="469800" imgH="393480" progId="Equation.3">
              <p:embed/>
            </p:oleObj>
          </a:graphicData>
        </a:graphic>
      </p:graphicFrame>
      <p:graphicFrame>
        <p:nvGraphicFramePr>
          <p:cNvPr id="8205" name="Object 13"/>
          <p:cNvGraphicFramePr>
            <a:graphicFrameLocks noChangeAspect="1"/>
          </p:cNvGraphicFramePr>
          <p:nvPr/>
        </p:nvGraphicFramePr>
        <p:xfrm>
          <a:off x="6660232" y="4797152"/>
          <a:ext cx="1656184" cy="422275"/>
        </p:xfrm>
        <a:graphic>
          <a:graphicData uri="http://schemas.openxmlformats.org/presentationml/2006/ole">
            <p:oleObj spid="_x0000_s8205" name="Rovnice" r:id="rId10" imgW="57132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KLADKOSTROJ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Použití kladky volné není moc pohodlné, v praxi se proto používá výhodnější spojení kladky volné a kladky pevné – </a:t>
            </a:r>
            <a:r>
              <a:rPr lang="cs-CZ" b="1" dirty="0" smtClean="0"/>
              <a:t>kladkostroj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3923928" y="2276872"/>
            <a:ext cx="1944217" cy="1783341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084168" y="2060848"/>
          <a:ext cx="365125" cy="508000"/>
        </p:xfrm>
        <a:graphic>
          <a:graphicData uri="http://schemas.openxmlformats.org/presentationml/2006/ole">
            <p:oleObj spid="_x0000_s9219" name="Rovnice" r:id="rId3" imgW="114120" imgH="152280" progId="Equation.3">
              <p:embed/>
            </p:oleObj>
          </a:graphicData>
        </a:graphic>
      </p:graphicFrame>
      <p:cxnSp>
        <p:nvCxnSpPr>
          <p:cNvPr id="11" name="Přímá spojovací čára 10"/>
          <p:cNvCxnSpPr/>
          <p:nvPr/>
        </p:nvCxnSpPr>
        <p:spPr>
          <a:xfrm rot="10800000">
            <a:off x="4932041" y="3196117"/>
            <a:ext cx="3" cy="2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4860033" y="3196117"/>
            <a:ext cx="0" cy="0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3924722" y="5661248"/>
            <a:ext cx="2015430" cy="79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Object 6"/>
          <p:cNvGraphicFramePr>
            <a:graphicFrameLocks noChangeAspect="1"/>
          </p:cNvGraphicFramePr>
          <p:nvPr/>
        </p:nvGraphicFramePr>
        <p:xfrm>
          <a:off x="5076056" y="5661248"/>
          <a:ext cx="444500" cy="758825"/>
        </p:xfrm>
        <a:graphic>
          <a:graphicData uri="http://schemas.openxmlformats.org/presentationml/2006/ole">
            <p:oleObj spid="_x0000_s9222" name="Rovnice" r:id="rId4" imgW="139680" imgH="228600" progId="Equation.3">
              <p:embed/>
            </p:oleObj>
          </a:graphicData>
        </a:graphic>
      </p:graphicFrame>
      <p:cxnSp>
        <p:nvCxnSpPr>
          <p:cNvPr id="16" name="Přímá spojovací čára 15"/>
          <p:cNvCxnSpPr/>
          <p:nvPr/>
        </p:nvCxnSpPr>
        <p:spPr>
          <a:xfrm>
            <a:off x="5148064" y="1556792"/>
            <a:ext cx="1800200" cy="0"/>
          </a:xfrm>
          <a:prstGeom prst="line">
            <a:avLst/>
          </a:prstGeom>
          <a:ln w="1016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4" idx="6"/>
          </p:cNvCxnSpPr>
          <p:nvPr/>
        </p:nvCxnSpPr>
        <p:spPr>
          <a:xfrm flipH="1" flipV="1">
            <a:off x="5868144" y="1556792"/>
            <a:ext cx="1" cy="161175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1979712" y="836712"/>
            <a:ext cx="1944217" cy="1783341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šipka 18"/>
          <p:cNvCxnSpPr>
            <a:stCxn id="18" idx="2"/>
          </p:cNvCxnSpPr>
          <p:nvPr/>
        </p:nvCxnSpPr>
        <p:spPr>
          <a:xfrm rot="10800000" flipV="1">
            <a:off x="1979712" y="1728383"/>
            <a:ext cx="1588" cy="161175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ovnoramenný trojúhelník 20"/>
          <p:cNvSpPr/>
          <p:nvPr/>
        </p:nvSpPr>
        <p:spPr>
          <a:xfrm rot="10800000">
            <a:off x="2267745" y="531821"/>
            <a:ext cx="1368154" cy="79208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čára 26"/>
          <p:cNvCxnSpPr/>
          <p:nvPr/>
        </p:nvCxnSpPr>
        <p:spPr>
          <a:xfrm rot="10800000">
            <a:off x="2987825" y="1755957"/>
            <a:ext cx="3" cy="2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 flipH="1" flipV="1">
            <a:off x="2915817" y="1755957"/>
            <a:ext cx="0" cy="0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>
            <a:endCxn id="18" idx="6"/>
          </p:cNvCxnSpPr>
          <p:nvPr/>
        </p:nvCxnSpPr>
        <p:spPr>
          <a:xfrm rot="16200000" flipV="1">
            <a:off x="3182427" y="2469886"/>
            <a:ext cx="1484593" cy="158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227" name="Object 11"/>
          <p:cNvGraphicFramePr>
            <a:graphicFrameLocks noChangeAspect="1"/>
          </p:cNvGraphicFramePr>
          <p:nvPr/>
        </p:nvGraphicFramePr>
        <p:xfrm>
          <a:off x="1475656" y="2780928"/>
          <a:ext cx="365125" cy="508000"/>
        </p:xfrm>
        <a:graphic>
          <a:graphicData uri="http://schemas.openxmlformats.org/presentationml/2006/ole">
            <p:oleObj spid="_x0000_s9227" name="Rovnice" r:id="rId5" imgW="114120" imgH="152280" progId="Equation.3">
              <p:embed/>
            </p:oleObj>
          </a:graphicData>
        </a:graphic>
      </p:graphicFrame>
      <p:graphicFrame>
        <p:nvGraphicFramePr>
          <p:cNvPr id="9228" name="Object 12"/>
          <p:cNvGraphicFramePr>
            <a:graphicFrameLocks noChangeAspect="1"/>
          </p:cNvGraphicFramePr>
          <p:nvPr/>
        </p:nvGraphicFramePr>
        <p:xfrm>
          <a:off x="3419872" y="2708920"/>
          <a:ext cx="365125" cy="508000"/>
        </p:xfrm>
        <a:graphic>
          <a:graphicData uri="http://schemas.openxmlformats.org/presentationml/2006/ole">
            <p:oleObj spid="_x0000_s9228" name="Rovnice" r:id="rId6" imgW="114120" imgH="152280" progId="Equation.3">
              <p:embed/>
            </p:oleObj>
          </a:graphicData>
        </a:graphic>
      </p:graphicFrame>
      <p:cxnSp>
        <p:nvCxnSpPr>
          <p:cNvPr id="37" name="Přímá spojovací čára 36"/>
          <p:cNvCxnSpPr/>
          <p:nvPr/>
        </p:nvCxnSpPr>
        <p:spPr>
          <a:xfrm rot="5400000" flipH="1" flipV="1">
            <a:off x="4301970" y="4059070"/>
            <a:ext cx="12601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4572000" y="4365104"/>
            <a:ext cx="79208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8" grpId="0" animBg="1"/>
      <p:bldP spid="21" grpId="0" animBg="1"/>
      <p:bldP spid="3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Spočítejte, jakou silou musíme působit na břemeno o hmotnosti 8kg na kladce pevné a jakou silou na kladkostroji.</a:t>
            </a:r>
          </a:p>
          <a:p>
            <a:r>
              <a:rPr lang="cs-CZ" dirty="0" smtClean="0"/>
              <a:t>Zakreslete oba obrázky.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1115616" y="2276872"/>
            <a:ext cx="1152129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šipka 12"/>
          <p:cNvCxnSpPr/>
          <p:nvPr/>
        </p:nvCxnSpPr>
        <p:spPr>
          <a:xfrm rot="10800000" flipV="1">
            <a:off x="1115616" y="2852936"/>
            <a:ext cx="1588" cy="7200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vnoramenný trojúhelník 13"/>
          <p:cNvSpPr/>
          <p:nvPr/>
        </p:nvSpPr>
        <p:spPr>
          <a:xfrm rot="10800000">
            <a:off x="1259632" y="1916832"/>
            <a:ext cx="810758" cy="47974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>
            <a:endCxn id="12" idx="6"/>
          </p:cNvCxnSpPr>
          <p:nvPr/>
        </p:nvCxnSpPr>
        <p:spPr>
          <a:xfrm rot="5400000" flipH="1" flipV="1">
            <a:off x="1925707" y="3158970"/>
            <a:ext cx="6840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2123729" y="3501008"/>
            <a:ext cx="341371" cy="3925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šipka 16"/>
          <p:cNvCxnSpPr/>
          <p:nvPr/>
        </p:nvCxnSpPr>
        <p:spPr>
          <a:xfrm rot="5400000">
            <a:off x="1908538" y="4220254"/>
            <a:ext cx="720000" cy="15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Object 2"/>
          <p:cNvGraphicFramePr>
            <a:graphicFrameLocks noChangeAspect="1"/>
          </p:cNvGraphicFramePr>
          <p:nvPr/>
        </p:nvGraphicFramePr>
        <p:xfrm>
          <a:off x="755576" y="3140968"/>
          <a:ext cx="293687" cy="412750"/>
        </p:xfrm>
        <a:graphic>
          <a:graphicData uri="http://schemas.openxmlformats.org/presentationml/2006/ole">
            <p:oleObj spid="_x0000_s10244" name="Rovnice" r:id="rId3" imgW="114120" imgH="152280" progId="Equation.3">
              <p:embed/>
            </p:oleObj>
          </a:graphicData>
        </a:graphic>
      </p:graphicFrame>
      <p:graphicFrame>
        <p:nvGraphicFramePr>
          <p:cNvPr id="19" name="Object 3"/>
          <p:cNvGraphicFramePr>
            <a:graphicFrameLocks noChangeAspect="1"/>
          </p:cNvGraphicFramePr>
          <p:nvPr/>
        </p:nvGraphicFramePr>
        <p:xfrm>
          <a:off x="2411760" y="4005064"/>
          <a:ext cx="358775" cy="615950"/>
        </p:xfrm>
        <a:graphic>
          <a:graphicData uri="http://schemas.openxmlformats.org/presentationml/2006/ole">
            <p:oleObj spid="_x0000_s10245" name="Rovnice" r:id="rId4" imgW="139680" imgH="228600" progId="Equation.3">
              <p:embed/>
            </p:oleObj>
          </a:graphicData>
        </a:graphic>
      </p:graphicFrame>
      <p:graphicFrame>
        <p:nvGraphicFramePr>
          <p:cNvPr id="10246" name="Zástupný symbol pro obsah 13"/>
          <p:cNvGraphicFramePr>
            <a:graphicFrameLocks noChangeAspect="1"/>
          </p:cNvGraphicFramePr>
          <p:nvPr/>
        </p:nvGraphicFramePr>
        <p:xfrm>
          <a:off x="5076825" y="2420938"/>
          <a:ext cx="1330325" cy="533400"/>
        </p:xfrm>
        <a:graphic>
          <a:graphicData uri="http://schemas.openxmlformats.org/presentationml/2006/ole">
            <p:oleObj spid="_x0000_s10246" name="Rovnice" r:id="rId5" imgW="571320" imgH="228600" progId="Equation.3">
              <p:embed/>
            </p:oleObj>
          </a:graphicData>
        </a:graphic>
      </p:graphicFrame>
      <p:graphicFrame>
        <p:nvGraphicFramePr>
          <p:cNvPr id="10247" name="Object 7"/>
          <p:cNvGraphicFramePr>
            <a:graphicFrameLocks noChangeAspect="1"/>
          </p:cNvGraphicFramePr>
          <p:nvPr/>
        </p:nvGraphicFramePr>
        <p:xfrm>
          <a:off x="5004048" y="1988840"/>
          <a:ext cx="1274762" cy="485775"/>
        </p:xfrm>
        <a:graphic>
          <a:graphicData uri="http://schemas.openxmlformats.org/presentationml/2006/ole">
            <p:oleObj spid="_x0000_s10247" name="Rovnice" r:id="rId6" imgW="533160" imgH="203040" progId="Equation.3">
              <p:embed/>
            </p:oleObj>
          </a:graphicData>
        </a:graphic>
      </p:graphicFrame>
      <p:graphicFrame>
        <p:nvGraphicFramePr>
          <p:cNvPr id="10248" name="Object 8"/>
          <p:cNvGraphicFramePr>
            <a:graphicFrameLocks noChangeAspect="1"/>
          </p:cNvGraphicFramePr>
          <p:nvPr/>
        </p:nvGraphicFramePr>
        <p:xfrm>
          <a:off x="5076056" y="2924944"/>
          <a:ext cx="1420813" cy="533400"/>
        </p:xfrm>
        <a:graphic>
          <a:graphicData uri="http://schemas.openxmlformats.org/presentationml/2006/ole">
            <p:oleObj spid="_x0000_s10248" name="Rovnice" r:id="rId7" imgW="609480" imgH="228600" progId="Equation.3">
              <p:embed/>
            </p:oleObj>
          </a:graphicData>
        </a:graphic>
      </p:graphicFrame>
      <p:graphicFrame>
        <p:nvGraphicFramePr>
          <p:cNvPr id="10249" name="Object 9"/>
          <p:cNvGraphicFramePr>
            <a:graphicFrameLocks noChangeAspect="1"/>
          </p:cNvGraphicFramePr>
          <p:nvPr/>
        </p:nvGraphicFramePr>
        <p:xfrm>
          <a:off x="5076056" y="3429000"/>
          <a:ext cx="1304925" cy="533400"/>
        </p:xfrm>
        <a:graphic>
          <a:graphicData uri="http://schemas.openxmlformats.org/presentationml/2006/ole">
            <p:oleObj spid="_x0000_s10249" name="Rovnice" r:id="rId8" imgW="558720" imgH="228600" progId="Equation.3">
              <p:embed/>
            </p:oleObj>
          </a:graphicData>
        </a:graphic>
      </p:graphicFrame>
      <p:graphicFrame>
        <p:nvGraphicFramePr>
          <p:cNvPr id="10250" name="Object 10"/>
          <p:cNvGraphicFramePr>
            <a:graphicFrameLocks noChangeAspect="1"/>
          </p:cNvGraphicFramePr>
          <p:nvPr/>
        </p:nvGraphicFramePr>
        <p:xfrm>
          <a:off x="5219700" y="3933825"/>
          <a:ext cx="830263" cy="533400"/>
        </p:xfrm>
        <a:graphic>
          <a:graphicData uri="http://schemas.openxmlformats.org/presentationml/2006/ole">
            <p:oleObj spid="_x0000_s10250" name="Rovnice" r:id="rId9" imgW="355320" imgH="228600" progId="Equation.3">
              <p:embed/>
            </p:oleObj>
          </a:graphicData>
        </a:graphic>
      </p:graphicFrame>
      <p:graphicFrame>
        <p:nvGraphicFramePr>
          <p:cNvPr id="10251" name="Object 11"/>
          <p:cNvGraphicFramePr>
            <a:graphicFrameLocks noChangeAspect="1"/>
          </p:cNvGraphicFramePr>
          <p:nvPr/>
        </p:nvGraphicFramePr>
        <p:xfrm>
          <a:off x="5220072" y="4365104"/>
          <a:ext cx="1184275" cy="384175"/>
        </p:xfrm>
        <a:graphic>
          <a:graphicData uri="http://schemas.openxmlformats.org/presentationml/2006/ole">
            <p:oleObj spid="_x0000_s10251" name="Rovnice" r:id="rId10" imgW="50796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251520" y="459813"/>
            <a:ext cx="5472608" cy="6137539"/>
            <a:chOff x="251520" y="459813"/>
            <a:chExt cx="5472608" cy="6137539"/>
          </a:xfrm>
        </p:grpSpPr>
        <p:sp>
          <p:nvSpPr>
            <p:cNvPr id="4" name="Elipsa 3"/>
            <p:cNvSpPr/>
            <p:nvPr/>
          </p:nvSpPr>
          <p:spPr>
            <a:xfrm>
              <a:off x="2699792" y="2204864"/>
              <a:ext cx="1944217" cy="1783341"/>
            </a:xfrm>
            <a:prstGeom prst="ellipse">
              <a:avLst/>
            </a:prstGeom>
            <a:solidFill>
              <a:schemeClr val="accent6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ovací čára 5"/>
            <p:cNvCxnSpPr/>
            <p:nvPr/>
          </p:nvCxnSpPr>
          <p:spPr>
            <a:xfrm rot="10800000">
              <a:off x="3707905" y="3124109"/>
              <a:ext cx="3" cy="2"/>
            </a:xfrm>
            <a:prstGeom prst="line">
              <a:avLst/>
            </a:prstGeom>
            <a:ln w="38100"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 flipH="1" flipV="1">
              <a:off x="3635897" y="3124109"/>
              <a:ext cx="0" cy="0"/>
            </a:xfrm>
            <a:prstGeom prst="line">
              <a:avLst/>
            </a:prstGeom>
            <a:ln w="38100"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šipka 7"/>
            <p:cNvCxnSpPr/>
            <p:nvPr/>
          </p:nvCxnSpPr>
          <p:spPr>
            <a:xfrm rot="5400000">
              <a:off x="2700586" y="5589240"/>
              <a:ext cx="2015430" cy="794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aphicFrame>
          <p:nvGraphicFramePr>
            <p:cNvPr id="9" name="Object 6"/>
            <p:cNvGraphicFramePr>
              <a:graphicFrameLocks noChangeAspect="1"/>
            </p:cNvGraphicFramePr>
            <p:nvPr/>
          </p:nvGraphicFramePr>
          <p:xfrm>
            <a:off x="3851920" y="5589240"/>
            <a:ext cx="444500" cy="758825"/>
          </p:xfrm>
          <a:graphic>
            <a:graphicData uri="http://schemas.openxmlformats.org/presentationml/2006/ole">
              <p:oleObj spid="_x0000_s11267" name="Rovnice" r:id="rId3" imgW="139680" imgH="228600" progId="Equation.3">
                <p:embed/>
              </p:oleObj>
            </a:graphicData>
          </a:graphic>
        </p:graphicFrame>
        <p:cxnSp>
          <p:nvCxnSpPr>
            <p:cNvPr id="10" name="Přímá spojovací čára 9"/>
            <p:cNvCxnSpPr/>
            <p:nvPr/>
          </p:nvCxnSpPr>
          <p:spPr>
            <a:xfrm>
              <a:off x="3923928" y="1484784"/>
              <a:ext cx="1800200" cy="0"/>
            </a:xfrm>
            <a:prstGeom prst="line">
              <a:avLst/>
            </a:prstGeom>
            <a:ln w="1016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šipka 10"/>
            <p:cNvCxnSpPr>
              <a:stCxn id="4" idx="6"/>
            </p:cNvCxnSpPr>
            <p:nvPr/>
          </p:nvCxnSpPr>
          <p:spPr>
            <a:xfrm flipH="1" flipV="1">
              <a:off x="4644008" y="1484784"/>
              <a:ext cx="1" cy="1611751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Elipsa 11"/>
            <p:cNvSpPr/>
            <p:nvPr/>
          </p:nvSpPr>
          <p:spPr>
            <a:xfrm>
              <a:off x="755576" y="764704"/>
              <a:ext cx="1944217" cy="1783341"/>
            </a:xfrm>
            <a:prstGeom prst="ellipse">
              <a:avLst/>
            </a:prstGeom>
            <a:solidFill>
              <a:schemeClr val="accent6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ovací šipka 12"/>
            <p:cNvCxnSpPr>
              <a:stCxn id="12" idx="2"/>
            </p:cNvCxnSpPr>
            <p:nvPr/>
          </p:nvCxnSpPr>
          <p:spPr>
            <a:xfrm rot="10800000" flipV="1">
              <a:off x="755576" y="1656375"/>
              <a:ext cx="1588" cy="161175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ovnoramenný trojúhelník 13"/>
            <p:cNvSpPr/>
            <p:nvPr/>
          </p:nvSpPr>
          <p:spPr>
            <a:xfrm rot="10800000">
              <a:off x="1043609" y="459813"/>
              <a:ext cx="1368154" cy="792088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ovací čára 14"/>
            <p:cNvCxnSpPr/>
            <p:nvPr/>
          </p:nvCxnSpPr>
          <p:spPr>
            <a:xfrm rot="10800000">
              <a:off x="1763689" y="1683949"/>
              <a:ext cx="3" cy="2"/>
            </a:xfrm>
            <a:prstGeom prst="line">
              <a:avLst/>
            </a:prstGeom>
            <a:ln w="38100"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 flipH="1" flipV="1">
              <a:off x="1691681" y="1683949"/>
              <a:ext cx="0" cy="0"/>
            </a:xfrm>
            <a:prstGeom prst="line">
              <a:avLst/>
            </a:prstGeom>
            <a:ln w="38100"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šipka 16"/>
            <p:cNvCxnSpPr>
              <a:endCxn id="12" idx="6"/>
            </p:cNvCxnSpPr>
            <p:nvPr/>
          </p:nvCxnSpPr>
          <p:spPr>
            <a:xfrm rot="16200000" flipV="1">
              <a:off x="1958291" y="2397878"/>
              <a:ext cx="1484593" cy="1587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aphicFrame>
          <p:nvGraphicFramePr>
            <p:cNvPr id="18" name="Object 11"/>
            <p:cNvGraphicFramePr>
              <a:graphicFrameLocks noChangeAspect="1"/>
            </p:cNvGraphicFramePr>
            <p:nvPr/>
          </p:nvGraphicFramePr>
          <p:xfrm>
            <a:off x="251520" y="2708920"/>
            <a:ext cx="365125" cy="508000"/>
          </p:xfrm>
          <a:graphic>
            <a:graphicData uri="http://schemas.openxmlformats.org/presentationml/2006/ole">
              <p:oleObj spid="_x0000_s11268" name="Rovnice" r:id="rId4" imgW="114120" imgH="152280" progId="Equation.3">
                <p:embed/>
              </p:oleObj>
            </a:graphicData>
          </a:graphic>
        </p:graphicFrame>
        <p:cxnSp>
          <p:nvCxnSpPr>
            <p:cNvPr id="20" name="Přímá spojovací čára 19"/>
            <p:cNvCxnSpPr/>
            <p:nvPr/>
          </p:nvCxnSpPr>
          <p:spPr>
            <a:xfrm rot="5400000" flipH="1" flipV="1">
              <a:off x="3077834" y="3987062"/>
              <a:ext cx="12601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bdélník 20"/>
            <p:cNvSpPr/>
            <p:nvPr/>
          </p:nvSpPr>
          <p:spPr>
            <a:xfrm>
              <a:off x="3347864" y="4293096"/>
              <a:ext cx="792088" cy="86409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11270" name="Object 6"/>
          <p:cNvGraphicFramePr>
            <a:graphicFrameLocks noChangeAspect="1"/>
          </p:cNvGraphicFramePr>
          <p:nvPr/>
        </p:nvGraphicFramePr>
        <p:xfrm>
          <a:off x="6588224" y="2132856"/>
          <a:ext cx="1196975" cy="455612"/>
        </p:xfrm>
        <a:graphic>
          <a:graphicData uri="http://schemas.openxmlformats.org/presentationml/2006/ole">
            <p:oleObj spid="_x0000_s11270" name="Rovnice" r:id="rId5" imgW="533160" imgH="203040" progId="Equation.3">
              <p:embed/>
            </p:oleObj>
          </a:graphicData>
        </a:graphic>
      </p:graphicFrame>
      <p:graphicFrame>
        <p:nvGraphicFramePr>
          <p:cNvPr id="11271" name="Zástupný symbol pro obsah 13"/>
          <p:cNvGraphicFramePr>
            <a:graphicFrameLocks noChangeAspect="1"/>
          </p:cNvGraphicFramePr>
          <p:nvPr/>
        </p:nvGraphicFramePr>
        <p:xfrm>
          <a:off x="6504087" y="2564656"/>
          <a:ext cx="1330325" cy="533400"/>
        </p:xfrm>
        <a:graphic>
          <a:graphicData uri="http://schemas.openxmlformats.org/presentationml/2006/ole">
            <p:oleObj spid="_x0000_s11271" name="Rovnice" r:id="rId6" imgW="571320" imgH="228600" progId="Equation.3">
              <p:embed/>
            </p:oleObj>
          </a:graphicData>
        </a:graphic>
      </p:graphicFrame>
      <p:graphicFrame>
        <p:nvGraphicFramePr>
          <p:cNvPr id="11272" name="Object 8"/>
          <p:cNvGraphicFramePr>
            <a:graphicFrameLocks noChangeAspect="1"/>
          </p:cNvGraphicFramePr>
          <p:nvPr/>
        </p:nvGraphicFramePr>
        <p:xfrm>
          <a:off x="6592987" y="3067893"/>
          <a:ext cx="1420812" cy="533400"/>
        </p:xfrm>
        <a:graphic>
          <a:graphicData uri="http://schemas.openxmlformats.org/presentationml/2006/ole">
            <p:oleObj spid="_x0000_s11272" name="Rovnice" r:id="rId7" imgW="609480" imgH="228600" progId="Equation.3">
              <p:embed/>
            </p:oleObj>
          </a:graphicData>
        </a:graphic>
      </p:graphicFrame>
      <p:graphicFrame>
        <p:nvGraphicFramePr>
          <p:cNvPr id="11273" name="Object 9"/>
          <p:cNvGraphicFramePr>
            <a:graphicFrameLocks noChangeAspect="1"/>
          </p:cNvGraphicFramePr>
          <p:nvPr/>
        </p:nvGraphicFramePr>
        <p:xfrm>
          <a:off x="6650137" y="3572718"/>
          <a:ext cx="1303337" cy="533400"/>
        </p:xfrm>
        <a:graphic>
          <a:graphicData uri="http://schemas.openxmlformats.org/presentationml/2006/ole">
            <p:oleObj spid="_x0000_s11273" name="Rovnice" r:id="rId8" imgW="558720" imgH="228600" progId="Equation.3">
              <p:embed/>
            </p:oleObj>
          </a:graphicData>
        </a:graphic>
      </p:graphicFrame>
      <p:graphicFrame>
        <p:nvGraphicFramePr>
          <p:cNvPr id="11274" name="Object 10"/>
          <p:cNvGraphicFramePr>
            <a:graphicFrameLocks noChangeAspect="1"/>
          </p:cNvGraphicFramePr>
          <p:nvPr/>
        </p:nvGraphicFramePr>
        <p:xfrm>
          <a:off x="6575524" y="4364881"/>
          <a:ext cx="1738313" cy="1008062"/>
        </p:xfrm>
        <a:graphic>
          <a:graphicData uri="http://schemas.openxmlformats.org/presentationml/2006/ole">
            <p:oleObj spid="_x0000_s11274" name="Rovnice" r:id="rId9" imgW="469800" imgH="393480" progId="Equation.3">
              <p:embed/>
            </p:oleObj>
          </a:graphicData>
        </a:graphic>
      </p:graphicFrame>
      <p:graphicFrame>
        <p:nvGraphicFramePr>
          <p:cNvPr id="11275" name="Object 11"/>
          <p:cNvGraphicFramePr>
            <a:graphicFrameLocks noChangeAspect="1"/>
          </p:cNvGraphicFramePr>
          <p:nvPr/>
        </p:nvGraphicFramePr>
        <p:xfrm>
          <a:off x="6739037" y="5372943"/>
          <a:ext cx="1473200" cy="422275"/>
        </p:xfrm>
        <a:graphic>
          <a:graphicData uri="http://schemas.openxmlformats.org/presentationml/2006/ole">
            <p:oleObj spid="_x0000_s11275" name="Rovnice" r:id="rId10" imgW="50796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Všechny obrázky jsou vlastní.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178</Words>
  <Application>Microsoft Office PowerPoint</Application>
  <PresentationFormat>Předvádění na obrazovce (4:3)</PresentationFormat>
  <Paragraphs>56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Rovnice</vt:lpstr>
      <vt:lpstr> 6. KLADKA</vt:lpstr>
      <vt:lpstr>KLADKA PEVNÁ</vt:lpstr>
      <vt:lpstr>Vzorec pro výpočet rovnováhy</vt:lpstr>
      <vt:lpstr>Příklad</vt:lpstr>
      <vt:lpstr>Řešení</vt:lpstr>
      <vt:lpstr>KLADKA VOLNÁ</vt:lpstr>
      <vt:lpstr>Vzorec pro výpočet rovnováhy</vt:lpstr>
      <vt:lpstr>Příklad</vt:lpstr>
      <vt:lpstr>Řešení</vt:lpstr>
      <vt:lpstr>KLADKOSTROJ</vt:lpstr>
      <vt:lpstr>Snímek 11</vt:lpstr>
      <vt:lpstr>Příklad</vt:lpstr>
      <vt:lpstr>Řešení</vt:lpstr>
      <vt:lpstr>Snímek 14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KLADKA</dc:title>
  <dc:creator>DEJVID</dc:creator>
  <cp:lastModifiedBy>Michaela</cp:lastModifiedBy>
  <cp:revision>33</cp:revision>
  <dcterms:created xsi:type="dcterms:W3CDTF">2011-03-02T18:41:54Z</dcterms:created>
  <dcterms:modified xsi:type="dcterms:W3CDTF">2011-05-30T13:39:19Z</dcterms:modified>
</cp:coreProperties>
</file>