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59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0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4" Type="http://schemas.openxmlformats.org/officeDocument/2006/relationships/image" Target="../media/image14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image" Target="../media/image2.wmf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rgbClr val="FFF200">
                <a:alpha val="48000"/>
              </a:srgbClr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.bin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5.bin"/><Relationship Id="rId3" Type="http://schemas.openxmlformats.org/officeDocument/2006/relationships/oleObject" Target="../embeddings/oleObject10.bin"/><Relationship Id="rId7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3.bin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9.bin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5.bin"/><Relationship Id="rId3" Type="http://schemas.openxmlformats.org/officeDocument/2006/relationships/oleObject" Target="../embeddings/oleObject20.bin"/><Relationship Id="rId7" Type="http://schemas.openxmlformats.org/officeDocument/2006/relationships/oleObject" Target="../embeddings/oleObject24.bin"/><Relationship Id="rId12" Type="http://schemas.openxmlformats.org/officeDocument/2006/relationships/oleObject" Target="../embeddings/oleObject2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23.bin"/><Relationship Id="rId11" Type="http://schemas.openxmlformats.org/officeDocument/2006/relationships/oleObject" Target="../embeddings/oleObject28.bin"/><Relationship Id="rId5" Type="http://schemas.openxmlformats.org/officeDocument/2006/relationships/oleObject" Target="../embeddings/oleObject22.bin"/><Relationship Id="rId10" Type="http://schemas.openxmlformats.org/officeDocument/2006/relationships/oleObject" Target="../embeddings/oleObject27.bin"/><Relationship Id="rId4" Type="http://schemas.openxmlformats.org/officeDocument/2006/relationships/oleObject" Target="../embeddings/oleObject21.bin"/><Relationship Id="rId9" Type="http://schemas.openxmlformats.org/officeDocument/2006/relationships/oleObject" Target="../embeddings/oleObject26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10. HYDRAULICKÁ ZAŘÍZENÍ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26977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07056" y="1268760"/>
            <a:ext cx="247766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Calibri" pitchFamily="34" charset="0"/>
              </a:rPr>
              <a:t>VY_32_INOVACE_15_F2 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/>
              <a:t>Tlak je ve všech </a:t>
            </a:r>
            <a:r>
              <a:rPr lang="cs-CZ" smtClean="0"/>
              <a:t>bodech stejný.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1547664" y="3153721"/>
            <a:ext cx="593415" cy="13553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009209" y="3684094"/>
            <a:ext cx="5011063" cy="82502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 flipV="1">
            <a:off x="4778481" y="3153721"/>
            <a:ext cx="2241791" cy="64823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ovací šipka 30"/>
          <p:cNvCxnSpPr/>
          <p:nvPr/>
        </p:nvCxnSpPr>
        <p:spPr>
          <a:xfrm rot="5400000">
            <a:off x="1222100" y="2505409"/>
            <a:ext cx="1178608" cy="1454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rot="5400000" flipH="1" flipV="1">
            <a:off x="5575986" y="3477111"/>
            <a:ext cx="648234" cy="1454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 flipH="1" flipV="1">
            <a:off x="4924360" y="3611155"/>
            <a:ext cx="235722" cy="263740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16200000" flipV="1">
            <a:off x="4924768" y="3610747"/>
            <a:ext cx="242583" cy="271417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 flipH="1" flipV="1">
            <a:off x="1759478" y="3493294"/>
            <a:ext cx="235722" cy="263740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16200000" flipV="1">
            <a:off x="1759886" y="3492886"/>
            <a:ext cx="242583" cy="271417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1613599" y="3684094"/>
            <a:ext cx="481736" cy="6297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A</a:t>
            </a:r>
            <a:endParaRPr lang="cs-CZ" sz="4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844416" y="3801955"/>
            <a:ext cx="458251" cy="6297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B</a:t>
            </a:r>
            <a:endParaRPr lang="cs-CZ" sz="4400" b="1" dirty="0"/>
          </a:p>
        </p:txBody>
      </p:sp>
      <p:graphicFrame>
        <p:nvGraphicFramePr>
          <p:cNvPr id="40" name="Objekt 39"/>
          <p:cNvGraphicFramePr>
            <a:graphicFrameLocks noChangeAspect="1"/>
          </p:cNvGraphicFramePr>
          <p:nvPr/>
        </p:nvGraphicFramePr>
        <p:xfrm>
          <a:off x="1811404" y="2034043"/>
          <a:ext cx="461545" cy="554591"/>
        </p:xfrm>
        <a:graphic>
          <a:graphicData uri="http://schemas.openxmlformats.org/presentationml/2006/ole">
            <p:oleObj spid="_x0000_s1026" name="Rovnice" r:id="rId3" imgW="139680" imgH="203040" progId="Equation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5965311" y="3271582"/>
          <a:ext cx="460796" cy="554754"/>
        </p:xfrm>
        <a:graphic>
          <a:graphicData uri="http://schemas.openxmlformats.org/presentationml/2006/ole">
            <p:oleObj spid="_x0000_s1027" name="Rovnice" r:id="rId4" imgW="139680" imgH="203040" progId="Equation.3">
              <p:embed/>
            </p:oleObj>
          </a:graphicData>
        </a:graphic>
      </p:graphicFrame>
      <p:cxnSp>
        <p:nvCxnSpPr>
          <p:cNvPr id="13" name="Přímá spojovací čára 12"/>
          <p:cNvCxnSpPr/>
          <p:nvPr/>
        </p:nvCxnSpPr>
        <p:spPr>
          <a:xfrm>
            <a:off x="1547664" y="4509120"/>
            <a:ext cx="5472608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141079" y="3684094"/>
            <a:ext cx="2637401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547664" y="3153721"/>
            <a:ext cx="593415" cy="0"/>
          </a:xfrm>
          <a:prstGeom prst="line">
            <a:avLst/>
          </a:prstGeom>
          <a:ln w="76200">
            <a:solidFill>
              <a:schemeClr val="tx1">
                <a:lumMod val="65000"/>
                <a:lumOff val="35000"/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4778481" y="3153721"/>
            <a:ext cx="2241791" cy="0"/>
          </a:xfrm>
          <a:prstGeom prst="line">
            <a:avLst/>
          </a:prstGeom>
          <a:ln w="76200">
            <a:solidFill>
              <a:schemeClr val="tx1">
                <a:lumMod val="65000"/>
                <a:lumOff val="35000"/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5" name="Objekt 24"/>
          <p:cNvGraphicFramePr>
            <a:graphicFrameLocks noChangeAspect="1"/>
          </p:cNvGraphicFramePr>
          <p:nvPr/>
        </p:nvGraphicFramePr>
        <p:xfrm>
          <a:off x="2987824" y="5013176"/>
          <a:ext cx="1719509" cy="1007988"/>
        </p:xfrm>
        <a:graphic>
          <a:graphicData uri="http://schemas.openxmlformats.org/presentationml/2006/ole">
            <p:oleObj spid="_x0000_s1028" name="Rovnice" r:id="rId5" imgW="736560" imgH="431640" progId="Equation.3">
              <p:embed/>
            </p:oleObj>
          </a:graphicData>
        </a:graphic>
      </p:graphicFrame>
      <p:cxnSp>
        <p:nvCxnSpPr>
          <p:cNvPr id="5" name="Přímá spojovací čára 4"/>
          <p:cNvCxnSpPr/>
          <p:nvPr/>
        </p:nvCxnSpPr>
        <p:spPr>
          <a:xfrm rot="5400000">
            <a:off x="663708" y="3625164"/>
            <a:ext cx="1767912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6136316" y="3625164"/>
            <a:ext cx="1767912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1669636" y="3212651"/>
            <a:ext cx="942886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 flipH="1" flipV="1">
            <a:off x="4277572" y="3183186"/>
            <a:ext cx="1001817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2051720" y="4509120"/>
            <a:ext cx="10647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………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Kolikrát bude plocha        </a:t>
            </a:r>
            <a:r>
              <a:rPr lang="cs-CZ" b="1" dirty="0" smtClean="0"/>
              <a:t>větší</a:t>
            </a:r>
            <a:r>
              <a:rPr lang="cs-CZ" dirty="0" smtClean="0"/>
              <a:t> než plocha</a:t>
            </a:r>
          </a:p>
          <a:p>
            <a:pPr>
              <a:buNone/>
            </a:pPr>
            <a:r>
              <a:rPr lang="cs-CZ" dirty="0" smtClean="0"/>
              <a:t>	tolikrát           bude síla     než     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90175" y="1890515"/>
            <a:ext cx="593415" cy="13553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051720" y="2420888"/>
            <a:ext cx="5011063" cy="82502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flipV="1">
            <a:off x="4820992" y="1890515"/>
            <a:ext cx="2241791" cy="64823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 rot="5400000">
            <a:off x="1264611" y="1242203"/>
            <a:ext cx="1178608" cy="1454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5618497" y="2213905"/>
            <a:ext cx="648234" cy="1454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 flipH="1" flipV="1">
            <a:off x="4966871" y="2347949"/>
            <a:ext cx="235722" cy="263740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6200000" flipV="1">
            <a:off x="4967279" y="2347541"/>
            <a:ext cx="242583" cy="271417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 flipH="1" flipV="1">
            <a:off x="1801989" y="2230088"/>
            <a:ext cx="235722" cy="263740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6200000" flipV="1">
            <a:off x="1802397" y="2229680"/>
            <a:ext cx="242583" cy="271417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656110" y="2420888"/>
            <a:ext cx="481736" cy="6297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A</a:t>
            </a:r>
            <a:endParaRPr lang="cs-CZ" sz="4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86927" y="2538749"/>
            <a:ext cx="458251" cy="6297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B</a:t>
            </a:r>
            <a:endParaRPr lang="cs-CZ" sz="4400" b="1" dirty="0"/>
          </a:p>
        </p:txBody>
      </p:sp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1853915" y="770837"/>
          <a:ext cx="461545" cy="554591"/>
        </p:xfrm>
        <a:graphic>
          <a:graphicData uri="http://schemas.openxmlformats.org/presentationml/2006/ole">
            <p:oleObj spid="_x0000_s15362" name="Rovnice" r:id="rId3" imgW="139680" imgH="203040" progId="Equation.3">
              <p:embed/>
            </p:oleObj>
          </a:graphicData>
        </a:graphic>
      </p:graphicFrame>
      <p:graphicFrame>
        <p:nvGraphicFramePr>
          <p:cNvPr id="16" name="Object 3"/>
          <p:cNvGraphicFramePr>
            <a:graphicFrameLocks noChangeAspect="1"/>
          </p:cNvGraphicFramePr>
          <p:nvPr/>
        </p:nvGraphicFramePr>
        <p:xfrm>
          <a:off x="6007822" y="2008376"/>
          <a:ext cx="460796" cy="554754"/>
        </p:xfrm>
        <a:graphic>
          <a:graphicData uri="http://schemas.openxmlformats.org/presentationml/2006/ole">
            <p:oleObj spid="_x0000_s15363" name="Rovnice" r:id="rId4" imgW="139680" imgH="203040" progId="Equation.3">
              <p:embed/>
            </p:oleObj>
          </a:graphicData>
        </a:graphic>
      </p:graphicFrame>
      <p:cxnSp>
        <p:nvCxnSpPr>
          <p:cNvPr id="17" name="Přímá spojovací čára 16"/>
          <p:cNvCxnSpPr/>
          <p:nvPr/>
        </p:nvCxnSpPr>
        <p:spPr>
          <a:xfrm>
            <a:off x="1590175" y="3245914"/>
            <a:ext cx="5472608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183590" y="2420888"/>
            <a:ext cx="2637401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590175" y="1890515"/>
            <a:ext cx="593415" cy="0"/>
          </a:xfrm>
          <a:prstGeom prst="line">
            <a:avLst/>
          </a:prstGeom>
          <a:ln w="76200">
            <a:solidFill>
              <a:schemeClr val="tx1">
                <a:lumMod val="65000"/>
                <a:lumOff val="35000"/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4820992" y="1890515"/>
            <a:ext cx="2241791" cy="0"/>
          </a:xfrm>
          <a:prstGeom prst="line">
            <a:avLst/>
          </a:prstGeom>
          <a:ln w="76200">
            <a:solidFill>
              <a:schemeClr val="tx1">
                <a:lumMod val="65000"/>
                <a:lumOff val="35000"/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706219" y="2361958"/>
            <a:ext cx="1767912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6178827" y="2361958"/>
            <a:ext cx="1767912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1712147" y="1949445"/>
            <a:ext cx="942886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 flipH="1" flipV="1">
            <a:off x="4320083" y="1919980"/>
            <a:ext cx="1001817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5" name="Objekt 24"/>
          <p:cNvGraphicFramePr>
            <a:graphicFrameLocks noChangeAspect="1"/>
          </p:cNvGraphicFramePr>
          <p:nvPr/>
        </p:nvGraphicFramePr>
        <p:xfrm>
          <a:off x="4427984" y="3861048"/>
          <a:ext cx="433590" cy="677664"/>
        </p:xfrm>
        <a:graphic>
          <a:graphicData uri="http://schemas.openxmlformats.org/presentationml/2006/ole">
            <p:oleObj spid="_x0000_s15364" name="Rovnice" r:id="rId5" imgW="164880" imgH="203040" progId="Equation.3">
              <p:embed/>
            </p:oleObj>
          </a:graphicData>
        </a:graphic>
      </p:graphicFrame>
      <p:graphicFrame>
        <p:nvGraphicFramePr>
          <p:cNvPr id="15365" name="Object 5"/>
          <p:cNvGraphicFramePr>
            <a:graphicFrameLocks noChangeAspect="1"/>
          </p:cNvGraphicFramePr>
          <p:nvPr/>
        </p:nvGraphicFramePr>
        <p:xfrm>
          <a:off x="7740352" y="3861048"/>
          <a:ext cx="433387" cy="677863"/>
        </p:xfrm>
        <a:graphic>
          <a:graphicData uri="http://schemas.openxmlformats.org/presentationml/2006/ole">
            <p:oleObj spid="_x0000_s15365" name="Rovnice" r:id="rId6" imgW="164880" imgH="203040" progId="Equation.3">
              <p:embed/>
            </p:oleObj>
          </a:graphicData>
        </a:graphic>
      </p:graphicFrame>
      <p:graphicFrame>
        <p:nvGraphicFramePr>
          <p:cNvPr id="15366" name="Object 6"/>
          <p:cNvGraphicFramePr>
            <a:graphicFrameLocks noChangeAspect="1"/>
          </p:cNvGraphicFramePr>
          <p:nvPr/>
        </p:nvGraphicFramePr>
        <p:xfrm>
          <a:off x="4533206" y="4437063"/>
          <a:ext cx="366712" cy="677862"/>
        </p:xfrm>
        <a:graphic>
          <a:graphicData uri="http://schemas.openxmlformats.org/presentationml/2006/ole">
            <p:oleObj spid="_x0000_s15366" name="Rovnice" r:id="rId7" imgW="139680" imgH="203040" progId="Equation.3">
              <p:embed/>
            </p:oleObj>
          </a:graphicData>
        </a:graphic>
      </p:graphicFrame>
      <p:graphicFrame>
        <p:nvGraphicFramePr>
          <p:cNvPr id="15367" name="Object 7"/>
          <p:cNvGraphicFramePr>
            <a:graphicFrameLocks noChangeAspect="1"/>
          </p:cNvGraphicFramePr>
          <p:nvPr/>
        </p:nvGraphicFramePr>
        <p:xfrm>
          <a:off x="5580112" y="4437112"/>
          <a:ext cx="366712" cy="677862"/>
        </p:xfrm>
        <a:graphic>
          <a:graphicData uri="http://schemas.openxmlformats.org/presentationml/2006/ole">
            <p:oleObj spid="_x0000_s15367" name="Rovnice" r:id="rId8" imgW="139680" imgH="203040" progId="Equation.3">
              <p:embed/>
            </p:oleObj>
          </a:graphicData>
        </a:graphic>
      </p:graphicFrame>
      <p:sp>
        <p:nvSpPr>
          <p:cNvPr id="29" name="TextovéPole 28"/>
          <p:cNvSpPr txBox="1"/>
          <p:nvPr/>
        </p:nvSpPr>
        <p:spPr>
          <a:xfrm>
            <a:off x="2051720" y="4509120"/>
            <a:ext cx="985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větší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2123728" y="4509120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menší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145435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Kolikrát bude plocha        </a:t>
            </a:r>
            <a:r>
              <a:rPr lang="cs-CZ" b="1" dirty="0" smtClean="0"/>
              <a:t>menší</a:t>
            </a:r>
            <a:r>
              <a:rPr lang="cs-CZ" dirty="0" smtClean="0"/>
              <a:t> než plocha</a:t>
            </a:r>
          </a:p>
          <a:p>
            <a:pPr>
              <a:buNone/>
            </a:pPr>
            <a:r>
              <a:rPr lang="cs-CZ" dirty="0" smtClean="0"/>
              <a:t>	tolikrát </a:t>
            </a:r>
            <a:r>
              <a:rPr lang="cs-CZ" dirty="0" smtClean="0">
                <a:solidFill>
                  <a:srgbClr val="FF0000"/>
                </a:solidFill>
              </a:rPr>
              <a:t>            </a:t>
            </a:r>
            <a:r>
              <a:rPr lang="cs-CZ" dirty="0" smtClean="0"/>
              <a:t> bude síla     než     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90175" y="1890515"/>
            <a:ext cx="593415" cy="13553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051720" y="2420888"/>
            <a:ext cx="5011063" cy="82502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flipV="1">
            <a:off x="4820992" y="1890515"/>
            <a:ext cx="2241791" cy="64823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 rot="5400000">
            <a:off x="1264611" y="1242203"/>
            <a:ext cx="1178608" cy="1454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5618497" y="2213905"/>
            <a:ext cx="648234" cy="1454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 flipH="1" flipV="1">
            <a:off x="4966871" y="2347949"/>
            <a:ext cx="235722" cy="263740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6200000" flipV="1">
            <a:off x="4967279" y="2347541"/>
            <a:ext cx="242583" cy="271417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 flipH="1" flipV="1">
            <a:off x="1801989" y="2230088"/>
            <a:ext cx="235722" cy="263740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6200000" flipV="1">
            <a:off x="1802397" y="2229680"/>
            <a:ext cx="242583" cy="271417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656110" y="2420888"/>
            <a:ext cx="481736" cy="6297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A</a:t>
            </a:r>
            <a:endParaRPr lang="cs-CZ" sz="4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86927" y="2538749"/>
            <a:ext cx="458251" cy="6297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B</a:t>
            </a:r>
            <a:endParaRPr lang="cs-CZ" sz="4400" b="1" dirty="0"/>
          </a:p>
        </p:txBody>
      </p:sp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1853915" y="770837"/>
          <a:ext cx="461545" cy="554591"/>
        </p:xfrm>
        <a:graphic>
          <a:graphicData uri="http://schemas.openxmlformats.org/presentationml/2006/ole">
            <p:oleObj spid="_x0000_s16386" name="Rovnice" r:id="rId3" imgW="139680" imgH="203040" progId="Equation.3">
              <p:embed/>
            </p:oleObj>
          </a:graphicData>
        </a:graphic>
      </p:graphicFrame>
      <p:graphicFrame>
        <p:nvGraphicFramePr>
          <p:cNvPr id="16" name="Object 3"/>
          <p:cNvGraphicFramePr>
            <a:graphicFrameLocks noChangeAspect="1"/>
          </p:cNvGraphicFramePr>
          <p:nvPr/>
        </p:nvGraphicFramePr>
        <p:xfrm>
          <a:off x="6007822" y="2008376"/>
          <a:ext cx="460796" cy="554754"/>
        </p:xfrm>
        <a:graphic>
          <a:graphicData uri="http://schemas.openxmlformats.org/presentationml/2006/ole">
            <p:oleObj spid="_x0000_s16387" name="Rovnice" r:id="rId4" imgW="139680" imgH="203040" progId="Equation.3">
              <p:embed/>
            </p:oleObj>
          </a:graphicData>
        </a:graphic>
      </p:graphicFrame>
      <p:cxnSp>
        <p:nvCxnSpPr>
          <p:cNvPr id="17" name="Přímá spojovací čára 16"/>
          <p:cNvCxnSpPr/>
          <p:nvPr/>
        </p:nvCxnSpPr>
        <p:spPr>
          <a:xfrm>
            <a:off x="1590175" y="3245914"/>
            <a:ext cx="5472608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183590" y="2420888"/>
            <a:ext cx="2637401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590175" y="1890515"/>
            <a:ext cx="593415" cy="0"/>
          </a:xfrm>
          <a:prstGeom prst="line">
            <a:avLst/>
          </a:prstGeom>
          <a:ln w="76200">
            <a:solidFill>
              <a:schemeClr val="tx1">
                <a:lumMod val="65000"/>
                <a:lumOff val="35000"/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4820992" y="1890515"/>
            <a:ext cx="2241791" cy="0"/>
          </a:xfrm>
          <a:prstGeom prst="line">
            <a:avLst/>
          </a:prstGeom>
          <a:ln w="76200">
            <a:solidFill>
              <a:schemeClr val="tx1">
                <a:lumMod val="65000"/>
                <a:lumOff val="35000"/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706219" y="2361958"/>
            <a:ext cx="1767912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6178827" y="2361958"/>
            <a:ext cx="1767912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1712147" y="1949445"/>
            <a:ext cx="942886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 flipH="1" flipV="1">
            <a:off x="4320083" y="1919980"/>
            <a:ext cx="1001817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5" name="Objekt 24"/>
          <p:cNvGraphicFramePr>
            <a:graphicFrameLocks noChangeAspect="1"/>
          </p:cNvGraphicFramePr>
          <p:nvPr/>
        </p:nvGraphicFramePr>
        <p:xfrm>
          <a:off x="4427984" y="3861048"/>
          <a:ext cx="433590" cy="677664"/>
        </p:xfrm>
        <a:graphic>
          <a:graphicData uri="http://schemas.openxmlformats.org/presentationml/2006/ole">
            <p:oleObj spid="_x0000_s16388" name="Rovnice" r:id="rId5" imgW="164880" imgH="203040" progId="Equation.3">
              <p:embed/>
            </p:oleObj>
          </a:graphicData>
        </a:graphic>
      </p:graphicFrame>
      <p:graphicFrame>
        <p:nvGraphicFramePr>
          <p:cNvPr id="15365" name="Object 5"/>
          <p:cNvGraphicFramePr>
            <a:graphicFrameLocks noChangeAspect="1"/>
          </p:cNvGraphicFramePr>
          <p:nvPr/>
        </p:nvGraphicFramePr>
        <p:xfrm>
          <a:off x="7884368" y="3861048"/>
          <a:ext cx="433387" cy="677863"/>
        </p:xfrm>
        <a:graphic>
          <a:graphicData uri="http://schemas.openxmlformats.org/presentationml/2006/ole">
            <p:oleObj spid="_x0000_s16389" name="Rovnice" r:id="rId6" imgW="164880" imgH="203040" progId="Equation.3">
              <p:embed/>
            </p:oleObj>
          </a:graphicData>
        </a:graphic>
      </p:graphicFrame>
      <p:graphicFrame>
        <p:nvGraphicFramePr>
          <p:cNvPr id="15366" name="Object 6"/>
          <p:cNvGraphicFramePr>
            <a:graphicFrameLocks noChangeAspect="1"/>
          </p:cNvGraphicFramePr>
          <p:nvPr/>
        </p:nvGraphicFramePr>
        <p:xfrm>
          <a:off x="4860032" y="4437112"/>
          <a:ext cx="366712" cy="677862"/>
        </p:xfrm>
        <a:graphic>
          <a:graphicData uri="http://schemas.openxmlformats.org/presentationml/2006/ole">
            <p:oleObj spid="_x0000_s16390" name="Rovnice" r:id="rId7" imgW="139680" imgH="203040" progId="Equation.3">
              <p:embed/>
            </p:oleObj>
          </a:graphicData>
        </a:graphic>
      </p:graphicFrame>
      <p:graphicFrame>
        <p:nvGraphicFramePr>
          <p:cNvPr id="15367" name="Object 7"/>
          <p:cNvGraphicFramePr>
            <a:graphicFrameLocks noChangeAspect="1"/>
          </p:cNvGraphicFramePr>
          <p:nvPr/>
        </p:nvGraphicFramePr>
        <p:xfrm>
          <a:off x="5906938" y="4437161"/>
          <a:ext cx="366712" cy="677862"/>
        </p:xfrm>
        <a:graphic>
          <a:graphicData uri="http://schemas.openxmlformats.org/presentationml/2006/ole">
            <p:oleObj spid="_x0000_s16391" name="Rovnice" r:id="rId8" imgW="139680" imgH="203040" progId="Equation.3">
              <p:embed/>
            </p:oleObj>
          </a:graphicData>
        </a:graphic>
      </p:graphicFrame>
      <p:sp>
        <p:nvSpPr>
          <p:cNvPr id="30" name="TextovéPole 29"/>
          <p:cNvSpPr txBox="1"/>
          <p:nvPr/>
        </p:nvSpPr>
        <p:spPr>
          <a:xfrm>
            <a:off x="2123728" y="450912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………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Vodní lis má písty o velikosti 4         a 12        .</a:t>
            </a:r>
          </a:p>
          <a:p>
            <a:pPr>
              <a:buNone/>
            </a:pPr>
            <a:r>
              <a:rPr lang="cs-CZ" dirty="0" smtClean="0"/>
              <a:t>Jak velkou tlakovou silou působí voda na velký </a:t>
            </a:r>
          </a:p>
          <a:p>
            <a:pPr>
              <a:buNone/>
            </a:pPr>
            <a:r>
              <a:rPr lang="cs-CZ" dirty="0" smtClean="0"/>
              <a:t>píst, působí-li na malý píst tlaková síla 350N.</a:t>
            </a:r>
          </a:p>
          <a:p>
            <a:pPr>
              <a:buNone/>
            </a:pPr>
            <a:endParaRPr lang="cs-CZ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1590175" y="653626"/>
            <a:ext cx="5472608" cy="2592288"/>
            <a:chOff x="1590175" y="653626"/>
            <a:chExt cx="5472608" cy="2592288"/>
          </a:xfrm>
        </p:grpSpPr>
        <p:sp>
          <p:nvSpPr>
            <p:cNvPr id="4" name="Obdélník 3"/>
            <p:cNvSpPr/>
            <p:nvPr/>
          </p:nvSpPr>
          <p:spPr>
            <a:xfrm>
              <a:off x="1590175" y="1890515"/>
              <a:ext cx="593415" cy="1355399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051720" y="2420888"/>
              <a:ext cx="5011063" cy="825026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 flipV="1">
              <a:off x="4820992" y="1890515"/>
              <a:ext cx="2241791" cy="648234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ovací šipka 6"/>
            <p:cNvCxnSpPr/>
            <p:nvPr/>
          </p:nvCxnSpPr>
          <p:spPr>
            <a:xfrm rot="5400000">
              <a:off x="1264611" y="1242203"/>
              <a:ext cx="1178608" cy="1454"/>
            </a:xfrm>
            <a:prstGeom prst="straightConnector1">
              <a:avLst/>
            </a:prstGeom>
            <a:ln w="44450">
              <a:solidFill>
                <a:schemeClr val="accent6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šipka 7"/>
            <p:cNvCxnSpPr/>
            <p:nvPr/>
          </p:nvCxnSpPr>
          <p:spPr>
            <a:xfrm rot="5400000" flipH="1" flipV="1">
              <a:off x="5618497" y="2213905"/>
              <a:ext cx="648234" cy="1454"/>
            </a:xfrm>
            <a:prstGeom prst="straightConnector1">
              <a:avLst/>
            </a:prstGeom>
            <a:ln w="44450">
              <a:solidFill>
                <a:schemeClr val="accent6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aphicFrame>
          <p:nvGraphicFramePr>
            <p:cNvPr id="15" name="Objekt 14"/>
            <p:cNvGraphicFramePr>
              <a:graphicFrameLocks noChangeAspect="1"/>
            </p:cNvGraphicFramePr>
            <p:nvPr/>
          </p:nvGraphicFramePr>
          <p:xfrm>
            <a:off x="1853915" y="770837"/>
            <a:ext cx="461545" cy="554591"/>
          </p:xfrm>
          <a:graphic>
            <a:graphicData uri="http://schemas.openxmlformats.org/presentationml/2006/ole">
              <p:oleObj spid="_x0000_s17410" name="Rovnice" r:id="rId3" imgW="139680" imgH="203040" progId="Equation.3">
                <p:embed/>
              </p:oleObj>
            </a:graphicData>
          </a:graphic>
        </p:graphicFrame>
        <p:graphicFrame>
          <p:nvGraphicFramePr>
            <p:cNvPr id="16" name="Object 3"/>
            <p:cNvGraphicFramePr>
              <a:graphicFrameLocks noChangeAspect="1"/>
            </p:cNvGraphicFramePr>
            <p:nvPr/>
          </p:nvGraphicFramePr>
          <p:xfrm>
            <a:off x="6007822" y="2008376"/>
            <a:ext cx="460796" cy="554754"/>
          </p:xfrm>
          <a:graphic>
            <a:graphicData uri="http://schemas.openxmlformats.org/presentationml/2006/ole">
              <p:oleObj spid="_x0000_s17411" name="Rovnice" r:id="rId4" imgW="139680" imgH="203040" progId="Equation.3">
                <p:embed/>
              </p:oleObj>
            </a:graphicData>
          </a:graphic>
        </p:graphicFrame>
        <p:cxnSp>
          <p:nvCxnSpPr>
            <p:cNvPr id="17" name="Přímá spojovací čára 16"/>
            <p:cNvCxnSpPr/>
            <p:nvPr/>
          </p:nvCxnSpPr>
          <p:spPr>
            <a:xfrm>
              <a:off x="1590175" y="3245914"/>
              <a:ext cx="5472608" cy="0"/>
            </a:xfrm>
            <a:prstGeom prst="line">
              <a:avLst/>
            </a:prstGeom>
            <a:ln w="76200">
              <a:solidFill>
                <a:schemeClr val="tx1">
                  <a:alpha val="9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>
              <a:off x="2183590" y="2420888"/>
              <a:ext cx="2637401" cy="0"/>
            </a:xfrm>
            <a:prstGeom prst="line">
              <a:avLst/>
            </a:prstGeom>
            <a:ln w="76200">
              <a:solidFill>
                <a:schemeClr val="tx1">
                  <a:alpha val="9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>
              <a:off x="1590175" y="1890515"/>
              <a:ext cx="593415" cy="0"/>
            </a:xfrm>
            <a:prstGeom prst="line">
              <a:avLst/>
            </a:prstGeom>
            <a:ln w="76200">
              <a:solidFill>
                <a:schemeClr val="tx1">
                  <a:lumMod val="65000"/>
                  <a:lumOff val="35000"/>
                  <a:alpha val="9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4820992" y="1890515"/>
              <a:ext cx="2241791" cy="0"/>
            </a:xfrm>
            <a:prstGeom prst="line">
              <a:avLst/>
            </a:prstGeom>
            <a:ln w="76200">
              <a:solidFill>
                <a:schemeClr val="tx1">
                  <a:lumMod val="65000"/>
                  <a:lumOff val="35000"/>
                  <a:alpha val="9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>
              <a:off x="706219" y="2361958"/>
              <a:ext cx="1767912" cy="0"/>
            </a:xfrm>
            <a:prstGeom prst="line">
              <a:avLst/>
            </a:prstGeom>
            <a:ln w="76200">
              <a:solidFill>
                <a:schemeClr val="tx1">
                  <a:alpha val="9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5400000">
              <a:off x="6178827" y="2361958"/>
              <a:ext cx="1767912" cy="0"/>
            </a:xfrm>
            <a:prstGeom prst="line">
              <a:avLst/>
            </a:prstGeom>
            <a:ln w="76200">
              <a:solidFill>
                <a:schemeClr val="tx1">
                  <a:alpha val="9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5400000">
              <a:off x="1712147" y="1949445"/>
              <a:ext cx="942886" cy="0"/>
            </a:xfrm>
            <a:prstGeom prst="line">
              <a:avLst/>
            </a:prstGeom>
            <a:ln w="76200">
              <a:solidFill>
                <a:schemeClr val="tx1">
                  <a:alpha val="9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5400000" flipH="1" flipV="1">
              <a:off x="4320083" y="1919980"/>
              <a:ext cx="1001817" cy="0"/>
            </a:xfrm>
            <a:prstGeom prst="line">
              <a:avLst/>
            </a:prstGeom>
            <a:ln w="76200">
              <a:solidFill>
                <a:schemeClr val="tx1">
                  <a:alpha val="9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5" name="Objekt 24"/>
          <p:cNvGraphicFramePr>
            <a:graphicFrameLocks noChangeAspect="1"/>
          </p:cNvGraphicFramePr>
          <p:nvPr/>
        </p:nvGraphicFramePr>
        <p:xfrm>
          <a:off x="5436096" y="3501008"/>
          <a:ext cx="655797" cy="605656"/>
        </p:xfrm>
        <a:graphic>
          <a:graphicData uri="http://schemas.openxmlformats.org/presentationml/2006/ole">
            <p:oleObj spid="_x0000_s17412" name="Rovnice" r:id="rId5" imgW="279360" imgH="203040" progId="Equation.3">
              <p:embed/>
            </p:oleObj>
          </a:graphicData>
        </a:graphic>
      </p:graphicFrame>
      <p:graphicFrame>
        <p:nvGraphicFramePr>
          <p:cNvPr id="17413" name="Object 5"/>
          <p:cNvGraphicFramePr>
            <a:graphicFrameLocks noChangeAspect="1"/>
          </p:cNvGraphicFramePr>
          <p:nvPr/>
        </p:nvGraphicFramePr>
        <p:xfrm>
          <a:off x="6948264" y="3501008"/>
          <a:ext cx="655637" cy="606425"/>
        </p:xfrm>
        <a:graphic>
          <a:graphicData uri="http://schemas.openxmlformats.org/presentationml/2006/ole">
            <p:oleObj spid="_x0000_s17413" name="Rovnice" r:id="rId6" imgW="2793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427984" y="1629495"/>
            <a:ext cx="449671" cy="118437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777728" y="2092944"/>
            <a:ext cx="3797223" cy="72092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flipV="1">
            <a:off x="6876194" y="1629495"/>
            <a:ext cx="1698757" cy="56643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 rot="5400000">
            <a:off x="4112894" y="1063073"/>
            <a:ext cx="1029888" cy="110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7442904" y="1912163"/>
            <a:ext cx="566438" cy="1102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4627838" y="651101"/>
          <a:ext cx="349744" cy="484611"/>
        </p:xfrm>
        <a:graphic>
          <a:graphicData uri="http://schemas.openxmlformats.org/presentationml/2006/ole">
            <p:oleObj spid="_x0000_s18434" name="Rovnice" r:id="rId3" imgW="139680" imgH="203040" progId="Equation.3">
              <p:embed/>
            </p:oleObj>
          </a:graphicData>
        </a:graphic>
      </p:graphicFrame>
      <p:graphicFrame>
        <p:nvGraphicFramePr>
          <p:cNvPr id="10" name="Object 3"/>
          <p:cNvGraphicFramePr>
            <a:graphicFrameLocks noChangeAspect="1"/>
          </p:cNvGraphicFramePr>
          <p:nvPr/>
        </p:nvGraphicFramePr>
        <p:xfrm>
          <a:off x="7308304" y="2132856"/>
          <a:ext cx="920750" cy="485775"/>
        </p:xfrm>
        <a:graphic>
          <a:graphicData uri="http://schemas.openxmlformats.org/presentationml/2006/ole">
            <p:oleObj spid="_x0000_s18435" name="Rovnice" r:id="rId4" imgW="368280" imgH="203040" progId="Equation.3">
              <p:embed/>
            </p:oleObj>
          </a:graphicData>
        </a:graphic>
      </p:graphicFrame>
      <p:cxnSp>
        <p:nvCxnSpPr>
          <p:cNvPr id="11" name="Přímá spojovací čára 10"/>
          <p:cNvCxnSpPr/>
          <p:nvPr/>
        </p:nvCxnSpPr>
        <p:spPr>
          <a:xfrm>
            <a:off x="4427984" y="2813866"/>
            <a:ext cx="4146967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877655" y="2092944"/>
            <a:ext cx="1998538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427984" y="1629495"/>
            <a:ext cx="449671" cy="0"/>
          </a:xfrm>
          <a:prstGeom prst="line">
            <a:avLst/>
          </a:prstGeom>
          <a:ln w="76200">
            <a:solidFill>
              <a:schemeClr val="tx1">
                <a:lumMod val="65000"/>
                <a:lumOff val="35000"/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876194" y="1629495"/>
            <a:ext cx="1698757" cy="0"/>
          </a:xfrm>
          <a:prstGeom prst="line">
            <a:avLst/>
          </a:prstGeom>
          <a:ln w="76200">
            <a:solidFill>
              <a:schemeClr val="tx1">
                <a:lumMod val="65000"/>
                <a:lumOff val="35000"/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3655568" y="2041450"/>
            <a:ext cx="1544832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7802535" y="2041450"/>
            <a:ext cx="1544832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4465700" y="1680989"/>
            <a:ext cx="823910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 flipH="1" flipV="1">
            <a:off x="6438491" y="1655242"/>
            <a:ext cx="875405" cy="0"/>
          </a:xfrm>
          <a:prstGeom prst="line">
            <a:avLst/>
          </a:prstGeom>
          <a:ln w="7620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Zástupný symbol pro obsah 19"/>
          <p:cNvGraphicFramePr>
            <a:graphicFrameLocks noChangeAspect="1"/>
          </p:cNvGraphicFramePr>
          <p:nvPr>
            <p:ph idx="1"/>
          </p:nvPr>
        </p:nvGraphicFramePr>
        <p:xfrm>
          <a:off x="539552" y="1052736"/>
          <a:ext cx="1636973" cy="2088232"/>
        </p:xfrm>
        <a:graphic>
          <a:graphicData uri="http://schemas.openxmlformats.org/presentationml/2006/ole">
            <p:oleObj spid="_x0000_s18436" name="Rovnice" r:id="rId5" imgW="736560" imgH="939600" progId="Equation.3">
              <p:embed/>
            </p:oleObj>
          </a:graphicData>
        </a:graphic>
      </p:graphicFrame>
      <p:graphicFrame>
        <p:nvGraphicFramePr>
          <p:cNvPr id="18438" name="Object 6"/>
          <p:cNvGraphicFramePr>
            <a:graphicFrameLocks noChangeAspect="1"/>
          </p:cNvGraphicFramePr>
          <p:nvPr/>
        </p:nvGraphicFramePr>
        <p:xfrm>
          <a:off x="4468813" y="1700213"/>
          <a:ext cx="412750" cy="484187"/>
        </p:xfrm>
        <a:graphic>
          <a:graphicData uri="http://schemas.openxmlformats.org/presentationml/2006/ole">
            <p:oleObj spid="_x0000_s18438" name="Rovnice" r:id="rId6" imgW="164880" imgH="203040" progId="Equation.3">
              <p:embed/>
            </p:oleObj>
          </a:graphicData>
        </a:graphic>
      </p:graphicFrame>
      <p:graphicFrame>
        <p:nvGraphicFramePr>
          <p:cNvPr id="18439" name="Object 7"/>
          <p:cNvGraphicFramePr>
            <a:graphicFrameLocks noChangeAspect="1"/>
          </p:cNvGraphicFramePr>
          <p:nvPr/>
        </p:nvGraphicFramePr>
        <p:xfrm>
          <a:off x="7564438" y="1125538"/>
          <a:ext cx="412750" cy="485775"/>
        </p:xfrm>
        <a:graphic>
          <a:graphicData uri="http://schemas.openxmlformats.org/presentationml/2006/ole">
            <p:oleObj spid="_x0000_s18439" name="Rovnice" r:id="rId7" imgW="164880" imgH="203040" progId="Equation.3">
              <p:embed/>
            </p:oleObj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611560" y="3717032"/>
            <a:ext cx="613437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Plocha       je 3x větší než plocha      .</a:t>
            </a:r>
          </a:p>
          <a:p>
            <a:r>
              <a:rPr lang="cs-CZ" sz="3200" dirty="0" smtClean="0"/>
              <a:t>=</a:t>
            </a:r>
            <a:r>
              <a:rPr lang="en-US" sz="3200" dirty="0" smtClean="0"/>
              <a:t>&gt;</a:t>
            </a:r>
            <a:r>
              <a:rPr lang="cs-CZ" sz="3200" dirty="0" smtClean="0"/>
              <a:t>síla      bude 3x větší než     . </a:t>
            </a:r>
            <a:endParaRPr lang="cs-CZ" sz="3200" dirty="0"/>
          </a:p>
        </p:txBody>
      </p:sp>
      <p:graphicFrame>
        <p:nvGraphicFramePr>
          <p:cNvPr id="18440" name="Object 8"/>
          <p:cNvGraphicFramePr>
            <a:graphicFrameLocks noChangeAspect="1"/>
          </p:cNvGraphicFramePr>
          <p:nvPr/>
        </p:nvGraphicFramePr>
        <p:xfrm>
          <a:off x="1907704" y="3789040"/>
          <a:ext cx="412750" cy="485775"/>
        </p:xfrm>
        <a:graphic>
          <a:graphicData uri="http://schemas.openxmlformats.org/presentationml/2006/ole">
            <p:oleObj spid="_x0000_s18440" name="Rovnice" r:id="rId8" imgW="164880" imgH="203040" progId="Equation.3">
              <p:embed/>
            </p:oleObj>
          </a:graphicData>
        </a:graphic>
      </p:graphicFrame>
      <p:graphicFrame>
        <p:nvGraphicFramePr>
          <p:cNvPr id="18441" name="Object 9"/>
          <p:cNvGraphicFramePr>
            <a:graphicFrameLocks noChangeAspect="1"/>
          </p:cNvGraphicFramePr>
          <p:nvPr/>
        </p:nvGraphicFramePr>
        <p:xfrm>
          <a:off x="6012160" y="3789040"/>
          <a:ext cx="412750" cy="484187"/>
        </p:xfrm>
        <a:graphic>
          <a:graphicData uri="http://schemas.openxmlformats.org/presentationml/2006/ole">
            <p:oleObj spid="_x0000_s18441" name="Rovnice" r:id="rId9" imgW="164880" imgH="203040" progId="Equation.3">
              <p:embed/>
            </p:oleObj>
          </a:graphicData>
        </a:graphic>
      </p:graphicFrame>
      <p:graphicFrame>
        <p:nvGraphicFramePr>
          <p:cNvPr id="18442" name="Object 10"/>
          <p:cNvGraphicFramePr>
            <a:graphicFrameLocks noChangeAspect="1"/>
          </p:cNvGraphicFramePr>
          <p:nvPr/>
        </p:nvGraphicFramePr>
        <p:xfrm>
          <a:off x="1763688" y="4293096"/>
          <a:ext cx="349250" cy="485775"/>
        </p:xfrm>
        <a:graphic>
          <a:graphicData uri="http://schemas.openxmlformats.org/presentationml/2006/ole">
            <p:oleObj spid="_x0000_s18442" name="Rovnice" r:id="rId10" imgW="139680" imgH="203040" progId="Equation.3">
              <p:embed/>
            </p:oleObj>
          </a:graphicData>
        </a:graphic>
      </p:graphicFrame>
      <p:graphicFrame>
        <p:nvGraphicFramePr>
          <p:cNvPr id="18444" name="Object 12"/>
          <p:cNvGraphicFramePr>
            <a:graphicFrameLocks noChangeAspect="1"/>
          </p:cNvGraphicFramePr>
          <p:nvPr/>
        </p:nvGraphicFramePr>
        <p:xfrm>
          <a:off x="5076056" y="4221088"/>
          <a:ext cx="415521" cy="576064"/>
        </p:xfrm>
        <a:graphic>
          <a:graphicData uri="http://schemas.openxmlformats.org/presentationml/2006/ole">
            <p:oleObj spid="_x0000_s18444" name="Rovnice" r:id="rId11" imgW="139680" imgH="203040" progId="Equation.3">
              <p:embed/>
            </p:oleObj>
          </a:graphicData>
        </a:graphic>
      </p:graphicFrame>
      <p:graphicFrame>
        <p:nvGraphicFramePr>
          <p:cNvPr id="18445" name="Object 13"/>
          <p:cNvGraphicFramePr>
            <a:graphicFrameLocks noChangeAspect="1"/>
          </p:cNvGraphicFramePr>
          <p:nvPr/>
        </p:nvGraphicFramePr>
        <p:xfrm>
          <a:off x="683568" y="4797152"/>
          <a:ext cx="1746250" cy="638175"/>
        </p:xfrm>
        <a:graphic>
          <a:graphicData uri="http://schemas.openxmlformats.org/presentationml/2006/ole">
            <p:oleObj spid="_x0000_s18445" name="Rovnice" r:id="rId12" imgW="698400" imgH="266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dirty="0" smtClean="0"/>
              <a:t>Všechny obrázky jsou vlastní.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686</TotalTime>
  <Words>89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 10. HYDRAULICKÁ ZAŘÍZENÍ</vt:lpstr>
      <vt:lpstr>Snímek 2</vt:lpstr>
      <vt:lpstr>Snímek 3</vt:lpstr>
      <vt:lpstr>Snímek 4</vt:lpstr>
      <vt:lpstr>Snímek 5</vt:lpstr>
      <vt:lpstr>Snímek 6</vt:lpstr>
      <vt:lpstr>Všechny obrázky jsou vlastní.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HYDRAULICKÁ ZAŘÍZENÍ</dc:title>
  <dc:creator>DEJVID</dc:creator>
  <cp:lastModifiedBy>Michaela</cp:lastModifiedBy>
  <cp:revision>85</cp:revision>
  <dcterms:created xsi:type="dcterms:W3CDTF">2011-03-21T08:46:34Z</dcterms:created>
  <dcterms:modified xsi:type="dcterms:W3CDTF">2011-05-30T15:29:33Z</dcterms:modified>
</cp:coreProperties>
</file>