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7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4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4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4" Type="http://schemas.openxmlformats.org/officeDocument/2006/relationships/image" Target="../media/image1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9AE56-2BDF-43A1-BC6E-729E50EB8258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EA134-9BDD-47A0-9D6B-5574CD947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3535E5-5F24-4C5B-8FB1-BD3F5987DC66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2EE6A-2EC2-43E5-850B-EC4B94170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D32D7-3047-474B-9C0F-8F6900C9BB2F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AB7B8F-8670-4A96-9587-8E0720B2AF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BF9E8-DA94-46B0-9BE0-CC31F8E3063D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DCE9C-BDA0-4D22-A5AA-4485791495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97B0C-03EA-4971-A1D5-CC28CEB37763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7FEC9-B3E1-4B40-9278-6B2CEC4D1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A1DEB-1A5F-4B9A-BBD1-CC11F8AF1F2F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1FCAD-3A01-437A-AD90-2EE3A68BA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87620-2D91-4CCB-8355-EFA9D9FEAB05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E7949-F922-4C99-A0DE-51EB4442F4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99BC5-CAF7-4D7F-BCDD-C8603A74611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C27FA-6435-4E69-A380-A7DF2970F9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99841-72FD-4EF5-A42D-10F339A52781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DE632-AD30-457D-A2EE-7864F4721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9868D-602E-4A15-AC50-8E8019313C3F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EF50B-D53E-4E6E-BD9B-91DCF69077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9E9A2-AFF7-4C71-8402-B934879F115B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F7AA9-723D-4CEA-838E-8BE959F9DA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50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536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C2E6A0-F1F3-46E4-843C-816D9CACB22F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1F2129-BE09-4150-A3E1-03E14C1BF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0.bin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8.bin"/><Relationship Id="rId5" Type="http://schemas.openxmlformats.org/officeDocument/2006/relationships/oleObject" Target="../embeddings/oleObject17.bin"/><Relationship Id="rId4" Type="http://schemas.openxmlformats.org/officeDocument/2006/relationships/oleObject" Target="../embeddings/oleObject16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14. POTÁPĚNÍ, VZNÁŠENÍ A  PLOVÁNÍ TĚLES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65275" y="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10"/>
          <p:cNvSpPr txBox="1">
            <a:spLocks noChangeArrowheads="1"/>
          </p:cNvSpPr>
          <p:nvPr/>
        </p:nvSpPr>
        <p:spPr bwMode="auto">
          <a:xfrm>
            <a:off x="269875" y="6596063"/>
            <a:ext cx="1331913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b="1">
                <a:latin typeface="Tahoma" pitchFamily="34" charset="0"/>
              </a:rPr>
              <a:t>ZŠ Hejnice</a:t>
            </a:r>
          </a:p>
        </p:txBody>
      </p:sp>
      <p:sp>
        <p:nvSpPr>
          <p:cNvPr id="13317" name="TextovéPole 10"/>
          <p:cNvSpPr txBox="1">
            <a:spLocks noChangeArrowheads="1"/>
          </p:cNvSpPr>
          <p:nvPr/>
        </p:nvSpPr>
        <p:spPr bwMode="auto">
          <a:xfrm>
            <a:off x="6030913" y="6381750"/>
            <a:ext cx="2843212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100" b="1">
                <a:latin typeface="Tahoma" pitchFamily="34" charset="0"/>
              </a:rPr>
              <a:t>Ing. Michaela Štainbruchová</a:t>
            </a:r>
          </a:p>
        </p:txBody>
      </p:sp>
      <p:sp>
        <p:nvSpPr>
          <p:cNvPr id="13318" name="TextovéPole 6"/>
          <p:cNvSpPr txBox="1">
            <a:spLocks noChangeArrowheads="1"/>
          </p:cNvSpPr>
          <p:nvPr/>
        </p:nvSpPr>
        <p:spPr bwMode="auto">
          <a:xfrm>
            <a:off x="3294063" y="1268413"/>
            <a:ext cx="2476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VY_32_INOVACE_15_F2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r>
              <a:rPr lang="cs-CZ" smtClean="0"/>
              <a:t>Na těleso působí vztlaková a gravitační síla.</a:t>
            </a:r>
          </a:p>
        </p:txBody>
      </p:sp>
      <p:sp>
        <p:nvSpPr>
          <p:cNvPr id="1033" name="TextovéPole 25"/>
          <p:cNvSpPr txBox="1">
            <a:spLocks noChangeArrowheads="1"/>
          </p:cNvSpPr>
          <p:nvPr/>
        </p:nvSpPr>
        <p:spPr bwMode="auto">
          <a:xfrm>
            <a:off x="3348038" y="2492375"/>
            <a:ext cx="4214812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Pro gravitační sílu platí:</a:t>
            </a:r>
          </a:p>
          <a:p>
            <a:endParaRPr lang="cs-CZ" sz="3200">
              <a:latin typeface="Calibri" pitchFamily="34" charset="0"/>
            </a:endParaRPr>
          </a:p>
          <a:p>
            <a:endParaRPr lang="cs-CZ" sz="3200">
              <a:latin typeface="Calibri" pitchFamily="34" charset="0"/>
            </a:endParaRPr>
          </a:p>
          <a:p>
            <a:endParaRPr lang="cs-CZ" sz="3200">
              <a:latin typeface="Calibri" pitchFamily="34" charset="0"/>
            </a:endParaRPr>
          </a:p>
          <a:p>
            <a:r>
              <a:rPr lang="cs-CZ" sz="3200">
                <a:latin typeface="Calibri" pitchFamily="34" charset="0"/>
              </a:rPr>
              <a:t>Pro vztlakovou sílu platí:</a:t>
            </a:r>
          </a:p>
        </p:txBody>
      </p:sp>
      <p:graphicFrame>
        <p:nvGraphicFramePr>
          <p:cNvPr id="27" name="Object 2"/>
          <p:cNvGraphicFramePr>
            <a:graphicFrameLocks noChangeAspect="1"/>
          </p:cNvGraphicFramePr>
          <p:nvPr/>
        </p:nvGraphicFramePr>
        <p:xfrm>
          <a:off x="3387725" y="5189538"/>
          <a:ext cx="3105150" cy="511175"/>
        </p:xfrm>
        <a:graphic>
          <a:graphicData uri="http://schemas.openxmlformats.org/presentationml/2006/ole">
            <p:oleObj spid="_x0000_s1026" name="Rovnice" r:id="rId3" imgW="1231560" imgH="20304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3419475" y="5661025"/>
          <a:ext cx="800100" cy="511175"/>
        </p:xfrm>
        <a:graphic>
          <a:graphicData uri="http://schemas.openxmlformats.org/presentationml/2006/ole">
            <p:oleObj spid="_x0000_s1027" name="Rovnice" r:id="rId4" imgW="317160" imgH="20304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3435350" y="3284538"/>
          <a:ext cx="3008313" cy="574675"/>
        </p:xfrm>
        <a:graphic>
          <a:graphicData uri="http://schemas.openxmlformats.org/presentationml/2006/ole">
            <p:oleObj spid="_x0000_s1028" name="Rovnice" r:id="rId5" imgW="1193760" imgH="228600" progId="Equation.3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451225" y="3771900"/>
          <a:ext cx="736600" cy="542925"/>
        </p:xfrm>
        <a:graphic>
          <a:graphicData uri="http://schemas.openxmlformats.org/presentationml/2006/ole">
            <p:oleObj spid="_x0000_s1029" name="Rovnice" r:id="rId6" imgW="291960" imgH="215640" progId="Equation.3">
              <p:embed/>
            </p:oleObj>
          </a:graphicData>
        </a:graphic>
      </p:graphicFrame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211638" y="3716338"/>
            <a:ext cx="49323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hustota tělesa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4211638" y="5589588"/>
            <a:ext cx="49323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hustota kapaliny</a:t>
            </a:r>
          </a:p>
        </p:txBody>
      </p:sp>
      <p:grpSp>
        <p:nvGrpSpPr>
          <p:cNvPr id="1036" name="Skupina 34"/>
          <p:cNvGrpSpPr>
            <a:grpSpLocks/>
          </p:cNvGrpSpPr>
          <p:nvPr/>
        </p:nvGrpSpPr>
        <p:grpSpPr bwMode="auto">
          <a:xfrm>
            <a:off x="755650" y="1916113"/>
            <a:ext cx="2303463" cy="2376487"/>
            <a:chOff x="755576" y="1916832"/>
            <a:chExt cx="2304256" cy="2376264"/>
          </a:xfrm>
        </p:grpSpPr>
        <p:sp>
          <p:nvSpPr>
            <p:cNvPr id="4" name="Obdélník 3"/>
            <p:cNvSpPr/>
            <p:nvPr/>
          </p:nvSpPr>
          <p:spPr>
            <a:xfrm>
              <a:off x="755576" y="2637489"/>
              <a:ext cx="2304256" cy="165560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 rot="5400000" flipH="1" flipV="1">
              <a:off x="-432557" y="3104964"/>
              <a:ext cx="2376264" cy="0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1871699" y="3104964"/>
              <a:ext cx="2376264" cy="0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755576" y="4293096"/>
              <a:ext cx="2304256" cy="0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16"/>
            <p:cNvSpPr/>
            <p:nvPr/>
          </p:nvSpPr>
          <p:spPr>
            <a:xfrm>
              <a:off x="1619473" y="3213697"/>
              <a:ext cx="576461" cy="503191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9" name="Přímá spojovací šipka 18"/>
            <p:cNvCxnSpPr/>
            <p:nvPr/>
          </p:nvCxnSpPr>
          <p:spPr>
            <a:xfrm rot="5400000">
              <a:off x="1548169" y="3789906"/>
              <a:ext cx="720657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šipka 19"/>
            <p:cNvCxnSpPr/>
            <p:nvPr/>
          </p:nvCxnSpPr>
          <p:spPr>
            <a:xfrm rot="5400000" flipH="1" flipV="1">
              <a:off x="1552931" y="3064486"/>
              <a:ext cx="711133" cy="0"/>
            </a:xfrm>
            <a:prstGeom prst="straightConnector1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aphicFrame>
          <p:nvGraphicFramePr>
            <p:cNvPr id="1030" name="Object 6"/>
            <p:cNvGraphicFramePr>
              <a:graphicFrameLocks noChangeAspect="1"/>
            </p:cNvGraphicFramePr>
            <p:nvPr/>
          </p:nvGraphicFramePr>
          <p:xfrm>
            <a:off x="2123728" y="2708920"/>
            <a:ext cx="449263" cy="511175"/>
          </p:xfrm>
          <a:graphic>
            <a:graphicData uri="http://schemas.openxmlformats.org/presentationml/2006/ole">
              <p:oleObj spid="_x0000_s1030" name="Rovnice" r:id="rId7" imgW="177480" imgH="203040" progId="Equation.3">
                <p:embed/>
              </p:oleObj>
            </a:graphicData>
          </a:graphic>
        </p:graphicFrame>
        <p:graphicFrame>
          <p:nvGraphicFramePr>
            <p:cNvPr id="1031" name="Object 7"/>
            <p:cNvGraphicFramePr>
              <a:graphicFrameLocks noChangeAspect="1"/>
            </p:cNvGraphicFramePr>
            <p:nvPr/>
          </p:nvGraphicFramePr>
          <p:xfrm>
            <a:off x="2171700" y="3684588"/>
            <a:ext cx="354013" cy="574675"/>
          </p:xfrm>
          <a:graphic>
            <a:graphicData uri="http://schemas.openxmlformats.org/presentationml/2006/ole">
              <p:oleObj spid="_x0000_s1031" name="Rovnice" r:id="rId8" imgW="139680" imgH="228600" progId="Equation.3">
                <p:embed/>
              </p:oleObj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6" name="Zástupný symbol pro obsah 2"/>
          <p:cNvSpPr>
            <a:spLocks noGrp="1"/>
          </p:cNvSpPr>
          <p:nvPr>
            <p:ph idx="1"/>
          </p:nvPr>
        </p:nvSpPr>
        <p:spPr>
          <a:xfrm>
            <a:off x="468313" y="692150"/>
            <a:ext cx="8229600" cy="5434013"/>
          </a:xfrm>
        </p:spPr>
        <p:txBody>
          <a:bodyPr/>
          <a:lstStyle/>
          <a:p>
            <a:r>
              <a:rPr lang="cs-CZ" smtClean="0"/>
              <a:t>Je-li gravitační síla větší než vztlaková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těleso se </a:t>
            </a:r>
            <a:r>
              <a:rPr lang="cs-CZ" b="1" smtClean="0">
                <a:solidFill>
                  <a:srgbClr val="FF0000"/>
                </a:solidFill>
              </a:rPr>
              <a:t>potápí</a:t>
            </a:r>
            <a:r>
              <a:rPr lang="cs-CZ" smtClean="0"/>
              <a:t>.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/>
              <a:t>Zároveň platí, že hustota tělesa </a:t>
            </a:r>
            <a:r>
              <a:rPr lang="cs-CZ" b="1" smtClean="0"/>
              <a:t>je</a:t>
            </a:r>
            <a:r>
              <a:rPr lang="cs-CZ" smtClean="0"/>
              <a:t> </a:t>
            </a:r>
            <a:r>
              <a:rPr lang="cs-CZ" b="1" smtClean="0"/>
              <a:t>větší</a:t>
            </a:r>
            <a:r>
              <a:rPr lang="cs-CZ" smtClean="0"/>
              <a:t> než hustota kapaliny.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900113" y="3375025"/>
            <a:ext cx="2328862" cy="15303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44" name="Přímá spojovací čára 43"/>
          <p:cNvCxnSpPr/>
          <p:nvPr/>
        </p:nvCxnSpPr>
        <p:spPr>
          <a:xfrm rot="5400000" flipH="1" flipV="1">
            <a:off x="-198437" y="3806825"/>
            <a:ext cx="219710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rot="5400000" flipH="1" flipV="1">
            <a:off x="2130425" y="3806825"/>
            <a:ext cx="219710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1773238" y="4440238"/>
            <a:ext cx="582612" cy="465137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47" name="Přímá spojovací šipka 46"/>
          <p:cNvCxnSpPr/>
          <p:nvPr/>
        </p:nvCxnSpPr>
        <p:spPr>
          <a:xfrm rot="5400000">
            <a:off x="1466850" y="5305426"/>
            <a:ext cx="1196975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rot="5400000" flipH="1" flipV="1">
            <a:off x="1737519" y="4368007"/>
            <a:ext cx="657225" cy="1587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2209800" y="3906838"/>
          <a:ext cx="436563" cy="473075"/>
        </p:xfrm>
        <a:graphic>
          <a:graphicData uri="http://schemas.openxmlformats.org/presentationml/2006/ole">
            <p:oleObj spid="_x0000_s2052" name="Rovnice" r:id="rId3" imgW="177480" imgH="20304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2282825" y="5305425"/>
          <a:ext cx="358775" cy="531813"/>
        </p:xfrm>
        <a:graphic>
          <a:graphicData uri="http://schemas.openxmlformats.org/presentationml/2006/ole">
            <p:oleObj spid="_x0000_s2053" name="Rovnice" r:id="rId4" imgW="139680" imgH="228600" progId="Equation.3">
              <p:embed/>
            </p:oleObj>
          </a:graphicData>
        </a:graphic>
      </p:graphicFrame>
      <p:cxnSp>
        <p:nvCxnSpPr>
          <p:cNvPr id="51" name="Přímá spojovací čára 50"/>
          <p:cNvCxnSpPr/>
          <p:nvPr/>
        </p:nvCxnSpPr>
        <p:spPr>
          <a:xfrm>
            <a:off x="900113" y="4905375"/>
            <a:ext cx="2328862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2" name="Object 6"/>
          <p:cNvGraphicFramePr>
            <a:graphicFrameLocks noChangeAspect="1"/>
          </p:cNvGraphicFramePr>
          <p:nvPr/>
        </p:nvGraphicFramePr>
        <p:xfrm>
          <a:off x="9580563" y="3429000"/>
          <a:ext cx="1019175" cy="493713"/>
        </p:xfrm>
        <a:graphic>
          <a:graphicData uri="http://schemas.openxmlformats.org/presentationml/2006/ole">
            <p:oleObj spid="_x0000_s2054" name="Rovnice" r:id="rId5" imgW="431640" imgH="228600" progId="Equation.3">
              <p:embed/>
            </p:oleObj>
          </a:graphicData>
        </a:graphic>
      </p:graphicFrame>
      <p:sp>
        <p:nvSpPr>
          <p:cNvPr id="53" name="TextovéPole 52"/>
          <p:cNvSpPr txBox="1">
            <a:spLocks noChangeArrowheads="1"/>
          </p:cNvSpPr>
          <p:nvPr/>
        </p:nvSpPr>
        <p:spPr bwMode="auto">
          <a:xfrm>
            <a:off x="9144000" y="3962400"/>
            <a:ext cx="2817813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a zároveň platí:</a:t>
            </a:r>
          </a:p>
        </p:txBody>
      </p:sp>
      <p:graphicFrame>
        <p:nvGraphicFramePr>
          <p:cNvPr id="54" name="Object 7"/>
          <p:cNvGraphicFramePr>
            <a:graphicFrameLocks noChangeAspect="1"/>
          </p:cNvGraphicFramePr>
          <p:nvPr/>
        </p:nvGraphicFramePr>
        <p:xfrm>
          <a:off x="9653588" y="4560888"/>
          <a:ext cx="1109662" cy="465137"/>
        </p:xfrm>
        <a:graphic>
          <a:graphicData uri="http://schemas.openxmlformats.org/presentationml/2006/ole">
            <p:oleObj spid="_x0000_s2055" name="Rovnice" r:id="rId6" imgW="4698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15607E-7 L -0.42239 -0.004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81503E-6 L -0.47291 -0.0120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68208E-6 L -0.43524 -0.0099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r>
              <a:rPr lang="cs-CZ" smtClean="0"/>
              <a:t>Je-li gravitační síla stejně velká jako vztlaková, těleso se </a:t>
            </a:r>
            <a:r>
              <a:rPr lang="cs-CZ" b="1" smtClean="0">
                <a:solidFill>
                  <a:srgbClr val="FF0000"/>
                </a:solidFill>
              </a:rPr>
              <a:t>vznáší</a:t>
            </a:r>
            <a:r>
              <a:rPr lang="cs-CZ" smtClean="0"/>
              <a:t>.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/>
              <a:t>Zároveň platí, že hustota tělesa </a:t>
            </a:r>
            <a:r>
              <a:rPr lang="cs-CZ" b="1" smtClean="0"/>
              <a:t>je</a:t>
            </a:r>
            <a:r>
              <a:rPr lang="cs-CZ" smtClean="0"/>
              <a:t> </a:t>
            </a:r>
            <a:r>
              <a:rPr lang="cs-CZ" b="1" smtClean="0"/>
              <a:t>stejná</a:t>
            </a:r>
            <a:r>
              <a:rPr lang="cs-CZ" smtClean="0"/>
              <a:t> jako hustota kapaliny.</a:t>
            </a:r>
          </a:p>
        </p:txBody>
      </p:sp>
      <p:sp>
        <p:nvSpPr>
          <p:cNvPr id="5" name="Obdélník 4"/>
          <p:cNvSpPr/>
          <p:nvPr/>
        </p:nvSpPr>
        <p:spPr>
          <a:xfrm>
            <a:off x="900113" y="3854450"/>
            <a:ext cx="2328862" cy="1643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 flipH="1" flipV="1">
            <a:off x="-277812" y="4319588"/>
            <a:ext cx="235585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2051050" y="4319588"/>
            <a:ext cx="235585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773238" y="4359275"/>
            <a:ext cx="582612" cy="50006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ovací šipka 8"/>
          <p:cNvCxnSpPr>
            <a:endCxn id="5" idx="2"/>
          </p:cNvCxnSpPr>
          <p:nvPr/>
        </p:nvCxnSpPr>
        <p:spPr>
          <a:xfrm rot="5400000">
            <a:off x="1712913" y="4997450"/>
            <a:ext cx="70485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1712913" y="4283075"/>
            <a:ext cx="706438" cy="1587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2209800" y="3787775"/>
          <a:ext cx="436563" cy="508000"/>
        </p:xfrm>
        <a:graphic>
          <a:graphicData uri="http://schemas.openxmlformats.org/presentationml/2006/ole">
            <p:oleObj spid="_x0000_s4098" name="Rovnice" r:id="rId3" imgW="177480" imgH="20304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2209800" y="4968875"/>
          <a:ext cx="358775" cy="569913"/>
        </p:xfrm>
        <a:graphic>
          <a:graphicData uri="http://schemas.openxmlformats.org/presentationml/2006/ole">
            <p:oleObj spid="_x0000_s4099" name="Rovnice" r:id="rId4" imgW="139680" imgH="22860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>
            <a:off x="900113" y="5497513"/>
            <a:ext cx="2328862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Object 6"/>
          <p:cNvGraphicFramePr>
            <a:graphicFrameLocks noChangeAspect="1"/>
          </p:cNvGraphicFramePr>
          <p:nvPr/>
        </p:nvGraphicFramePr>
        <p:xfrm>
          <a:off x="9566275" y="3429000"/>
          <a:ext cx="1047750" cy="493713"/>
        </p:xfrm>
        <a:graphic>
          <a:graphicData uri="http://schemas.openxmlformats.org/presentationml/2006/ole">
            <p:oleObj spid="_x0000_s4102" name="Rovnice" r:id="rId5" imgW="444240" imgH="228600" progId="Equation.3">
              <p:embed/>
            </p:oleObj>
          </a:graphicData>
        </a:graphic>
      </p:graphicFrame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9144000" y="3789363"/>
            <a:ext cx="277971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a zároveň platí:</a:t>
            </a:r>
          </a:p>
        </p:txBody>
      </p:sp>
      <p:graphicFrame>
        <p:nvGraphicFramePr>
          <p:cNvPr id="22" name="Object 7"/>
          <p:cNvGraphicFramePr>
            <a:graphicFrameLocks noChangeAspect="1"/>
          </p:cNvGraphicFramePr>
          <p:nvPr/>
        </p:nvGraphicFramePr>
        <p:xfrm>
          <a:off x="9653588" y="4560888"/>
          <a:ext cx="1109662" cy="465137"/>
        </p:xfrm>
        <a:graphic>
          <a:graphicData uri="http://schemas.openxmlformats.org/presentationml/2006/ole">
            <p:oleObj spid="_x0000_s4103" name="Rovnice" r:id="rId6" imgW="4698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15607E-7 L -0.42239 -0.004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81503E-6 L -0.47291 -0.0120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68208E-6 L -0.43524 -0.0099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8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r>
              <a:rPr lang="cs-CZ" smtClean="0"/>
              <a:t>Je-li gravitační síla menší než vztlaková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těleso </a:t>
            </a:r>
            <a:r>
              <a:rPr lang="cs-CZ" b="1" smtClean="0">
                <a:solidFill>
                  <a:srgbClr val="FF0000"/>
                </a:solidFill>
              </a:rPr>
              <a:t>plove</a:t>
            </a:r>
            <a:r>
              <a:rPr lang="cs-CZ" smtClean="0"/>
              <a:t>.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/>
              <a:t>Zároveň platí, že hustota tělesa </a:t>
            </a:r>
            <a:r>
              <a:rPr lang="cs-CZ" b="1" smtClean="0"/>
              <a:t>je</a:t>
            </a:r>
            <a:r>
              <a:rPr lang="cs-CZ" smtClean="0"/>
              <a:t> </a:t>
            </a:r>
            <a:r>
              <a:rPr lang="cs-CZ" b="1" smtClean="0"/>
              <a:t>menší</a:t>
            </a:r>
            <a:r>
              <a:rPr lang="cs-CZ" smtClean="0"/>
              <a:t> než hustota kapaliny.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900113" y="3854450"/>
            <a:ext cx="2328862" cy="1643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 rot="5400000" flipH="1" flipV="1">
            <a:off x="-277812" y="4319588"/>
            <a:ext cx="235585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 flipH="1" flipV="1">
            <a:off x="2051050" y="4319588"/>
            <a:ext cx="235585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763713" y="3644900"/>
            <a:ext cx="582612" cy="50006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ovací šipka 7"/>
          <p:cNvCxnSpPr/>
          <p:nvPr/>
        </p:nvCxnSpPr>
        <p:spPr>
          <a:xfrm rot="5400000">
            <a:off x="1699419" y="4285456"/>
            <a:ext cx="704850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6200000" flipV="1">
            <a:off x="1446213" y="3313112"/>
            <a:ext cx="1212850" cy="3175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2195513" y="2708275"/>
          <a:ext cx="436562" cy="508000"/>
        </p:xfrm>
        <a:graphic>
          <a:graphicData uri="http://schemas.openxmlformats.org/presentationml/2006/ole">
            <p:oleObj spid="_x0000_s5122" name="Rovnice" r:id="rId3" imgW="177480" imgH="203040" progId="Equation.3">
              <p:embed/>
            </p:oleObj>
          </a:graphicData>
        </a:graphic>
      </p:graphicFrame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2200275" y="4254500"/>
          <a:ext cx="358775" cy="569913"/>
        </p:xfrm>
        <a:graphic>
          <a:graphicData uri="http://schemas.openxmlformats.org/presentationml/2006/ole">
            <p:oleObj spid="_x0000_s5123" name="Rovnice" r:id="rId4" imgW="139680" imgH="228600" progId="Equation.3">
              <p:embed/>
            </p:oleObj>
          </a:graphicData>
        </a:graphic>
      </p:graphicFrame>
      <p:cxnSp>
        <p:nvCxnSpPr>
          <p:cNvPr id="12" name="Přímá spojovací čára 11"/>
          <p:cNvCxnSpPr/>
          <p:nvPr/>
        </p:nvCxnSpPr>
        <p:spPr>
          <a:xfrm>
            <a:off x="900113" y="5497513"/>
            <a:ext cx="2328862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Object 6"/>
          <p:cNvGraphicFramePr>
            <a:graphicFrameLocks noChangeAspect="1"/>
          </p:cNvGraphicFramePr>
          <p:nvPr/>
        </p:nvGraphicFramePr>
        <p:xfrm>
          <a:off x="9580563" y="3429000"/>
          <a:ext cx="1017587" cy="493713"/>
        </p:xfrm>
        <a:graphic>
          <a:graphicData uri="http://schemas.openxmlformats.org/presentationml/2006/ole">
            <p:oleObj spid="_x0000_s5126" name="Rovnice" r:id="rId5" imgW="431640" imgH="228600" progId="Equation.3">
              <p:embed/>
            </p:oleObj>
          </a:graphicData>
        </a:graphic>
      </p:graphicFrame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9144000" y="3962400"/>
            <a:ext cx="2817813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a zároveň platí:</a:t>
            </a:r>
          </a:p>
        </p:txBody>
      </p:sp>
      <p:graphicFrame>
        <p:nvGraphicFramePr>
          <p:cNvPr id="19" name="Object 7"/>
          <p:cNvGraphicFramePr>
            <a:graphicFrameLocks noChangeAspect="1"/>
          </p:cNvGraphicFramePr>
          <p:nvPr/>
        </p:nvGraphicFramePr>
        <p:xfrm>
          <a:off x="9653588" y="4560888"/>
          <a:ext cx="1109662" cy="465137"/>
        </p:xfrm>
        <a:graphic>
          <a:graphicData uri="http://schemas.openxmlformats.org/presentationml/2006/ole">
            <p:oleObj spid="_x0000_s5127" name="Rovnice" r:id="rId6" imgW="4698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15607E-7 L -0.42239 -0.004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81503E-6 L -0.47291 -0.0120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68208E-6 L -0.43524 -0.0099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200" smtClean="0"/>
              <a:t>Všechny obrázky jsou vlastní.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101</Words>
  <Application>Microsoft Office PowerPoint</Application>
  <PresentationFormat>Předvádění na obrazovce (4:3)</PresentationFormat>
  <Paragraphs>19</Paragraphs>
  <Slides>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Calibri</vt:lpstr>
      <vt:lpstr>Arial</vt:lpstr>
      <vt:lpstr>Tahoma</vt:lpstr>
      <vt:lpstr>Motiv sady Office</vt:lpstr>
      <vt:lpstr>Rovnice</vt:lpstr>
      <vt:lpstr>14. POTÁPĚNÍ, VZNÁŠENÍ A  PLOVÁNÍ TĚLES</vt:lpstr>
      <vt:lpstr>Snímek 2</vt:lpstr>
      <vt:lpstr>Snímek 3</vt:lpstr>
      <vt:lpstr>Snímek 4</vt:lpstr>
      <vt:lpstr>Snímek 5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POTÁPĚNÍ, VZNÁŠENÍ, PLOVÁNÍ</dc:title>
  <dc:creator>DEJVID</dc:creator>
  <cp:lastModifiedBy>Maminka</cp:lastModifiedBy>
  <cp:revision>18</cp:revision>
  <dcterms:created xsi:type="dcterms:W3CDTF">2011-05-15T16:21:00Z</dcterms:created>
  <dcterms:modified xsi:type="dcterms:W3CDTF">2012-05-17T12:38:26Z</dcterms:modified>
</cp:coreProperties>
</file>