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7" r:id="rId7"/>
    <p:sldId id="266" r:id="rId8"/>
    <p:sldId id="265" r:id="rId9"/>
    <p:sldId id="264" r:id="rId10"/>
    <p:sldId id="263" r:id="rId11"/>
    <p:sldId id="26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70" d="100"/>
          <a:sy n="70" d="100"/>
        </p:scale>
        <p:origin x="-13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D366D-0485-4315-B1A3-8576A44ADCB2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58E34-D119-47BF-AC13-8BF14F7909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956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58E34-D119-47BF-AC13-8BF14F7909D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15. MECHANICKÉ VLASTNOSTI KAPALIN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453336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79064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Obě nádoby mají stejný obvod dna.</a:t>
            </a:r>
          </a:p>
          <a:p>
            <a:pPr>
              <a:buNone/>
            </a:pPr>
            <a:r>
              <a:rPr lang="cs-CZ" dirty="0" smtClean="0"/>
              <a:t>						porovnej:</a:t>
            </a:r>
          </a:p>
          <a:p>
            <a:pPr>
              <a:buNone/>
            </a:pPr>
            <a:r>
              <a:rPr lang="cs-CZ" dirty="0" smtClean="0"/>
              <a:t>						-hmotnost vody</a:t>
            </a:r>
          </a:p>
          <a:p>
            <a:pPr>
              <a:buNone/>
            </a:pPr>
            <a:r>
              <a:rPr lang="cs-CZ" dirty="0" smtClean="0"/>
              <a:t>						-gravitační sílu</a:t>
            </a:r>
          </a:p>
          <a:p>
            <a:pPr>
              <a:buNone/>
            </a:pPr>
            <a:r>
              <a:rPr lang="cs-CZ" dirty="0" smtClean="0"/>
              <a:t>						-tlakovou sílu na dně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539552" y="2564904"/>
            <a:ext cx="3672408" cy="1296145"/>
            <a:chOff x="1547664" y="2348880"/>
            <a:chExt cx="3672408" cy="1296145"/>
          </a:xfrm>
        </p:grpSpPr>
        <p:grpSp>
          <p:nvGrpSpPr>
            <p:cNvPr id="12" name="Skupina 11"/>
            <p:cNvGrpSpPr/>
            <p:nvPr/>
          </p:nvGrpSpPr>
          <p:grpSpPr>
            <a:xfrm>
              <a:off x="1547664" y="2492896"/>
              <a:ext cx="3672408" cy="1152129"/>
              <a:chOff x="683568" y="3068959"/>
              <a:chExt cx="4752529" cy="1728193"/>
            </a:xfrm>
          </p:grpSpPr>
          <p:sp>
            <p:nvSpPr>
              <p:cNvPr id="4" name="Lichoběžník 3"/>
              <p:cNvSpPr/>
              <p:nvPr/>
            </p:nvSpPr>
            <p:spPr>
              <a:xfrm rot="10800000">
                <a:off x="3563889" y="3861047"/>
                <a:ext cx="1728192" cy="936103"/>
              </a:xfrm>
              <a:prstGeom prst="trapezoi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" name="Přímá spojovací čára 4"/>
              <p:cNvCxnSpPr/>
              <p:nvPr/>
            </p:nvCxnSpPr>
            <p:spPr>
              <a:xfrm rot="16200000" flipH="1">
                <a:off x="2699792" y="3717032"/>
                <a:ext cx="1728192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5400000">
                <a:off x="4391981" y="3753035"/>
                <a:ext cx="1728192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10800000">
                <a:off x="3779912" y="4797152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Obdélník 7"/>
              <p:cNvSpPr/>
              <p:nvPr/>
            </p:nvSpPr>
            <p:spPr>
              <a:xfrm>
                <a:off x="683568" y="3861048"/>
                <a:ext cx="1296144" cy="93610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-180528" y="3933056"/>
                <a:ext cx="17281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1115616" y="3933056"/>
                <a:ext cx="17281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10800000">
                <a:off x="683568" y="4797152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1835696" y="234888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211960" y="2348880"/>
              <a:ext cx="40748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Nádoba B má větší objem</a:t>
            </a:r>
          </a:p>
          <a:p>
            <a:pPr lvl="1">
              <a:buFontTx/>
              <a:buChar char="-"/>
            </a:pPr>
            <a:r>
              <a:rPr lang="cs-CZ" dirty="0" smtClean="0"/>
              <a:t>Voda má větší hmotnost</a:t>
            </a:r>
          </a:p>
          <a:p>
            <a:pPr lvl="1">
              <a:buNone/>
            </a:pPr>
            <a:endParaRPr lang="cs-CZ" dirty="0" smtClean="0"/>
          </a:p>
        </p:txBody>
      </p:sp>
      <p:grpSp>
        <p:nvGrpSpPr>
          <p:cNvPr id="18" name="Skupina 17"/>
          <p:cNvGrpSpPr/>
          <p:nvPr/>
        </p:nvGrpSpPr>
        <p:grpSpPr>
          <a:xfrm>
            <a:off x="899596" y="692696"/>
            <a:ext cx="1099759" cy="1800195"/>
            <a:chOff x="899596" y="692696"/>
            <a:chExt cx="1099759" cy="1800195"/>
          </a:xfrm>
        </p:grpSpPr>
        <p:sp>
          <p:nvSpPr>
            <p:cNvPr id="12" name="Obdélník 11"/>
            <p:cNvSpPr/>
            <p:nvPr/>
          </p:nvSpPr>
          <p:spPr>
            <a:xfrm>
              <a:off x="899596" y="1626129"/>
              <a:ext cx="1099759" cy="86676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 rot="5400000">
              <a:off x="99508" y="1692803"/>
              <a:ext cx="16001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1199267" y="1692803"/>
              <a:ext cx="16001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10800000">
              <a:off x="899596" y="2492891"/>
              <a:ext cx="109975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1215862" y="692696"/>
              <a:ext cx="463274" cy="8121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160211" y="692696"/>
            <a:ext cx="1771833" cy="1800195"/>
            <a:chOff x="3160211" y="692696"/>
            <a:chExt cx="1771833" cy="1800195"/>
          </a:xfrm>
        </p:grpSpPr>
        <p:sp>
          <p:nvSpPr>
            <p:cNvPr id="8" name="Lichoběžník 7"/>
            <p:cNvSpPr/>
            <p:nvPr/>
          </p:nvSpPr>
          <p:spPr>
            <a:xfrm rot="10800000">
              <a:off x="3343504" y="1626129"/>
              <a:ext cx="1466345" cy="866762"/>
            </a:xfrm>
            <a:prstGeom prst="trapezoi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 rot="16200000" flipH="1">
              <a:off x="2543416" y="1509510"/>
              <a:ext cx="1600176" cy="3665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3979212" y="1540059"/>
              <a:ext cx="1600176" cy="3054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0800000">
              <a:off x="3526797" y="2492891"/>
              <a:ext cx="109975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825093" y="692696"/>
              <a:ext cx="447433" cy="8121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</p:grpSp>
      <p:graphicFrame>
        <p:nvGraphicFramePr>
          <p:cNvPr id="16" name="Zástupný symbol pro obsah 15"/>
          <p:cNvGraphicFramePr>
            <a:graphicFrameLocks noChangeAspect="1"/>
          </p:cNvGraphicFramePr>
          <p:nvPr/>
        </p:nvGraphicFramePr>
        <p:xfrm>
          <a:off x="5436096" y="1844824"/>
          <a:ext cx="2323864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Rovnice" r:id="rId3" imgW="558720" imgH="190440" progId="Equation.3">
                  <p:embed/>
                </p:oleObj>
              </mc:Choice>
              <mc:Fallback>
                <p:oleObj name="Rovnice" r:id="rId3" imgW="558720" imgH="190440" progId="Equation.3">
                  <p:embed/>
                  <p:pic>
                    <p:nvPicPr>
                      <p:cNvPr id="0" name="Zástupný symbol pro obsah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1844824"/>
                        <a:ext cx="2323864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Gravitační síla, která působí na vodu v nádobě B je větší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724128" y="2060848"/>
          <a:ext cx="1905930" cy="7623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Rovnice" r:id="rId3" imgW="571320" imgH="228600" progId="Equation.3">
                  <p:embed/>
                </p:oleObj>
              </mc:Choice>
              <mc:Fallback>
                <p:oleObj name="Rovnice" r:id="rId3" imgW="57132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060848"/>
                        <a:ext cx="1905930" cy="7623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43608" y="1484784"/>
            <a:ext cx="4032448" cy="1800200"/>
            <a:chOff x="1547664" y="2348880"/>
            <a:chExt cx="3672408" cy="1296144"/>
          </a:xfrm>
        </p:grpSpPr>
        <p:grpSp>
          <p:nvGrpSpPr>
            <p:cNvPr id="6" name="Skupina 11"/>
            <p:cNvGrpSpPr/>
            <p:nvPr/>
          </p:nvGrpSpPr>
          <p:grpSpPr>
            <a:xfrm>
              <a:off x="1547670" y="2492894"/>
              <a:ext cx="3672408" cy="1152127"/>
              <a:chOff x="683568" y="3068960"/>
              <a:chExt cx="4752528" cy="1728192"/>
            </a:xfrm>
          </p:grpSpPr>
          <p:sp>
            <p:nvSpPr>
              <p:cNvPr id="9" name="Lichoběžník 8"/>
              <p:cNvSpPr/>
              <p:nvPr/>
            </p:nvSpPr>
            <p:spPr>
              <a:xfrm rot="10800000">
                <a:off x="3563888" y="3861048"/>
                <a:ext cx="1728192" cy="936104"/>
              </a:xfrm>
              <a:prstGeom prst="trapezoi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ovací čára 9"/>
              <p:cNvCxnSpPr/>
              <p:nvPr/>
            </p:nvCxnSpPr>
            <p:spPr>
              <a:xfrm rot="16200000" flipH="1">
                <a:off x="2699792" y="3717032"/>
                <a:ext cx="1728192" cy="43204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4391980" y="3753036"/>
                <a:ext cx="1728192" cy="36004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10800000">
                <a:off x="3779912" y="4797152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Obdélník 12"/>
              <p:cNvSpPr/>
              <p:nvPr/>
            </p:nvSpPr>
            <p:spPr>
              <a:xfrm>
                <a:off x="683568" y="3861048"/>
                <a:ext cx="1296144" cy="93610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-180528" y="3933056"/>
                <a:ext cx="17281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1115616" y="3933056"/>
                <a:ext cx="17281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10800000">
                <a:off x="683568" y="4797152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TextovéPole 6"/>
            <p:cNvSpPr txBox="1"/>
            <p:nvPr/>
          </p:nvSpPr>
          <p:spPr>
            <a:xfrm>
              <a:off x="1835696" y="234888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211960" y="2348880"/>
              <a:ext cx="40748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Plocha dna i výška vody je u obou nádob stejná a v obou nádobách je voda.</a:t>
            </a:r>
          </a:p>
          <a:p>
            <a:r>
              <a:rPr lang="cs-CZ" dirty="0" smtClean="0"/>
              <a:t>Tlaková síla na dno je stejná.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539552" y="980728"/>
            <a:ext cx="3528393" cy="1656185"/>
            <a:chOff x="611559" y="2708920"/>
            <a:chExt cx="3528393" cy="1656185"/>
          </a:xfrm>
        </p:grpSpPr>
        <p:sp>
          <p:nvSpPr>
            <p:cNvPr id="4" name="Lichoběžník 3"/>
            <p:cNvSpPr/>
            <p:nvPr/>
          </p:nvSpPr>
          <p:spPr>
            <a:xfrm rot="10800000">
              <a:off x="785085" y="3468004"/>
              <a:ext cx="1410649" cy="897100"/>
            </a:xfrm>
            <a:prstGeom prst="trapezoid">
              <a:avLst>
                <a:gd name="adj" fmla="val 18205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 rot="10800000">
              <a:off x="958615" y="4365104"/>
              <a:ext cx="1041165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bdélník 7"/>
            <p:cNvSpPr/>
            <p:nvPr/>
          </p:nvSpPr>
          <p:spPr>
            <a:xfrm>
              <a:off x="958615" y="3468004"/>
              <a:ext cx="1041165" cy="8971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 rot="10800000">
              <a:off x="958615" y="4365104"/>
              <a:ext cx="1041165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3098787" y="3468004"/>
              <a:ext cx="1041165" cy="8971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 rot="5400000">
              <a:off x="2270695" y="3537012"/>
              <a:ext cx="165618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>
              <a:off x="3311860" y="3537012"/>
              <a:ext cx="165618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3098787" y="4365104"/>
              <a:ext cx="1041165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6200000" flipH="1">
              <a:off x="-43005" y="3363485"/>
              <a:ext cx="1656184" cy="34705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1316294" y="3392406"/>
              <a:ext cx="1656184" cy="28921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076056" y="1052736"/>
          <a:ext cx="2794000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Rovnice" r:id="rId4" imgW="838080" imgH="215640" progId="Equation.3">
                  <p:embed/>
                </p:oleObj>
              </mc:Choice>
              <mc:Fallback>
                <p:oleObj name="Rovnice" r:id="rId4" imgW="8380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1052736"/>
                        <a:ext cx="2794000" cy="719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1115616" y="908720"/>
            <a:ext cx="463274" cy="8121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47864" y="908720"/>
            <a:ext cx="447433" cy="8121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2987824" y="2636912"/>
            <a:ext cx="108012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899592" y="2636912"/>
            <a:ext cx="108012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39552" y="764704"/>
            <a:ext cx="799802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Dvě stejně velké kostky jsou ponořeny do vody.</a:t>
            </a:r>
          </a:p>
          <a:p>
            <a:r>
              <a:rPr lang="cs-CZ" sz="3200" dirty="0" smtClean="0"/>
              <a:t>Jedna je z hliníku a druhá z olova.</a:t>
            </a:r>
          </a:p>
          <a:p>
            <a:r>
              <a:rPr lang="cs-CZ" sz="3200" dirty="0" smtClean="0"/>
              <a:t>		Porovnej:</a:t>
            </a:r>
          </a:p>
          <a:p>
            <a:r>
              <a:rPr lang="cs-CZ" sz="3200" dirty="0" smtClean="0"/>
              <a:t>		-hydrostatický tlak</a:t>
            </a:r>
          </a:p>
          <a:p>
            <a:r>
              <a:rPr lang="cs-CZ" sz="3200" dirty="0" smtClean="0"/>
              <a:t>		-tlakovou sílu</a:t>
            </a:r>
          </a:p>
          <a:p>
            <a:r>
              <a:rPr lang="cs-CZ" sz="3200" dirty="0" smtClean="0"/>
              <a:t>		- vztlakovou sílu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195736" y="4077072"/>
            <a:ext cx="4320480" cy="2520280"/>
            <a:chOff x="395536" y="3717032"/>
            <a:chExt cx="4320480" cy="2520280"/>
          </a:xfrm>
        </p:grpSpPr>
        <p:grpSp>
          <p:nvGrpSpPr>
            <p:cNvPr id="16" name="Skupina 15"/>
            <p:cNvGrpSpPr/>
            <p:nvPr/>
          </p:nvGrpSpPr>
          <p:grpSpPr>
            <a:xfrm>
              <a:off x="395536" y="3717032"/>
              <a:ext cx="4320480" cy="2520280"/>
              <a:chOff x="395536" y="3717032"/>
              <a:chExt cx="4320480" cy="2520280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395536" y="4221088"/>
                <a:ext cx="4320480" cy="201622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6" name="Přímá spojovací čára 5"/>
              <p:cNvCxnSpPr/>
              <p:nvPr/>
            </p:nvCxnSpPr>
            <p:spPr>
              <a:xfrm rot="5400000">
                <a:off x="3455876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5400000">
                <a:off x="-864604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>
                <a:off x="395536" y="6237312"/>
                <a:ext cx="43204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Obdélník 9"/>
              <p:cNvSpPr/>
              <p:nvPr/>
            </p:nvSpPr>
            <p:spPr>
              <a:xfrm>
                <a:off x="1050154" y="4788151"/>
                <a:ext cx="720080" cy="69307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3014009" y="4788151"/>
                <a:ext cx="720080" cy="693077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050154" y="5607242"/>
                <a:ext cx="645865" cy="3231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>
                        <a:lumMod val="95000"/>
                      </a:schemeClr>
                    </a:solidFill>
                  </a:rPr>
                  <a:t>hliník</a:t>
                </a:r>
                <a:endParaRPr lang="cs-CZ" b="1" dirty="0">
                  <a:solidFill>
                    <a:schemeClr val="bg1">
                      <a:lumMod val="95000"/>
                    </a:schemeClr>
                  </a:solidFill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3059832" y="5517232"/>
                <a:ext cx="8640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olovo</a:t>
                </a:r>
                <a:endParaRPr lang="cs-CZ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</p:grpSp>
        <p:cxnSp>
          <p:nvCxnSpPr>
            <p:cNvPr id="17" name="Přímá spojovací čára 16"/>
            <p:cNvCxnSpPr/>
            <p:nvPr/>
          </p:nvCxnSpPr>
          <p:spPr>
            <a:xfrm rot="5400000">
              <a:off x="2663788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719572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Kostky jsou ponořeny do stejné hloubky= tlak je stejný.</a:t>
            </a:r>
            <a:endParaRPr lang="cs-CZ" dirty="0"/>
          </a:p>
        </p:txBody>
      </p:sp>
      <p:graphicFrame>
        <p:nvGraphicFramePr>
          <p:cNvPr id="51" name="Objekt 50"/>
          <p:cNvGraphicFramePr>
            <a:graphicFrameLocks noChangeAspect="1"/>
          </p:cNvGraphicFramePr>
          <p:nvPr/>
        </p:nvGraphicFramePr>
        <p:xfrm>
          <a:off x="6300192" y="1772816"/>
          <a:ext cx="1795700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Rovnice" r:id="rId3" imgW="723600" imgH="203040" progId="Equation.3">
                  <p:embed/>
                </p:oleObj>
              </mc:Choice>
              <mc:Fallback>
                <p:oleObj name="Rovnice" r:id="rId3" imgW="7236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1772816"/>
                        <a:ext cx="1795700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5" name="Skupina 54"/>
          <p:cNvGrpSpPr/>
          <p:nvPr/>
        </p:nvGrpSpPr>
        <p:grpSpPr>
          <a:xfrm>
            <a:off x="539552" y="692696"/>
            <a:ext cx="5184576" cy="2520280"/>
            <a:chOff x="539552" y="692696"/>
            <a:chExt cx="5184576" cy="2520280"/>
          </a:xfrm>
        </p:grpSpPr>
        <p:grpSp>
          <p:nvGrpSpPr>
            <p:cNvPr id="28" name="Skupina 27"/>
            <p:cNvGrpSpPr/>
            <p:nvPr/>
          </p:nvGrpSpPr>
          <p:grpSpPr>
            <a:xfrm>
              <a:off x="1403648" y="692696"/>
              <a:ext cx="4320480" cy="2520280"/>
              <a:chOff x="395536" y="3717032"/>
              <a:chExt cx="4320480" cy="2520280"/>
            </a:xfrm>
          </p:grpSpPr>
          <p:grpSp>
            <p:nvGrpSpPr>
              <p:cNvPr id="29" name="Skupina 15"/>
              <p:cNvGrpSpPr/>
              <p:nvPr/>
            </p:nvGrpSpPr>
            <p:grpSpPr>
              <a:xfrm>
                <a:off x="395536" y="3717032"/>
                <a:ext cx="4320480" cy="2520280"/>
                <a:chOff x="395536" y="3717032"/>
                <a:chExt cx="4320480" cy="2520280"/>
              </a:xfrm>
            </p:grpSpPr>
            <p:sp>
              <p:nvSpPr>
                <p:cNvPr id="32" name="Obdélník 31"/>
                <p:cNvSpPr/>
                <p:nvPr/>
              </p:nvSpPr>
              <p:spPr>
                <a:xfrm>
                  <a:off x="395536" y="4221088"/>
                  <a:ext cx="4320480" cy="201622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cxnSp>
              <p:nvCxnSpPr>
                <p:cNvPr id="33" name="Přímá spojovací čára 32"/>
                <p:cNvCxnSpPr/>
                <p:nvPr/>
              </p:nvCxnSpPr>
              <p:spPr>
                <a:xfrm rot="5400000">
                  <a:off x="3455876" y="4977172"/>
                  <a:ext cx="2520280" cy="0"/>
                </a:xfrm>
                <a:prstGeom prst="line">
                  <a:avLst/>
                </a:prstGeom>
                <a:ln w="412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ovací čára 33"/>
                <p:cNvCxnSpPr/>
                <p:nvPr/>
              </p:nvCxnSpPr>
              <p:spPr>
                <a:xfrm rot="5400000">
                  <a:off x="-864604" y="4977172"/>
                  <a:ext cx="2520280" cy="0"/>
                </a:xfrm>
                <a:prstGeom prst="line">
                  <a:avLst/>
                </a:prstGeom>
                <a:ln w="412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ovací čára 34"/>
                <p:cNvCxnSpPr/>
                <p:nvPr/>
              </p:nvCxnSpPr>
              <p:spPr>
                <a:xfrm>
                  <a:off x="395536" y="6237312"/>
                  <a:ext cx="4320480" cy="0"/>
                </a:xfrm>
                <a:prstGeom prst="line">
                  <a:avLst/>
                </a:prstGeom>
                <a:ln w="412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Obdélník 35"/>
                <p:cNvSpPr/>
                <p:nvPr/>
              </p:nvSpPr>
              <p:spPr>
                <a:xfrm>
                  <a:off x="1050154" y="4788151"/>
                  <a:ext cx="720080" cy="693077"/>
                </a:xfrm>
                <a:prstGeom prst="rect">
                  <a:avLst/>
                </a:prstGeom>
                <a:solidFill>
                  <a:schemeClr val="bg1">
                    <a:lumMod val="8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>
                  <a:off x="3014009" y="4788151"/>
                  <a:ext cx="720080" cy="693077"/>
                </a:xfrm>
                <a:prstGeom prst="rect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TextovéPole 37"/>
                <p:cNvSpPr txBox="1"/>
                <p:nvPr/>
              </p:nvSpPr>
              <p:spPr>
                <a:xfrm>
                  <a:off x="1050154" y="5607242"/>
                  <a:ext cx="645865" cy="32316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bg1">
                          <a:lumMod val="95000"/>
                        </a:schemeClr>
                      </a:solidFill>
                    </a:rPr>
                    <a:t>hliník</a:t>
                  </a:r>
                  <a:endParaRPr lang="cs-CZ" b="1" dirty="0">
                    <a:solidFill>
                      <a:schemeClr val="bg1">
                        <a:lumMod val="95000"/>
                      </a:schemeClr>
                    </a:solidFill>
                  </a:endParaRPr>
                </a:p>
              </p:txBody>
            </p:sp>
            <p:sp>
              <p:nvSpPr>
                <p:cNvPr id="39" name="TextovéPole 38"/>
                <p:cNvSpPr txBox="1"/>
                <p:nvPr/>
              </p:nvSpPr>
              <p:spPr>
                <a:xfrm>
                  <a:off x="3059832" y="5517232"/>
                  <a:ext cx="86409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</a:rPr>
                    <a:t>olovo</a:t>
                  </a:r>
                  <a:endParaRPr lang="cs-CZ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endParaRPr>
                </a:p>
              </p:txBody>
            </p:sp>
          </p:grp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2663788" y="4473116"/>
                <a:ext cx="1368152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719572" y="4473116"/>
                <a:ext cx="1368152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1" name="Přímá spojovací čára 40"/>
            <p:cNvCxnSpPr/>
            <p:nvPr/>
          </p:nvCxnSpPr>
          <p:spPr>
            <a:xfrm rot="10800000">
              <a:off x="755576" y="1196752"/>
              <a:ext cx="64807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10800000">
              <a:off x="755576" y="2492896"/>
              <a:ext cx="4032448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šipka 49"/>
            <p:cNvCxnSpPr/>
            <p:nvPr/>
          </p:nvCxnSpPr>
          <p:spPr>
            <a:xfrm rot="5400000">
              <a:off x="323528" y="1844824"/>
              <a:ext cx="1296144" cy="1588"/>
            </a:xfrm>
            <a:prstGeom prst="straightConnector1">
              <a:avLst/>
            </a:prstGeom>
            <a:ln w="22225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ovéPole 53"/>
            <p:cNvSpPr txBox="1"/>
            <p:nvPr/>
          </p:nvSpPr>
          <p:spPr>
            <a:xfrm>
              <a:off x="539552" y="1556792"/>
              <a:ext cx="40107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h</a:t>
              </a:r>
              <a:endParaRPr lang="cs-CZ" sz="3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Zástupný symbol pro obsah 15"/>
          <p:cNvGraphicFramePr>
            <a:graphicFrameLocks noGrp="1" noChangeAspect="1"/>
          </p:cNvGraphicFramePr>
          <p:nvPr>
            <p:ph idx="1"/>
          </p:nvPr>
        </p:nvGraphicFramePr>
        <p:xfrm>
          <a:off x="6156176" y="1484784"/>
          <a:ext cx="2448272" cy="6306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Rovnice" r:id="rId3" imgW="838080" imgH="215640" progId="Equation.3">
                  <p:embed/>
                </p:oleObj>
              </mc:Choice>
              <mc:Fallback>
                <p:oleObj name="Rovnice" r:id="rId3" imgW="838080" imgH="215640" progId="Equation.3">
                  <p:embed/>
                  <p:pic>
                    <p:nvPicPr>
                      <p:cNvPr id="0" name="Zástupný symbol pro obsah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1484784"/>
                        <a:ext cx="2448272" cy="6306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8" name="Skupina 27"/>
          <p:cNvGrpSpPr/>
          <p:nvPr/>
        </p:nvGrpSpPr>
        <p:grpSpPr>
          <a:xfrm>
            <a:off x="1403648" y="692696"/>
            <a:ext cx="4320480" cy="2520280"/>
            <a:chOff x="395536" y="3717032"/>
            <a:chExt cx="4320480" cy="2520280"/>
          </a:xfrm>
        </p:grpSpPr>
        <p:grpSp>
          <p:nvGrpSpPr>
            <p:cNvPr id="23" name="Skupina 15"/>
            <p:cNvGrpSpPr/>
            <p:nvPr/>
          </p:nvGrpSpPr>
          <p:grpSpPr>
            <a:xfrm>
              <a:off x="395536" y="3717032"/>
              <a:ext cx="4320480" cy="2520280"/>
              <a:chOff x="395536" y="3717032"/>
              <a:chExt cx="4320480" cy="2520280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395536" y="4221088"/>
                <a:ext cx="4320480" cy="201622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3455876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5400000">
                <a:off x="-864604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>
                <a:off x="395536" y="6237312"/>
                <a:ext cx="43204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Obdélník 29"/>
              <p:cNvSpPr/>
              <p:nvPr/>
            </p:nvSpPr>
            <p:spPr>
              <a:xfrm>
                <a:off x="1050154" y="4788151"/>
                <a:ext cx="720080" cy="69307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014009" y="4788151"/>
                <a:ext cx="720080" cy="693077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050154" y="5607242"/>
                <a:ext cx="645865" cy="3231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>
                        <a:lumMod val="95000"/>
                      </a:schemeClr>
                    </a:solidFill>
                  </a:rPr>
                  <a:t>hliník</a:t>
                </a:r>
                <a:endParaRPr lang="cs-CZ" b="1" dirty="0">
                  <a:solidFill>
                    <a:schemeClr val="bg1">
                      <a:lumMod val="95000"/>
                    </a:schemeClr>
                  </a:solidFill>
                </a:endParaRPr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3059832" y="5517232"/>
                <a:ext cx="8640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olovo</a:t>
                </a:r>
                <a:endParaRPr lang="cs-CZ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</p:grpSp>
        <p:cxnSp>
          <p:nvCxnSpPr>
            <p:cNvPr id="24" name="Přímá spojovací čára 23"/>
            <p:cNvCxnSpPr/>
            <p:nvPr/>
          </p:nvCxnSpPr>
          <p:spPr>
            <a:xfrm rot="5400000">
              <a:off x="2663788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719572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148" name="Zástupný symbol pro obsah 15"/>
          <p:cNvGraphicFramePr>
            <a:graphicFrameLocks noChangeAspect="1"/>
          </p:cNvGraphicFramePr>
          <p:nvPr/>
        </p:nvGraphicFramePr>
        <p:xfrm>
          <a:off x="6228184" y="2132856"/>
          <a:ext cx="1668463" cy="63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0" name="Rovnice" r:id="rId5" imgW="571320" imgH="215640" progId="Equation.3">
                  <p:embed/>
                </p:oleObj>
              </mc:Choice>
              <mc:Fallback>
                <p:oleObj name="Rovnice" r:id="rId5" imgW="57132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2132856"/>
                        <a:ext cx="1668463" cy="631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755576" y="393305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Kostky mají stejné plochy= tlaková síla je</a:t>
            </a:r>
          </a:p>
          <a:p>
            <a:r>
              <a:rPr lang="cs-CZ" sz="3200" dirty="0" smtClean="0"/>
              <a:t>   stejná.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Objem kostek je stejný = vztlaková síla je stejná.</a:t>
            </a:r>
            <a:endParaRPr lang="cs-CZ" dirty="0"/>
          </a:p>
        </p:txBody>
      </p:sp>
      <p:grpSp>
        <p:nvGrpSpPr>
          <p:cNvPr id="5" name="Skupina 27"/>
          <p:cNvGrpSpPr/>
          <p:nvPr/>
        </p:nvGrpSpPr>
        <p:grpSpPr>
          <a:xfrm>
            <a:off x="1979712" y="620688"/>
            <a:ext cx="4320480" cy="2520280"/>
            <a:chOff x="395536" y="3717032"/>
            <a:chExt cx="4320480" cy="2520280"/>
          </a:xfrm>
        </p:grpSpPr>
        <p:grpSp>
          <p:nvGrpSpPr>
            <p:cNvPr id="10" name="Skupina 15"/>
            <p:cNvGrpSpPr/>
            <p:nvPr/>
          </p:nvGrpSpPr>
          <p:grpSpPr>
            <a:xfrm>
              <a:off x="395536" y="3717032"/>
              <a:ext cx="4320480" cy="2520280"/>
              <a:chOff x="395536" y="3717032"/>
              <a:chExt cx="4320480" cy="2520280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395536" y="4221088"/>
                <a:ext cx="4320480" cy="201622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3455876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-864604" y="4977172"/>
                <a:ext cx="25202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395536" y="6237312"/>
                <a:ext cx="4320480" cy="0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Obdélník 16"/>
              <p:cNvSpPr/>
              <p:nvPr/>
            </p:nvSpPr>
            <p:spPr>
              <a:xfrm>
                <a:off x="1050154" y="4788151"/>
                <a:ext cx="720080" cy="69307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3014009" y="4788151"/>
                <a:ext cx="720080" cy="693077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050154" y="5607242"/>
                <a:ext cx="645865" cy="3231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>
                        <a:lumMod val="95000"/>
                      </a:schemeClr>
                    </a:solidFill>
                  </a:rPr>
                  <a:t>hliník</a:t>
                </a:r>
                <a:endParaRPr lang="cs-CZ" b="1" dirty="0">
                  <a:solidFill>
                    <a:schemeClr val="bg1">
                      <a:lumMod val="95000"/>
                    </a:schemeClr>
                  </a:solidFill>
                </a:endParaRP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059832" y="5517232"/>
                <a:ext cx="8640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olovo</a:t>
                </a:r>
                <a:endParaRPr lang="cs-CZ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</p:grpSp>
        <p:cxnSp>
          <p:nvCxnSpPr>
            <p:cNvPr id="11" name="Přímá spojovací čára 10"/>
            <p:cNvCxnSpPr/>
            <p:nvPr/>
          </p:nvCxnSpPr>
          <p:spPr>
            <a:xfrm rot="5400000">
              <a:off x="2663788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>
              <a:off x="719572" y="4473116"/>
              <a:ext cx="1368152" cy="0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843808" y="3501008"/>
          <a:ext cx="2409825" cy="59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Rovnice" r:id="rId3" imgW="825480" imgH="203040" progId="Equation.3">
                  <p:embed/>
                </p:oleObj>
              </mc:Choice>
              <mc:Fallback>
                <p:oleObj name="Rovnice" r:id="rId3" imgW="82548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501008"/>
                        <a:ext cx="2409825" cy="595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179512" y="548680"/>
            <a:ext cx="7596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rovnoramenných vahách jsou dva předměty, které jsou v rovnováze.</a:t>
            </a:r>
            <a:endParaRPr lang="cs-CZ" sz="3200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1619672" y="2060848"/>
            <a:ext cx="4373889" cy="2135444"/>
            <a:chOff x="1979712" y="2420888"/>
            <a:chExt cx="4373889" cy="2135444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2491875" y="2420888"/>
              <a:ext cx="1864101" cy="0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3300633" y="3436745"/>
              <a:ext cx="2007079" cy="13075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5444361" y="3132703"/>
              <a:ext cx="1423629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3084152" y="4410922"/>
              <a:ext cx="2460469" cy="14541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958749" y="3515987"/>
              <a:ext cx="394852" cy="49279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ovací čára 30"/>
            <p:cNvCxnSpPr/>
            <p:nvPr/>
          </p:nvCxnSpPr>
          <p:spPr>
            <a:xfrm rot="5400000">
              <a:off x="1771953" y="3132703"/>
              <a:ext cx="1423629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Elipsa 11"/>
            <p:cNvSpPr/>
            <p:nvPr/>
          </p:nvSpPr>
          <p:spPr>
            <a:xfrm>
              <a:off x="1979712" y="3068960"/>
              <a:ext cx="1008112" cy="101526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9" name="Přímá spojovací čára 38"/>
            <p:cNvCxnSpPr/>
            <p:nvPr/>
          </p:nvCxnSpPr>
          <p:spPr>
            <a:xfrm>
              <a:off x="4283968" y="2420888"/>
              <a:ext cx="1864101" cy="0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TextovéPole 40"/>
          <p:cNvSpPr txBox="1"/>
          <p:nvPr/>
        </p:nvSpPr>
        <p:spPr>
          <a:xfrm>
            <a:off x="611560" y="4797152"/>
            <a:ext cx="8532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Nakresli, jak bude situace vypadat, ponoříme-li oba předměty do kádinky s vodou.</a:t>
            </a:r>
          </a:p>
          <a:p>
            <a:r>
              <a:rPr lang="cs-CZ" sz="3200" dirty="0" smtClean="0"/>
              <a:t>Odpověď zdůvodni.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5436096" y="2492896"/>
          <a:ext cx="2409825" cy="59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" name="Rovnice" r:id="rId3" imgW="825480" imgH="203040" progId="Equation.3">
                  <p:embed/>
                </p:oleObj>
              </mc:Choice>
              <mc:Fallback>
                <p:oleObj name="Rovnice" r:id="rId3" imgW="82548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2492896"/>
                        <a:ext cx="2409825" cy="595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9" name="Skupina 28"/>
          <p:cNvGrpSpPr/>
          <p:nvPr/>
        </p:nvGrpSpPr>
        <p:grpSpPr>
          <a:xfrm>
            <a:off x="467544" y="476672"/>
            <a:ext cx="4104456" cy="2592288"/>
            <a:chOff x="467544" y="476672"/>
            <a:chExt cx="4104456" cy="2592288"/>
          </a:xfrm>
        </p:grpSpPr>
        <p:grpSp>
          <p:nvGrpSpPr>
            <p:cNvPr id="28" name="Skupina 27"/>
            <p:cNvGrpSpPr/>
            <p:nvPr/>
          </p:nvGrpSpPr>
          <p:grpSpPr>
            <a:xfrm>
              <a:off x="539552" y="908720"/>
              <a:ext cx="1296144" cy="2016225"/>
              <a:chOff x="2267744" y="3505808"/>
              <a:chExt cx="1296144" cy="1075320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2267744" y="3621021"/>
                <a:ext cx="1296144" cy="960107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1730084" y="4043468"/>
                <a:ext cx="1075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3026228" y="4043468"/>
                <a:ext cx="1075319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26"/>
              <p:cNvCxnSpPr/>
              <p:nvPr/>
            </p:nvCxnSpPr>
            <p:spPr>
              <a:xfrm rot="10800000">
                <a:off x="2267744" y="4581128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ovací čára 4"/>
            <p:cNvCxnSpPr/>
            <p:nvPr/>
          </p:nvCxnSpPr>
          <p:spPr>
            <a:xfrm>
              <a:off x="1259632" y="476672"/>
              <a:ext cx="2839450" cy="1253473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1778039" y="2046497"/>
              <a:ext cx="1857426" cy="13920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719572" y="1016732"/>
              <a:ext cx="1080120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0" name="Skupina 19"/>
            <p:cNvGrpSpPr/>
            <p:nvPr/>
          </p:nvGrpSpPr>
          <p:grpSpPr>
            <a:xfrm>
              <a:off x="3560508" y="1772815"/>
              <a:ext cx="949215" cy="1216137"/>
              <a:chOff x="7461023" y="1257589"/>
              <a:chExt cx="1300776" cy="1091491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7465655" y="1386845"/>
                <a:ext cx="1296144" cy="93610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938017" y="1806697"/>
                <a:ext cx="104601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8202719" y="1803335"/>
                <a:ext cx="109149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10800000">
                <a:off x="7465655" y="2291632"/>
                <a:ext cx="1296144" cy="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" name="Přímá spojovací čára 7"/>
            <p:cNvCxnSpPr/>
            <p:nvPr/>
          </p:nvCxnSpPr>
          <p:spPr>
            <a:xfrm rot="5400000">
              <a:off x="3713237" y="2055514"/>
              <a:ext cx="709412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/>
            <p:cNvSpPr/>
            <p:nvPr/>
          </p:nvSpPr>
          <p:spPr>
            <a:xfrm>
              <a:off x="3851920" y="2348880"/>
              <a:ext cx="420371" cy="456051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67544" y="2924944"/>
              <a:ext cx="4104456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755576" y="1556792"/>
              <a:ext cx="1008112" cy="101526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611560" y="4437112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Předmět, který má </a:t>
            </a:r>
            <a:r>
              <a:rPr lang="cs-CZ" sz="3200" u="sng" dirty="0" smtClean="0"/>
              <a:t>větší</a:t>
            </a:r>
            <a:r>
              <a:rPr lang="cs-CZ" sz="3200" dirty="0" smtClean="0"/>
              <a:t> objem bude nadlehčován </a:t>
            </a:r>
            <a:r>
              <a:rPr lang="cs-CZ" sz="3200" u="sng" dirty="0" smtClean="0"/>
              <a:t>větší</a:t>
            </a:r>
            <a:r>
              <a:rPr lang="cs-CZ" sz="3200" dirty="0" smtClean="0"/>
              <a:t> vztlakovou silou.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1335</TotalTime>
  <Words>182</Words>
  <Application>Microsoft Office PowerPoint</Application>
  <PresentationFormat>Předvádění na obrazovce (4:3)</PresentationFormat>
  <Paragraphs>69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Rovnice</vt:lpstr>
      <vt:lpstr>15. MECHANICKÉ VLASTNOSTI KAPALIN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Všechny obrázky jsou vlastní.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MECHANICKÉ VLASTNOSTI KAPALIN</dc:title>
  <dc:creator>DEJVID</dc:creator>
  <cp:lastModifiedBy>ucitel</cp:lastModifiedBy>
  <cp:revision>35</cp:revision>
  <dcterms:created xsi:type="dcterms:W3CDTF">2011-05-15T17:57:35Z</dcterms:created>
  <dcterms:modified xsi:type="dcterms:W3CDTF">2011-05-31T09:13:01Z</dcterms:modified>
</cp:coreProperties>
</file>