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59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18. ATMOSFÉRA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lc="http://schemas.openxmlformats.org/drawingml/2006/lockedCanvas"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920" y="0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lc="http://schemas.openxmlformats.org/drawingml/2006/lockedCanvas"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lc="http://schemas.openxmlformats.org/drawingml/2006/lockedCanvas"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lc="http://schemas.openxmlformats.org/drawingml/2006/lockedCanvas"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10"/>
          <p:cNvSpPr txBox="1"/>
          <p:nvPr/>
        </p:nvSpPr>
        <p:spPr>
          <a:xfrm>
            <a:off x="269776" y="6596390"/>
            <a:ext cx="1331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r>
              <a:rPr lang="cs-CZ" sz="1100" b="1" dirty="0" smtClean="0"/>
              <a:t>ZŠ Hejnice</a:t>
            </a:r>
            <a:endParaRPr lang="cs-CZ" sz="1100" b="1" dirty="0"/>
          </a:p>
        </p:txBody>
      </p:sp>
      <p:sp>
        <p:nvSpPr>
          <p:cNvPr id="6" name="TextovéPole 10"/>
          <p:cNvSpPr txBox="1"/>
          <p:nvPr/>
        </p:nvSpPr>
        <p:spPr>
          <a:xfrm>
            <a:off x="6030416" y="6381328"/>
            <a:ext cx="28438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Tahoma" charset="0"/>
                <a:ea typeface="+mn-ea"/>
                <a:cs typeface="+mn-cs"/>
              </a:defRPr>
            </a:lvl9pPr>
          </a:lstStyle>
          <a:p>
            <a:pPr algn="ctr"/>
            <a:r>
              <a:rPr lang="cs-CZ" sz="1100" b="1" dirty="0" smtClean="0"/>
              <a:t>Ing. Michaela Štainbruchová</a:t>
            </a:r>
            <a:endParaRPr lang="cs-CZ" sz="1100" b="1" dirty="0"/>
          </a:p>
        </p:txBody>
      </p:sp>
      <p:sp>
        <p:nvSpPr>
          <p:cNvPr id="7" name="TextovéPole 6"/>
          <p:cNvSpPr txBox="1">
            <a:spLocks noChangeArrowheads="1"/>
          </p:cNvSpPr>
          <p:nvPr/>
        </p:nvSpPr>
        <p:spPr bwMode="auto">
          <a:xfrm>
            <a:off x="3307056" y="1268760"/>
            <a:ext cx="247766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latin typeface="Calibri" pitchFamily="34" charset="0"/>
              </a:rPr>
              <a:t>VY_32_INOVACE_15_F2 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ATMOSFÉRA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Vzduchový obal země.</a:t>
            </a:r>
          </a:p>
          <a:p>
            <a:r>
              <a:rPr lang="cs-CZ" dirty="0" smtClean="0"/>
              <a:t>S rostoucí výškou se hustotou vzduchu zmenšuje a atmosféra řídne.</a:t>
            </a:r>
          </a:p>
          <a:p>
            <a:r>
              <a:rPr lang="cs-CZ" dirty="0" smtClean="0"/>
              <a:t>Přechází do meziplanetárního prostoru</a:t>
            </a:r>
          </a:p>
          <a:p>
            <a:pPr lvl="1"/>
            <a:r>
              <a:rPr lang="cs-CZ" dirty="0" smtClean="0"/>
              <a:t>Nemá přesnou horní hranici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Atmosféru dělíme do několika vrstev.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0" y="2708920"/>
            <a:ext cx="838842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</a:t>
            </a:r>
            <a:r>
              <a:rPr lang="en-US" sz="2800" dirty="0" smtClean="0"/>
              <a:t>[km]</a:t>
            </a:r>
          </a:p>
          <a:p>
            <a:r>
              <a:rPr lang="en-US" sz="2800" dirty="0" smtClean="0"/>
              <a:t>140</a:t>
            </a:r>
          </a:p>
          <a:p>
            <a:r>
              <a:rPr lang="en-US" sz="2800" dirty="0" smtClean="0"/>
              <a:t>120</a:t>
            </a:r>
            <a:r>
              <a:rPr lang="cs-CZ" sz="2800" dirty="0" smtClean="0"/>
              <a:t>			Termosféra</a:t>
            </a:r>
            <a:endParaRPr lang="en-US" sz="2800" dirty="0" smtClean="0"/>
          </a:p>
          <a:p>
            <a:r>
              <a:rPr lang="en-US" sz="2800" dirty="0" smtClean="0"/>
              <a:t>100			</a:t>
            </a:r>
          </a:p>
          <a:p>
            <a:r>
              <a:rPr lang="en-US" sz="2800" dirty="0" smtClean="0"/>
              <a:t>80</a:t>
            </a:r>
            <a:r>
              <a:rPr lang="cs-CZ" sz="2800" dirty="0" smtClean="0"/>
              <a:t>			Mezosféra</a:t>
            </a:r>
            <a:endParaRPr lang="en-US" sz="2800" dirty="0" smtClean="0"/>
          </a:p>
          <a:p>
            <a:r>
              <a:rPr lang="en-US" sz="2800" dirty="0" smtClean="0"/>
              <a:t>60</a:t>
            </a:r>
            <a:r>
              <a:rPr lang="cs-CZ" sz="2800" dirty="0" smtClean="0"/>
              <a:t>			Stratosféra</a:t>
            </a:r>
            <a:endParaRPr lang="en-US" sz="2800" dirty="0" smtClean="0"/>
          </a:p>
          <a:p>
            <a:r>
              <a:rPr lang="en-US" sz="2800" dirty="0" smtClean="0"/>
              <a:t>40</a:t>
            </a:r>
          </a:p>
          <a:p>
            <a:r>
              <a:rPr lang="en-US" sz="2800" dirty="0" smtClean="0"/>
              <a:t>20</a:t>
            </a:r>
            <a:r>
              <a:rPr lang="cs-CZ" sz="2800" dirty="0" smtClean="0"/>
              <a:t>			Troposféra</a:t>
            </a:r>
            <a:endParaRPr lang="en-US" sz="2800" dirty="0" smtClean="0"/>
          </a:p>
          <a:p>
            <a:r>
              <a:rPr lang="en-US" sz="2800" dirty="0" smtClean="0"/>
              <a:t>0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Dělení atmosféry</a:t>
            </a:r>
            <a:endParaRPr lang="cs-CZ" dirty="0"/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0" y="5733256"/>
            <a:ext cx="1043608" cy="0"/>
          </a:xfrm>
          <a:prstGeom prst="line">
            <a:avLst/>
          </a:prstGeom>
          <a:ln w="25400">
            <a:solidFill>
              <a:schemeClr val="accent3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0" y="4869160"/>
            <a:ext cx="1043608" cy="0"/>
          </a:xfrm>
          <a:prstGeom prst="line">
            <a:avLst/>
          </a:prstGeom>
          <a:ln w="254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0" y="5301208"/>
            <a:ext cx="1043608" cy="0"/>
          </a:xfrm>
          <a:prstGeom prst="line">
            <a:avLst/>
          </a:prstGeom>
          <a:ln w="254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0" y="6237312"/>
            <a:ext cx="104360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0" y="3140968"/>
            <a:ext cx="1043608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čára 24"/>
          <p:cNvCxnSpPr/>
          <p:nvPr/>
        </p:nvCxnSpPr>
        <p:spPr>
          <a:xfrm>
            <a:off x="0" y="3573016"/>
            <a:ext cx="1043608" cy="0"/>
          </a:xfrm>
          <a:prstGeom prst="line">
            <a:avLst/>
          </a:prstGeom>
          <a:ln w="254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0" y="4005064"/>
            <a:ext cx="1043608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ovací čára 26"/>
          <p:cNvCxnSpPr/>
          <p:nvPr/>
        </p:nvCxnSpPr>
        <p:spPr>
          <a:xfrm>
            <a:off x="0" y="4437112"/>
            <a:ext cx="1043608" cy="0"/>
          </a:xfrm>
          <a:prstGeom prst="line">
            <a:avLst/>
          </a:prstGeom>
          <a:ln w="254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1043608" y="6237312"/>
            <a:ext cx="770485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ovací čára 31"/>
          <p:cNvCxnSpPr/>
          <p:nvPr/>
        </p:nvCxnSpPr>
        <p:spPr>
          <a:xfrm>
            <a:off x="1043608" y="5733256"/>
            <a:ext cx="7632848" cy="0"/>
          </a:xfrm>
          <a:prstGeom prst="line">
            <a:avLst/>
          </a:prstGeom>
          <a:ln w="25400">
            <a:solidFill>
              <a:schemeClr val="bg2">
                <a:lumMod val="2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ovací čára 32"/>
          <p:cNvCxnSpPr/>
          <p:nvPr/>
        </p:nvCxnSpPr>
        <p:spPr>
          <a:xfrm>
            <a:off x="1043608" y="4869160"/>
            <a:ext cx="7704856" cy="0"/>
          </a:xfrm>
          <a:prstGeom prst="line">
            <a:avLst/>
          </a:prstGeom>
          <a:ln w="25400">
            <a:solidFill>
              <a:srgbClr val="00B0F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čára 33"/>
          <p:cNvCxnSpPr/>
          <p:nvPr/>
        </p:nvCxnSpPr>
        <p:spPr>
          <a:xfrm>
            <a:off x="1043608" y="4365104"/>
            <a:ext cx="7704856" cy="0"/>
          </a:xfrm>
          <a:prstGeom prst="line">
            <a:avLst/>
          </a:prstGeom>
          <a:ln w="25400">
            <a:solidFill>
              <a:schemeClr val="tx2">
                <a:lumMod val="75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ovací šipka 4"/>
          <p:cNvCxnSpPr/>
          <p:nvPr/>
        </p:nvCxnSpPr>
        <p:spPr>
          <a:xfrm rot="5400000" flipH="1" flipV="1">
            <a:off x="-901402" y="4653136"/>
            <a:ext cx="3889226" cy="794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Troposféra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Její horní hranice se mění v závislosti na:</a:t>
            </a:r>
          </a:p>
          <a:p>
            <a:pPr lvl="1"/>
            <a:r>
              <a:rPr lang="cs-CZ" dirty="0" smtClean="0"/>
              <a:t> ročním období</a:t>
            </a:r>
          </a:p>
          <a:p>
            <a:pPr lvl="1"/>
            <a:r>
              <a:rPr lang="cs-CZ" dirty="0" smtClean="0"/>
              <a:t>zeměpisné šířce</a:t>
            </a:r>
          </a:p>
          <a:p>
            <a:r>
              <a:rPr lang="cs-CZ" dirty="0" smtClean="0"/>
              <a:t>Tvoří se zde mraky.</a:t>
            </a:r>
          </a:p>
          <a:p>
            <a:r>
              <a:rPr lang="cs-CZ" dirty="0" smtClean="0"/>
              <a:t>Obsahují víc jak 85% vodních par z celé atmosféry.</a:t>
            </a:r>
          </a:p>
          <a:p>
            <a:r>
              <a:rPr lang="cs-CZ" dirty="0" smtClean="0"/>
              <a:t>Teplota se zde pohybuje v rozmezí od –60°C do -25°C.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Stratosféra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výšce 25-30 km se vyskytuje </a:t>
            </a:r>
            <a:r>
              <a:rPr lang="cs-CZ" b="1" dirty="0" smtClean="0">
                <a:solidFill>
                  <a:srgbClr val="FF0000"/>
                </a:solidFill>
              </a:rPr>
              <a:t>ozonová vrstva</a:t>
            </a:r>
            <a:r>
              <a:rPr lang="cs-CZ" dirty="0" smtClean="0"/>
              <a:t>.</a:t>
            </a:r>
          </a:p>
          <a:p>
            <a:r>
              <a:rPr lang="cs-CZ" dirty="0" smtClean="0"/>
              <a:t>Teplota zde může vyrůst i nad 20°C.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Mezosféra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nejchladnější vrstvou atmosféry.</a:t>
            </a:r>
          </a:p>
          <a:p>
            <a:r>
              <a:rPr lang="cs-CZ" dirty="0" smtClean="0"/>
              <a:t>Teplota klesá pod -85°C.</a:t>
            </a:r>
          </a:p>
          <a:p>
            <a:r>
              <a:rPr lang="cs-CZ" dirty="0" smtClean="0"/>
              <a:t>Vyskytuje se zde velké množství </a:t>
            </a:r>
            <a:r>
              <a:rPr lang="cs-CZ" u="sng" dirty="0" smtClean="0"/>
              <a:t>iontů </a:t>
            </a:r>
            <a:r>
              <a:rPr lang="cs-CZ" dirty="0" smtClean="0"/>
              <a:t>a </a:t>
            </a:r>
            <a:r>
              <a:rPr lang="cs-CZ" u="sng" dirty="0" smtClean="0"/>
              <a:t>volných elektronů</a:t>
            </a:r>
            <a:r>
              <a:rPr lang="cs-CZ" dirty="0" smtClean="0"/>
              <a:t>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100" decel="5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100" decel="100000" autoRev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</a:t>
            </a:r>
            <a:r>
              <a:rPr lang="cs-CZ" smtClean="0"/>
              <a:t>ermosféra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Stejně jako Mezosféra obsahuje hodně iontů a volných elektronů.</a:t>
            </a:r>
          </a:p>
          <a:p>
            <a:r>
              <a:rPr lang="cs-CZ" dirty="0" smtClean="0"/>
              <a:t>Teplota už víc neklesá, naopak začíná stoupat.</a:t>
            </a:r>
          </a:p>
          <a:p>
            <a:r>
              <a:rPr lang="cs-CZ" dirty="0" smtClean="0"/>
              <a:t>Ve výšce 150 km je teplota 150°C.</a:t>
            </a:r>
          </a:p>
          <a:p>
            <a:r>
              <a:rPr lang="cs-CZ" dirty="0" smtClean="0"/>
              <a:t>Na horní hranici (asi 600 km) je teplota 1500°C.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Exosféra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to nejvyšší oblast termosféry.</a:t>
            </a:r>
          </a:p>
          <a:p>
            <a:r>
              <a:rPr lang="cs-CZ" dirty="0" smtClean="0"/>
              <a:t>Označuje tak přechod mezi atmosférou a meziplanetárním prostorem, kam unikají poslední plyny.</a:t>
            </a:r>
          </a:p>
          <a:p>
            <a:r>
              <a:rPr lang="cs-CZ" dirty="0" smtClean="0"/>
              <a:t>Ve výšce několik tisíc kilometrů už je jen atomární vodík.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204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 18. ATMOSFÉRA</vt:lpstr>
      <vt:lpstr>ATMOSFÉRA</vt:lpstr>
      <vt:lpstr>Dělení atmosféry</vt:lpstr>
      <vt:lpstr>Troposféra </vt:lpstr>
      <vt:lpstr>Stratosféra </vt:lpstr>
      <vt:lpstr>Mezosféra </vt:lpstr>
      <vt:lpstr>Termosféra</vt:lpstr>
      <vt:lpstr>Exosféra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ATMOSFÉRA</dc:title>
  <dc:creator>DEJVID</dc:creator>
  <cp:lastModifiedBy>Dum</cp:lastModifiedBy>
  <cp:revision>15</cp:revision>
  <dcterms:created xsi:type="dcterms:W3CDTF">2011-05-18T18:40:08Z</dcterms:created>
  <dcterms:modified xsi:type="dcterms:W3CDTF">2012-05-17T15:51:20Z</dcterms:modified>
</cp:coreProperties>
</file>