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20. </a:t>
            </a:r>
            <a:r>
              <a:rPr lang="cs-CZ" dirty="0" smtClean="0"/>
              <a:t>MECHANICKÉ VLASTNOSTI PLYNŮ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6"/>
          <p:cNvSpPr txBox="1">
            <a:spLocks noChangeArrowheads="1"/>
          </p:cNvSpPr>
          <p:nvPr/>
        </p:nvSpPr>
        <p:spPr bwMode="auto">
          <a:xfrm>
            <a:off x="3365565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7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Jakou tlakovou silou působí vzduch na desku stolu o rozměrech 120cm x 60cm, je-li atmosférický tlak 980kPa?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755576" y="3068960"/>
          <a:ext cx="3202719" cy="2951708"/>
        </p:xfrm>
        <a:graphic>
          <a:graphicData uri="http://schemas.openxmlformats.org/presentationml/2006/ole">
            <p:oleObj spid="_x0000_s1026" name="Rovnice" r:id="rId3" imgW="1460160" imgH="1346040" progId="Equation.3">
              <p:embed/>
            </p:oleObj>
          </a:graphicData>
        </a:graphic>
      </p:graphicFrame>
      <p:graphicFrame>
        <p:nvGraphicFramePr>
          <p:cNvPr id="1028" name="Zástupný symbol pro obsah 3"/>
          <p:cNvGraphicFramePr>
            <a:graphicFrameLocks noChangeAspect="1"/>
          </p:cNvGraphicFramePr>
          <p:nvPr/>
        </p:nvGraphicFramePr>
        <p:xfrm>
          <a:off x="5652120" y="4077072"/>
          <a:ext cx="2016224" cy="2072230"/>
        </p:xfrm>
        <a:graphic>
          <a:graphicData uri="http://schemas.openxmlformats.org/presentationml/2006/ole">
            <p:oleObj spid="_x0000_s1028" name="Rovnice" r:id="rId4" imgW="914400" imgH="93960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916832"/>
            <a:ext cx="1982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Výpočet: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 rot="21034253">
            <a:off x="5243795" y="2274915"/>
            <a:ext cx="2016224" cy="1225717"/>
          </a:xfrm>
          <a:prstGeom prst="rect">
            <a:avLst/>
          </a:prstGeom>
          <a:effectLst>
            <a:outerShdw blurRad="1270000" dist="635000" sx="149000" sy="149000" algn="tl" rotWithShape="0">
              <a:prstClr val="black">
                <a:alpha val="40000"/>
              </a:prstClr>
            </a:outerShdw>
          </a:effectLst>
          <a:scene3d>
            <a:camera prst="isometricOffAxis2Top"/>
            <a:lightRig rig="sunset" dir="t"/>
          </a:scene3d>
          <a:sp3d extrusionH="146050" contourW="25400" prstMaterial="dkEdge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velkou vztlakovou silou působí na balon vzduch, je-li jeho objem               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860032" y="2132856"/>
          <a:ext cx="1367473" cy="461640"/>
        </p:xfrm>
        <a:graphic>
          <a:graphicData uri="http://schemas.openxmlformats.org/presentationml/2006/ole">
            <p:oleObj spid="_x0000_s3074" name="Rovnice" r:id="rId3" imgW="520560" imgH="203040" progId="Equation.3">
              <p:embed/>
            </p:oleObj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16832"/>
            <a:ext cx="1982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Výpočet:</a:t>
            </a:r>
            <a:endParaRPr lang="cs-CZ" sz="3200" dirty="0"/>
          </a:p>
        </p:txBody>
      </p:sp>
      <p:graphicFrame>
        <p:nvGraphicFramePr>
          <p:cNvPr id="4100" name="Zástupný symbol pro obsah 3"/>
          <p:cNvGraphicFramePr>
            <a:graphicFrameLocks noChangeAspect="1"/>
          </p:cNvGraphicFramePr>
          <p:nvPr/>
        </p:nvGraphicFramePr>
        <p:xfrm>
          <a:off x="755576" y="3212976"/>
          <a:ext cx="1512888" cy="1739900"/>
        </p:xfrm>
        <a:graphic>
          <a:graphicData uri="http://schemas.openxmlformats.org/presentationml/2006/ole">
            <p:oleObj spid="_x0000_s4100" name="Rovnice" r:id="rId3" imgW="761760" imgH="876240" progId="Equation.3">
              <p:embed/>
            </p:oleObj>
          </a:graphicData>
        </a:graphic>
      </p:graphicFrame>
      <p:graphicFrame>
        <p:nvGraphicFramePr>
          <p:cNvPr id="4101" name="Zástupný symbol pro obsah 3"/>
          <p:cNvGraphicFramePr>
            <a:graphicFrameLocks noChangeAspect="1"/>
          </p:cNvGraphicFramePr>
          <p:nvPr/>
        </p:nvGraphicFramePr>
        <p:xfrm>
          <a:off x="3419872" y="3356992"/>
          <a:ext cx="2700180" cy="1728192"/>
        </p:xfrm>
        <a:graphic>
          <a:graphicData uri="http://schemas.openxmlformats.org/presentationml/2006/ole">
            <p:oleObj spid="_x0000_s4101" name="Rovnice" r:id="rId4" imgW="1130040" imgH="723600" progId="Equation.3">
              <p:embed/>
            </p:oleObj>
          </a:graphicData>
        </a:graphic>
      </p:graphicFrame>
      <p:pic>
        <p:nvPicPr>
          <p:cNvPr id="4102" name="Picture 6" descr="C:\Users\MS\AppData\Local\Microsoft\Windows\Temporary Internet Files\Content.IE5\CK24S1IV\MC9002372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014744">
            <a:off x="6779309" y="1967893"/>
            <a:ext cx="1657350" cy="2397125"/>
          </a:xfrm>
          <a:prstGeom prst="rect">
            <a:avLst/>
          </a:prstGeom>
          <a:noFill/>
          <a:effectLst>
            <a:outerShdw blurRad="1270000" dist="1422400" dir="5400000" sx="132000" sy="132000" algn="t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Skupina 86"/>
          <p:cNvGrpSpPr/>
          <p:nvPr/>
        </p:nvGrpSpPr>
        <p:grpSpPr>
          <a:xfrm>
            <a:off x="-252536" y="3140968"/>
            <a:ext cx="5162550" cy="2913881"/>
            <a:chOff x="4283968" y="1844824"/>
            <a:chExt cx="5162550" cy="2913881"/>
          </a:xfrm>
        </p:grpSpPr>
        <p:grpSp>
          <p:nvGrpSpPr>
            <p:cNvPr id="86" name="Skupina 85"/>
            <p:cNvGrpSpPr/>
            <p:nvPr/>
          </p:nvGrpSpPr>
          <p:grpSpPr>
            <a:xfrm>
              <a:off x="4283968" y="1844824"/>
              <a:ext cx="5162550" cy="2913881"/>
              <a:chOff x="107504" y="4304159"/>
              <a:chExt cx="5162550" cy="2913881"/>
            </a:xfrm>
          </p:grpSpPr>
          <p:pic>
            <p:nvPicPr>
              <p:cNvPr id="5123" name="Picture 3"/>
              <p:cNvPicPr>
                <a:picLocks noChangeAspect="1" noChangeArrowheads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rcRect/>
              <a:stretch>
                <a:fillRect/>
              </a:stretch>
            </p:blipFill>
            <p:spPr bwMode="auto">
              <a:xfrm>
                <a:off x="107504" y="4304159"/>
                <a:ext cx="5162550" cy="291388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grpSp>
            <p:nvGrpSpPr>
              <p:cNvPr id="83" name="Skupina 82"/>
              <p:cNvGrpSpPr/>
              <p:nvPr/>
            </p:nvGrpSpPr>
            <p:grpSpPr>
              <a:xfrm>
                <a:off x="1907704" y="5013176"/>
                <a:ext cx="2169366" cy="1512168"/>
                <a:chOff x="1331640" y="3933056"/>
                <a:chExt cx="3327713" cy="2520280"/>
              </a:xfrm>
            </p:grpSpPr>
            <p:cxnSp>
              <p:nvCxnSpPr>
                <p:cNvPr id="76" name="Přímá spojovací čára 75"/>
                <p:cNvCxnSpPr/>
                <p:nvPr/>
              </p:nvCxnSpPr>
              <p:spPr>
                <a:xfrm>
                  <a:off x="1331640" y="3933056"/>
                  <a:ext cx="2839450" cy="1253473"/>
                </a:xfrm>
                <a:prstGeom prst="line">
                  <a:avLst/>
                </a:prstGeom>
                <a:ln w="603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7" name="Přímá spojovací čára 76"/>
                <p:cNvCxnSpPr/>
                <p:nvPr/>
              </p:nvCxnSpPr>
              <p:spPr>
                <a:xfrm rot="5400000">
                  <a:off x="1850047" y="5502881"/>
                  <a:ext cx="1857426" cy="13920"/>
                </a:xfrm>
                <a:prstGeom prst="line">
                  <a:avLst/>
                </a:prstGeom>
                <a:ln w="603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8" name="Přímá spojovací čára 77"/>
                <p:cNvCxnSpPr/>
                <p:nvPr/>
              </p:nvCxnSpPr>
              <p:spPr>
                <a:xfrm rot="5400000">
                  <a:off x="791580" y="4473116"/>
                  <a:ext cx="1080120" cy="0"/>
                </a:xfrm>
                <a:prstGeom prst="line">
                  <a:avLst/>
                </a:prstGeom>
                <a:ln w="349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Přímá spojovací čára 78"/>
                <p:cNvCxnSpPr/>
                <p:nvPr/>
              </p:nvCxnSpPr>
              <p:spPr>
                <a:xfrm rot="5400000">
                  <a:off x="3785245" y="5511898"/>
                  <a:ext cx="709412" cy="0"/>
                </a:xfrm>
                <a:prstGeom prst="line">
                  <a:avLst/>
                </a:prstGeom>
                <a:ln w="349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1" name="Elipsa 80"/>
                <p:cNvSpPr/>
                <p:nvPr/>
              </p:nvSpPr>
              <p:spPr>
                <a:xfrm>
                  <a:off x="3651240" y="5373216"/>
                  <a:ext cx="1008113" cy="1015260"/>
                </a:xfrm>
                <a:prstGeom prst="ellipse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solidFill>
                    <a:schemeClr val="bg1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2" name="Obdélník 81"/>
                <p:cNvSpPr/>
                <p:nvPr/>
              </p:nvSpPr>
              <p:spPr>
                <a:xfrm>
                  <a:off x="1763688" y="6381328"/>
                  <a:ext cx="2016224" cy="72008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85" name="Obdélník 84"/>
            <p:cNvSpPr/>
            <p:nvPr/>
          </p:nvSpPr>
          <p:spPr>
            <a:xfrm>
              <a:off x="5940152" y="2996952"/>
              <a:ext cx="304347" cy="288032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Vysvětlete následující situaci: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4644008" y="2780928"/>
            <a:ext cx="2609418" cy="1343356"/>
            <a:chOff x="2224462" y="2420888"/>
            <a:chExt cx="4434609" cy="2135444"/>
          </a:xfrm>
          <a:effectLst>
            <a:outerShdw blurRad="1270000" dir="21540000" sx="106000" sy="106000" algn="t" rotWithShape="0">
              <a:schemeClr val="tx2"/>
            </a:outerShdw>
          </a:effectLst>
        </p:grpSpPr>
        <p:cxnSp>
          <p:nvCxnSpPr>
            <p:cNvPr id="5" name="Přímá spojovací čára 4"/>
            <p:cNvCxnSpPr/>
            <p:nvPr/>
          </p:nvCxnSpPr>
          <p:spPr>
            <a:xfrm>
              <a:off x="2491875" y="2420888"/>
              <a:ext cx="1864101" cy="0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>
              <a:off x="3300633" y="3436745"/>
              <a:ext cx="2007079" cy="13075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>
              <a:off x="5444361" y="3132703"/>
              <a:ext cx="1423629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bdélník 7"/>
            <p:cNvSpPr/>
            <p:nvPr/>
          </p:nvSpPr>
          <p:spPr>
            <a:xfrm>
              <a:off x="3084152" y="4410922"/>
              <a:ext cx="2460469" cy="14541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 rot="5400000">
              <a:off x="1771953" y="3132703"/>
              <a:ext cx="1423629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Elipsa 10"/>
            <p:cNvSpPr/>
            <p:nvPr/>
          </p:nvSpPr>
          <p:spPr>
            <a:xfrm>
              <a:off x="5650960" y="3222152"/>
              <a:ext cx="1008111" cy="1015259"/>
            </a:xfrm>
            <a:prstGeom prst="ellipse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4283968" y="2420888"/>
              <a:ext cx="1864101" cy="0"/>
            </a:xfrm>
            <a:prstGeom prst="line">
              <a:avLst/>
            </a:prstGeom>
            <a:ln w="603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bdélník 8"/>
            <p:cNvSpPr/>
            <p:nvPr/>
          </p:nvSpPr>
          <p:spPr>
            <a:xfrm>
              <a:off x="2224462" y="3565553"/>
              <a:ext cx="517226" cy="457865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9" name="Přímá spojovací šipka 88"/>
          <p:cNvCxnSpPr/>
          <p:nvPr/>
        </p:nvCxnSpPr>
        <p:spPr>
          <a:xfrm>
            <a:off x="3779912" y="5589240"/>
            <a:ext cx="1440160" cy="144016"/>
          </a:xfrm>
          <a:prstGeom prst="straightConnector1">
            <a:avLst/>
          </a:prstGeom>
          <a:ln w="730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ovéPole 90"/>
          <p:cNvSpPr txBox="1"/>
          <p:nvPr/>
        </p:nvSpPr>
        <p:spPr>
          <a:xfrm>
            <a:off x="2915816" y="6021288"/>
            <a:ext cx="4801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Vývěvou jsme odsáli vzduch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Meteorologický balon naplněný vodíkem má objem            a hmotnost          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/>
              <a:t>Spočítejte vztlakovou sílu.</a:t>
            </a:r>
          </a:p>
          <a:p>
            <a:pPr>
              <a:buNone/>
            </a:pPr>
            <a:r>
              <a:rPr lang="cs-CZ" sz="2400" dirty="0" smtClean="0"/>
              <a:t>Spočítejte gravitační sílu.</a:t>
            </a:r>
          </a:p>
          <a:p>
            <a:pPr>
              <a:buNone/>
            </a:pPr>
            <a:r>
              <a:rPr lang="cs-CZ" sz="2400" dirty="0" smtClean="0"/>
              <a:t>Spočítejte a graficky znázorněte výslednici       sil         a      .</a:t>
            </a:r>
          </a:p>
          <a:p>
            <a:pPr lvl="1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979712" y="2132856"/>
          <a:ext cx="1048231" cy="504056"/>
        </p:xfrm>
        <a:graphic>
          <a:graphicData uri="http://schemas.openxmlformats.org/presentationml/2006/ole">
            <p:oleObj spid="_x0000_s6146" name="Rovnice" r:id="rId3" imgW="419040" imgH="215640" progId="Equation.3">
              <p:embed/>
            </p:oleObj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5004048" y="2132856"/>
          <a:ext cx="880492" cy="548950"/>
        </p:xfrm>
        <a:graphic>
          <a:graphicData uri="http://schemas.openxmlformats.org/presentationml/2006/ole">
            <p:oleObj spid="_x0000_s6147" name="Rovnice" r:id="rId4" imgW="38088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796136" y="4077072"/>
          <a:ext cx="360040" cy="432048"/>
        </p:xfrm>
        <a:graphic>
          <a:graphicData uri="http://schemas.openxmlformats.org/presentationml/2006/ole">
            <p:oleObj spid="_x0000_s6148" name="Rovnice" r:id="rId5" imgW="114120" imgH="15228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6516216" y="4077072"/>
          <a:ext cx="560388" cy="576064"/>
        </p:xfrm>
        <a:graphic>
          <a:graphicData uri="http://schemas.openxmlformats.org/presentationml/2006/ole">
            <p:oleObj spid="_x0000_s6149" name="Rovnice" r:id="rId6" imgW="177480" imgH="203040" progId="Equation.3">
              <p:embed/>
            </p:oleObj>
          </a:graphicData>
        </a:graphic>
      </p:graphicFrame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7236296" y="4005064"/>
          <a:ext cx="439738" cy="728662"/>
        </p:xfrm>
        <a:graphic>
          <a:graphicData uri="http://schemas.openxmlformats.org/presentationml/2006/ole">
            <p:oleObj spid="_x0000_s6150" name="Rovnice" r:id="rId7" imgW="1396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Vztlaková síla:</a:t>
            </a:r>
          </a:p>
          <a:p>
            <a:pPr marL="514350" indent="-514350">
              <a:buNone/>
            </a:pPr>
            <a:endParaRPr lang="cs-CZ" dirty="0"/>
          </a:p>
        </p:txBody>
      </p:sp>
      <p:graphicFrame>
        <p:nvGraphicFramePr>
          <p:cNvPr id="7170" name="Zástupný symbol pro obsah 3"/>
          <p:cNvGraphicFramePr>
            <a:graphicFrameLocks noChangeAspect="1"/>
          </p:cNvGraphicFramePr>
          <p:nvPr/>
        </p:nvGraphicFramePr>
        <p:xfrm>
          <a:off x="1403648" y="3573016"/>
          <a:ext cx="1440160" cy="1812789"/>
        </p:xfrm>
        <a:graphic>
          <a:graphicData uri="http://schemas.openxmlformats.org/presentationml/2006/ole">
            <p:oleObj spid="_x0000_s7170" name="Rovnice" r:id="rId3" imgW="685800" imgH="863280" progId="Equation.3">
              <p:embed/>
            </p:oleObj>
          </a:graphicData>
        </a:graphic>
      </p:graphicFrame>
      <p:graphicFrame>
        <p:nvGraphicFramePr>
          <p:cNvPr id="7171" name="Zástupný symbol pro obsah 3"/>
          <p:cNvGraphicFramePr>
            <a:graphicFrameLocks noChangeAspect="1"/>
          </p:cNvGraphicFramePr>
          <p:nvPr/>
        </p:nvGraphicFramePr>
        <p:xfrm>
          <a:off x="4716463" y="3494088"/>
          <a:ext cx="2611437" cy="1816100"/>
        </p:xfrm>
        <a:graphic>
          <a:graphicData uri="http://schemas.openxmlformats.org/presentationml/2006/ole">
            <p:oleObj spid="_x0000_s7171" name="Rovnice" r:id="rId4" imgW="1041120" imgH="723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514350" indent="-514350">
              <a:buAutoNum type="arabicParenR" startAt="2"/>
            </a:pPr>
            <a:r>
              <a:rPr lang="cs-CZ" dirty="0" smtClean="0"/>
              <a:t>Gravitační síla</a:t>
            </a:r>
          </a:p>
          <a:p>
            <a:pPr marL="514350" indent="-514350"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835696" y="3212976"/>
          <a:ext cx="1440160" cy="1008112"/>
        </p:xfrm>
        <a:graphic>
          <a:graphicData uri="http://schemas.openxmlformats.org/presentationml/2006/ole">
            <p:oleObj spid="_x0000_s8194" name="Rovnice" r:id="rId3" imgW="634680" imgH="444240" progId="Equation.3">
              <p:embed/>
            </p:oleObj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5004048" y="3140968"/>
          <a:ext cx="1584176" cy="1666173"/>
        </p:xfrm>
        <a:graphic>
          <a:graphicData uri="http://schemas.openxmlformats.org/presentationml/2006/ole">
            <p:oleObj spid="_x0000_s8195" name="Rovnice" r:id="rId4" imgW="723600" imgH="761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514350" indent="-514350">
              <a:buAutoNum type="arabicParenR" startAt="3"/>
            </a:pPr>
            <a:r>
              <a:rPr lang="cs-CZ" dirty="0" smtClean="0"/>
              <a:t>Výsledná síla</a:t>
            </a:r>
          </a:p>
          <a:p>
            <a:pPr marL="514350" indent="-514350">
              <a:buNone/>
            </a:pPr>
            <a:endParaRPr lang="cs-CZ" dirty="0"/>
          </a:p>
        </p:txBody>
      </p:sp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1331640" y="3212976"/>
          <a:ext cx="1911350" cy="1814512"/>
        </p:xfrm>
        <a:graphic>
          <a:graphicData uri="http://schemas.openxmlformats.org/presentationml/2006/ole">
            <p:oleObj spid="_x0000_s9218" name="Rovnice" r:id="rId3" imgW="761760" imgH="723600" progId="Equation.3">
              <p:embed/>
            </p:oleObj>
          </a:graphicData>
        </a:graphic>
      </p:graphicFrame>
      <p:cxnSp>
        <p:nvCxnSpPr>
          <p:cNvPr id="6" name="Přímá spojovací šipka 5"/>
          <p:cNvCxnSpPr/>
          <p:nvPr/>
        </p:nvCxnSpPr>
        <p:spPr>
          <a:xfrm rot="5400000" flipH="1" flipV="1">
            <a:off x="5469538" y="3755598"/>
            <a:ext cx="4399200" cy="1588"/>
          </a:xfrm>
          <a:prstGeom prst="straightConnector1">
            <a:avLst/>
          </a:prstGeom>
          <a:ln w="412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7471138" y="6074478"/>
            <a:ext cx="396000" cy="1588"/>
          </a:xfrm>
          <a:prstGeom prst="straightConnector1">
            <a:avLst/>
          </a:prstGeom>
          <a:ln w="412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5523522" y="3845630"/>
            <a:ext cx="4003200" cy="158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219" name="Object 3"/>
          <p:cNvGraphicFramePr>
            <a:graphicFrameLocks noChangeAspect="1"/>
          </p:cNvGraphicFramePr>
          <p:nvPr/>
        </p:nvGraphicFramePr>
        <p:xfrm>
          <a:off x="7812360" y="3501008"/>
          <a:ext cx="446087" cy="2863850"/>
        </p:xfrm>
        <a:graphic>
          <a:graphicData uri="http://schemas.openxmlformats.org/presentationml/2006/ole">
            <p:oleObj spid="_x0000_s9219" name="Rovnice" r:id="rId4" imgW="177480" imgH="1143000" progId="Equation.3">
              <p:embed/>
            </p:oleObj>
          </a:graphicData>
        </a:graphic>
      </p:graphicFrame>
      <p:graphicFrame>
        <p:nvGraphicFramePr>
          <p:cNvPr id="9220" name="Object 4"/>
          <p:cNvGraphicFramePr>
            <a:graphicFrameLocks noChangeAspect="1"/>
          </p:cNvGraphicFramePr>
          <p:nvPr/>
        </p:nvGraphicFramePr>
        <p:xfrm>
          <a:off x="7164288" y="4077072"/>
          <a:ext cx="287338" cy="381000"/>
        </p:xfrm>
        <a:graphic>
          <a:graphicData uri="http://schemas.openxmlformats.org/presentationml/2006/ole">
            <p:oleObj spid="_x0000_s9220" name="Rovnice" r:id="rId5" imgW="114120" imgH="152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Obrázky: vlastní</a:t>
            </a:r>
            <a:r>
              <a:rPr lang="cs-CZ" sz="1200" smtClean="0"/>
              <a:t>, Klipart</a:t>
            </a:r>
            <a:r>
              <a:rPr lang="cs-CZ" sz="1200" smtClean="0"/>
              <a:t>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98</Words>
  <Application>Microsoft Office PowerPoint</Application>
  <PresentationFormat>Předvádění na obrazovce (4:3)</PresentationFormat>
  <Paragraphs>24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20. MECHANICKÉ VLASTNOSTI PLYNŮ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Obrázky: vlastní, Klipart.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MECHANIKA PLYNŮ</dc:title>
  <dc:creator>DEJVID</dc:creator>
  <cp:lastModifiedBy>Michaela</cp:lastModifiedBy>
  <cp:revision>22</cp:revision>
  <dcterms:created xsi:type="dcterms:W3CDTF">2011-05-19T18:32:46Z</dcterms:created>
  <dcterms:modified xsi:type="dcterms:W3CDTF">2011-05-30T19:46:55Z</dcterms:modified>
</cp:coreProperties>
</file>