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6" r:id="rId4"/>
    <p:sldId id="257" r:id="rId5"/>
    <p:sldId id="262" r:id="rId6"/>
    <p:sldId id="258" r:id="rId7"/>
    <p:sldId id="259" r:id="rId8"/>
    <p:sldId id="260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2D7B4-65C2-448F-8698-4333E10CF8D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1FBA1-FA0A-41D3-8DFE-500C74B1D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OBSAH KRUHU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VY_32_INOVACE_01_C_11_Obsah kruhu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Matematika 8.ročník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3.12.2011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15.12.2011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Obsah kruhu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Poloměr, průměr,</a:t>
                      </a:r>
                      <a:r>
                        <a:rPr lang="cs-CZ" baseline="0" dirty="0" smtClean="0"/>
                        <a:t> číslo </a:t>
                      </a:r>
                      <a:r>
                        <a:rPr lang="el-GR" baseline="0" dirty="0" smtClean="0"/>
                        <a:t>π</a:t>
                      </a:r>
                      <a:r>
                        <a:rPr lang="cs-CZ" baseline="0" dirty="0" smtClean="0"/>
                        <a:t>, obsah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OBSAH KRUHU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ODVOZENÍ VZORCE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2578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Narýsujte kruh s poloměrem r = 5cm.</a:t>
            </a:r>
          </a:p>
          <a:p>
            <a:pPr>
              <a:buNone/>
            </a:pPr>
            <a:r>
              <a:rPr lang="cs-CZ" dirty="0" smtClean="0"/>
              <a:t>Rozdělíme ho na 12 shodných kruhových výsečí. Střídavě vybarvíme.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3" name="Obrázek 52" descr="OBSAH KRUH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422" y="2643182"/>
            <a:ext cx="4391025" cy="3981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ovéPole 38"/>
          <p:cNvSpPr txBox="1"/>
          <p:nvPr/>
        </p:nvSpPr>
        <p:spPr>
          <a:xfrm>
            <a:off x="357158" y="3857628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ODVOZENÍ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ln>
            <a:noFill/>
            <a:headEnd type="arrow"/>
            <a:tailEnd type="arrow"/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Kruh rozstříháme na kruhové výseče a sestavíme do útvaru podle obrázku.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5" name="Obrázek 24" descr="obdel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2428868"/>
            <a:ext cx="7277100" cy="3571875"/>
          </a:xfrm>
          <a:prstGeom prst="rect">
            <a:avLst/>
          </a:prstGeom>
        </p:spPr>
      </p:pic>
      <p:cxnSp>
        <p:nvCxnSpPr>
          <p:cNvPr id="27" name="Přímá spojovací čára 26"/>
          <p:cNvCxnSpPr/>
          <p:nvPr/>
        </p:nvCxnSpPr>
        <p:spPr>
          <a:xfrm rot="5400000">
            <a:off x="858018" y="5785660"/>
            <a:ext cx="428628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7001686" y="5785660"/>
            <a:ext cx="428628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0800000">
            <a:off x="571472" y="5572140"/>
            <a:ext cx="50165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71472" y="2643182"/>
            <a:ext cx="1214446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-749337" y="4106867"/>
            <a:ext cx="2928958" cy="1588"/>
          </a:xfrm>
          <a:prstGeom prst="line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071538" y="5857892"/>
            <a:ext cx="6143668" cy="1588"/>
          </a:xfrm>
          <a:prstGeom prst="line">
            <a:avLst/>
          </a:prstGeom>
          <a:ln w="254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857620" y="5929330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dirty="0" smtClean="0"/>
              <a:t>π</a:t>
            </a:r>
            <a:r>
              <a:rPr lang="cs-CZ" dirty="0" smtClean="0"/>
              <a:t> . 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VÝPOČET OBSAHU KRUHU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607220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5200" dirty="0" smtClean="0">
                <a:solidFill>
                  <a:srgbClr val="FF0000"/>
                </a:solidFill>
              </a:rPr>
              <a:t>S = </a:t>
            </a:r>
            <a:r>
              <a:rPr lang="el-GR" sz="5200" dirty="0" smtClean="0">
                <a:solidFill>
                  <a:srgbClr val="FF0000"/>
                </a:solidFill>
              </a:rPr>
              <a:t>π</a:t>
            </a:r>
            <a:r>
              <a:rPr lang="cs-CZ" sz="5200" dirty="0" smtClean="0">
                <a:solidFill>
                  <a:srgbClr val="FF0000"/>
                </a:solidFill>
              </a:rPr>
              <a:t> . </a:t>
            </a:r>
            <a:r>
              <a:rPr lang="cs-CZ" sz="5200" dirty="0">
                <a:solidFill>
                  <a:srgbClr val="FF0000"/>
                </a:solidFill>
              </a:rPr>
              <a:t>r</a:t>
            </a:r>
            <a:r>
              <a:rPr lang="cs-CZ" sz="5200" baseline="30000" dirty="0" smtClean="0">
                <a:solidFill>
                  <a:srgbClr val="FF0000"/>
                </a:solidFill>
              </a:rPr>
              <a:t>2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el-GR" dirty="0" smtClean="0">
                <a:solidFill>
                  <a:srgbClr val="00B050"/>
                </a:solidFill>
              </a:rPr>
              <a:t>π</a:t>
            </a:r>
            <a:r>
              <a:rPr lang="cs-CZ" dirty="0" smtClean="0">
                <a:solidFill>
                  <a:srgbClr val="00B050"/>
                </a:solidFill>
              </a:rPr>
              <a:t>=3,14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					r – poloměr kruhu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1. Vypočítej obsah kruhu, jehož poloměr se rovná 5 cm.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r = 5 cm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= ? ( cm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----------------------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= </a:t>
            </a:r>
            <a:r>
              <a:rPr lang="el-GR" dirty="0" smtClean="0"/>
              <a:t>π</a:t>
            </a:r>
            <a:r>
              <a:rPr lang="cs-CZ" dirty="0" smtClean="0"/>
              <a:t> . r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/>
              <a:t>	</a:t>
            </a:r>
            <a:r>
              <a:rPr lang="cs-CZ" dirty="0" smtClean="0"/>
              <a:t>S = 3,14 . 5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/>
              <a:t>	</a:t>
            </a:r>
            <a:r>
              <a:rPr lang="cs-CZ" dirty="0" smtClean="0"/>
              <a:t>S = 78,5 cm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dirty="0" smtClean="0"/>
              <a:t>Obsah kruhu je 78,5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2. Vypočítej poloměr kruhu, jehož obsah je  50 cm</a:t>
            </a:r>
            <a:r>
              <a:rPr lang="cs-CZ" baseline="30000" dirty="0" smtClean="0">
                <a:solidFill>
                  <a:srgbClr val="7030A0"/>
                </a:solidFill>
              </a:rPr>
              <a:t>2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= 50 cm</a:t>
            </a:r>
            <a:r>
              <a:rPr lang="cs-CZ" baseline="30000" dirty="0" smtClean="0"/>
              <a:t>2</a:t>
            </a:r>
            <a:endParaRPr lang="cs-CZ" baseline="30000" dirty="0"/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r = ? ( cm )</a:t>
            </a:r>
          </a:p>
          <a:p>
            <a:pPr>
              <a:buNone/>
            </a:pPr>
            <a:r>
              <a:rPr lang="cs-CZ" dirty="0" smtClean="0"/>
              <a:t>----------------------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= </a:t>
            </a:r>
            <a:r>
              <a:rPr lang="el-GR" dirty="0" smtClean="0"/>
              <a:t>π</a:t>
            </a:r>
            <a:r>
              <a:rPr lang="cs-CZ" dirty="0" smtClean="0"/>
              <a:t> . </a:t>
            </a:r>
            <a:r>
              <a:rPr lang="cs-CZ" dirty="0"/>
              <a:t>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50 = 3,14 . </a:t>
            </a:r>
            <a:r>
              <a:rPr lang="cs-CZ" dirty="0"/>
              <a:t>r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dirty="0" smtClean="0"/>
              <a:t>	 r</a:t>
            </a:r>
            <a:r>
              <a:rPr lang="cs-CZ" baseline="30000" dirty="0" smtClean="0"/>
              <a:t>2</a:t>
            </a:r>
            <a:r>
              <a:rPr lang="cs-CZ" dirty="0" smtClean="0"/>
              <a:t> = 50 : 3,14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r</a:t>
            </a:r>
            <a:r>
              <a:rPr lang="cs-CZ" baseline="30000" dirty="0" smtClean="0"/>
              <a:t>2</a:t>
            </a:r>
            <a:r>
              <a:rPr lang="cs-CZ" dirty="0" smtClean="0"/>
              <a:t> = 15,91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r = </a:t>
            </a:r>
            <a:r>
              <a:rPr lang="cs-CZ" sz="3800" dirty="0" smtClean="0"/>
              <a:t>√</a:t>
            </a:r>
            <a:r>
              <a:rPr lang="cs-CZ" dirty="0" smtClean="0"/>
              <a:t> 15,91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r = 3,99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r = 4 cm</a:t>
            </a:r>
          </a:p>
          <a:p>
            <a:pPr>
              <a:buNone/>
            </a:pPr>
            <a:r>
              <a:rPr lang="cs-CZ" dirty="0" smtClean="0"/>
              <a:t>Poloměr kruhu je přibližně 4 cm.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571604" y="4158000"/>
            <a:ext cx="100013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635795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3. 	Vypočítej obsah kruhové podložky s kruhovým výřezem podle obrázku.</a:t>
            </a:r>
          </a:p>
          <a:p>
            <a:pPr>
              <a:buNone/>
            </a:pPr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12 mm		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30 mm 	</a:t>
            </a:r>
          </a:p>
          <a:p>
            <a:pPr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? ( mm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		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? ( mm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	</a:t>
            </a:r>
          </a:p>
          <a:p>
            <a:pPr>
              <a:buNone/>
            </a:pPr>
            <a:r>
              <a:rPr lang="cs-CZ" sz="2400" dirty="0" smtClean="0"/>
              <a:t>-------------------		------------------</a:t>
            </a:r>
          </a:p>
          <a:p>
            <a:pPr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r>
              <a:rPr lang="cs-CZ" sz="2400" baseline="-25000" dirty="0" smtClean="0"/>
              <a:t>1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		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r>
              <a:rPr lang="cs-CZ" sz="2400" baseline="-25000" dirty="0"/>
              <a:t>2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baseline="30000" dirty="0" smtClean="0"/>
          </a:p>
          <a:p>
            <a:pPr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3,14 . 12</a:t>
            </a:r>
            <a:r>
              <a:rPr lang="cs-CZ" sz="2400" baseline="30000" dirty="0" smtClean="0"/>
              <a:t>2		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3,14 . 30</a:t>
            </a:r>
            <a:r>
              <a:rPr lang="cs-CZ" sz="2400" baseline="30000" dirty="0" smtClean="0"/>
              <a:t>2</a:t>
            </a:r>
          </a:p>
          <a:p>
            <a:pPr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452,16 mm</a:t>
            </a:r>
            <a:r>
              <a:rPr lang="cs-CZ" sz="2400" baseline="30000" dirty="0" smtClean="0"/>
              <a:t>2	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2826 mm</a:t>
            </a:r>
            <a:r>
              <a:rPr lang="cs-CZ" sz="2400" baseline="30000" dirty="0" smtClean="0"/>
              <a:t>2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 =  S</a:t>
            </a:r>
            <a:r>
              <a:rPr lang="cs-CZ" baseline="-25000" dirty="0" smtClean="0"/>
              <a:t>2</a:t>
            </a:r>
            <a:r>
              <a:rPr lang="cs-CZ" dirty="0" smtClean="0"/>
              <a:t> -  S</a:t>
            </a:r>
            <a:r>
              <a:rPr lang="cs-CZ" baseline="-25000" dirty="0"/>
              <a:t>1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S = 2826 - 452,16</a:t>
            </a:r>
          </a:p>
          <a:p>
            <a:pPr>
              <a:buNone/>
            </a:pPr>
            <a:r>
              <a:rPr lang="cs-CZ" dirty="0" smtClean="0"/>
              <a:t>S = 2373,84 mm</a:t>
            </a:r>
            <a:r>
              <a:rPr lang="cs-CZ" baseline="30000" dirty="0" smtClean="0"/>
              <a:t>2</a:t>
            </a:r>
            <a:endParaRPr lang="cs-CZ" dirty="0"/>
          </a:p>
          <a:p>
            <a:pPr>
              <a:buNone/>
            </a:pPr>
            <a:r>
              <a:rPr lang="cs-CZ" dirty="0" smtClean="0"/>
              <a:t>Obsah kruhové podložky je 2373,8 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15008" y="1500174"/>
            <a:ext cx="2571768" cy="2571768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000760" y="2143116"/>
            <a:ext cx="1285884" cy="12858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6572264" y="274049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6572264" y="274049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endCxn id="5" idx="3"/>
          </p:cNvCxnSpPr>
          <p:nvPr/>
        </p:nvCxnSpPr>
        <p:spPr>
          <a:xfrm rot="10800000" flipV="1">
            <a:off x="6189074" y="2786853"/>
            <a:ext cx="455423" cy="45383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endCxn id="4" idx="0"/>
          </p:cNvCxnSpPr>
          <p:nvPr/>
        </p:nvCxnSpPr>
        <p:spPr>
          <a:xfrm rot="5400000" flipH="1" flipV="1">
            <a:off x="6357156" y="2143117"/>
            <a:ext cx="1286678" cy="7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57950" y="2928934"/>
            <a:ext cx="1285884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r>
              <a:rPr lang="cs-CZ" dirty="0" smtClean="0"/>
              <a:t> = 12mm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00892" y="1785926"/>
            <a:ext cx="135732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 = 30mm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 rot="16200000" flipH="1">
            <a:off x="6929454" y="271462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6929454" y="2714620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857232"/>
            <a:ext cx="8586790" cy="62151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Část kruhu mezi dvěma soustřednými kružnicemi s různými poloměry.</a:t>
            </a:r>
          </a:p>
          <a:p>
            <a:pPr marL="0" indent="0">
              <a:buNone/>
            </a:pPr>
            <a:r>
              <a:rPr lang="cs-CZ" sz="2400" dirty="0" smtClean="0"/>
              <a:t>Vypočítej obsah mezikruží podle obrázku.</a:t>
            </a:r>
          </a:p>
          <a:p>
            <a:pPr marL="0" indent="0">
              <a:buNone/>
            </a:pPr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4 </a:t>
            </a:r>
            <a:r>
              <a:rPr lang="cs-CZ" sz="2400" dirty="0"/>
              <a:t>c</a:t>
            </a:r>
            <a:r>
              <a:rPr lang="cs-CZ" sz="2400" dirty="0" smtClean="0"/>
              <a:t>m		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6 </a:t>
            </a:r>
            <a:r>
              <a:rPr lang="cs-CZ" sz="2400" dirty="0"/>
              <a:t>c</a:t>
            </a:r>
            <a:r>
              <a:rPr lang="cs-CZ" sz="2400" dirty="0" smtClean="0"/>
              <a:t>m 	</a:t>
            </a:r>
          </a:p>
          <a:p>
            <a:pPr marL="0" indent="0"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? (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		 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? (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	</a:t>
            </a:r>
          </a:p>
          <a:p>
            <a:pPr marL="0" indent="0">
              <a:buNone/>
            </a:pPr>
            <a:r>
              <a:rPr lang="cs-CZ" sz="2400" dirty="0" smtClean="0"/>
              <a:t>----------------------	-----------------------</a:t>
            </a:r>
          </a:p>
          <a:p>
            <a:pPr marL="0" indent="0"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r>
              <a:rPr lang="cs-CZ" sz="2400" baseline="-25000" dirty="0" smtClean="0"/>
              <a:t>1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		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r>
              <a:rPr lang="cs-CZ" sz="2400" baseline="-25000" dirty="0" smtClean="0"/>
              <a:t>2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baseline="30000" dirty="0" smtClean="0"/>
          </a:p>
          <a:p>
            <a:pPr marL="0" indent="0"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3,14 . </a:t>
            </a:r>
            <a:r>
              <a:rPr lang="cs-CZ" sz="2400" dirty="0"/>
              <a:t>4</a:t>
            </a:r>
            <a:r>
              <a:rPr lang="cs-CZ" sz="2400" baseline="30000" dirty="0" smtClean="0"/>
              <a:t>2		</a:t>
            </a:r>
            <a:r>
              <a:rPr lang="cs-CZ" sz="2400" dirty="0" smtClean="0"/>
              <a:t>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3,14 . </a:t>
            </a:r>
            <a:r>
              <a:rPr lang="cs-CZ" sz="2400" dirty="0"/>
              <a:t>6</a:t>
            </a:r>
            <a:r>
              <a:rPr lang="cs-CZ" sz="2400" baseline="30000" dirty="0" smtClean="0"/>
              <a:t>2</a:t>
            </a:r>
          </a:p>
          <a:p>
            <a:pPr marL="0" indent="0">
              <a:buNone/>
            </a:pPr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50,24 cm</a:t>
            </a:r>
            <a:r>
              <a:rPr lang="cs-CZ" sz="2400" baseline="30000" dirty="0" smtClean="0"/>
              <a:t>2	</a:t>
            </a:r>
            <a:r>
              <a:rPr lang="cs-CZ" sz="2400" dirty="0" smtClean="0"/>
              <a:t> 	S</a:t>
            </a:r>
            <a:r>
              <a:rPr lang="cs-CZ" sz="2400" baseline="-25000" dirty="0"/>
              <a:t>2</a:t>
            </a:r>
            <a:r>
              <a:rPr lang="cs-CZ" sz="2400" dirty="0" smtClean="0"/>
              <a:t> = 113,04 cm</a:t>
            </a:r>
            <a:r>
              <a:rPr lang="cs-CZ" sz="2400" baseline="30000" dirty="0" smtClean="0"/>
              <a:t>2</a:t>
            </a:r>
          </a:p>
          <a:p>
            <a:pPr marL="0" indent="0">
              <a:buNone/>
            </a:pPr>
            <a:endParaRPr lang="cs-CZ" sz="2400" baseline="30000" dirty="0"/>
          </a:p>
          <a:p>
            <a:pPr marL="0" indent="0">
              <a:buNone/>
            </a:pPr>
            <a:r>
              <a:rPr lang="cs-CZ" sz="2400" dirty="0" smtClean="0"/>
              <a:t>S =  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-  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S = 113,04 – 50,24</a:t>
            </a:r>
          </a:p>
          <a:p>
            <a:pPr marL="0" indent="0">
              <a:buNone/>
            </a:pPr>
            <a:r>
              <a:rPr lang="cs-CZ" sz="2400" dirty="0" smtClean="0"/>
              <a:t>S = 62,8 cm</a:t>
            </a:r>
            <a:r>
              <a:rPr lang="cs-CZ" sz="2400" baseline="30000" dirty="0" smtClean="0"/>
              <a:t>2</a:t>
            </a:r>
          </a:p>
          <a:p>
            <a:pPr marL="0" indent="0">
              <a:buNone/>
            </a:pPr>
            <a:r>
              <a:rPr lang="cs-CZ" sz="2400" dirty="0" smtClean="0"/>
              <a:t>Obsah mezikruží je  62,8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endParaRPr lang="cs-CZ" sz="2400" baseline="300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baseline="30000" dirty="0" smtClean="0"/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15008" y="1500174"/>
            <a:ext cx="2571768" cy="2571768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357950" y="2143116"/>
            <a:ext cx="1285884" cy="128588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OBSAH MEZIKRUŽÍ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6929454" y="274049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6929454" y="2740496"/>
            <a:ext cx="142876" cy="14287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endCxn id="7" idx="7"/>
          </p:cNvCxnSpPr>
          <p:nvPr/>
        </p:nvCxnSpPr>
        <p:spPr>
          <a:xfrm rot="5400000" flipH="1" flipV="1">
            <a:off x="7000892" y="2331430"/>
            <a:ext cx="454629" cy="4546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endCxn id="4" idx="0"/>
          </p:cNvCxnSpPr>
          <p:nvPr/>
        </p:nvCxnSpPr>
        <p:spPr>
          <a:xfrm rot="5400000" flipH="1" flipV="1">
            <a:off x="6357950" y="2143116"/>
            <a:ext cx="128588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215206" y="2500306"/>
            <a:ext cx="114300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r>
              <a:rPr lang="cs-CZ" dirty="0" smtClean="0"/>
              <a:t> = 4cm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00892" y="1643050"/>
            <a:ext cx="107157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 </a:t>
            </a:r>
            <a:r>
              <a:rPr lang="cs-CZ" dirty="0" smtClean="0"/>
              <a:t> = 6cm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u="sng" dirty="0" smtClean="0"/>
              <a:t>Anotace:</a:t>
            </a:r>
          </a:p>
          <a:p>
            <a:pPr marL="0" lvl="0">
              <a:buNone/>
            </a:pPr>
            <a:r>
              <a:rPr lang="cs-CZ" dirty="0" smtClean="0"/>
              <a:t>Tato prezentace slouží k odvození vzorce pro výpočet obsahu kruhu. Každý žák má ze čtvrtky vystřižený kruh o poloměru 5 cm. Kruh rozdělí na 12 stejných dílků a rozstříhá.</a:t>
            </a:r>
          </a:p>
          <a:p>
            <a:pPr>
              <a:buNone/>
            </a:pPr>
            <a:r>
              <a:rPr lang="cs-CZ" dirty="0" smtClean="0"/>
              <a:t>Rozstříhané dílky lepí do sešitu podle obrázku v prezentaci.</a:t>
            </a:r>
          </a:p>
          <a:p>
            <a:pPr>
              <a:buNone/>
            </a:pPr>
            <a:r>
              <a:rPr lang="cs-CZ" dirty="0" smtClean="0"/>
              <a:t>Z obrázku odvodí vzorec pro výpočet obsahu kruhu. </a:t>
            </a:r>
          </a:p>
          <a:p>
            <a:pPr>
              <a:buNone/>
            </a:pPr>
            <a:r>
              <a:rPr lang="cs-CZ" dirty="0" smtClean="0"/>
              <a:t>Tento vzorec aplikují v konkrétních příkladech. V závěru výkladu vypočítají obsah mezikruží.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Použité zdroje:</a:t>
            </a:r>
          </a:p>
          <a:p>
            <a:pPr marL="0">
              <a:buNone/>
            </a:pPr>
            <a:r>
              <a:rPr lang="cs-CZ" dirty="0" smtClean="0"/>
              <a:t>Karel Kindl: Matematika- Přehled učiva základní školy, vydání 3., Praha 1980, Státní pedagogické nakladatelství, počet stran 408 ,</a:t>
            </a:r>
          </a:p>
          <a:p>
            <a:pPr marL="0">
              <a:buNone/>
            </a:pPr>
            <a:r>
              <a:rPr lang="cs-CZ" dirty="0" smtClean="0"/>
              <a:t>SPN 5-43-11/3, 14-388-80</a:t>
            </a:r>
          </a:p>
          <a:p>
            <a:pPr marL="0">
              <a:buNone/>
            </a:pPr>
            <a:r>
              <a:rPr lang="cs-CZ" dirty="0"/>
              <a:t>Odvárko Oldřich- Kadleček Jiří:  Matematika pro 8. </a:t>
            </a:r>
            <a:r>
              <a:rPr lang="cs-CZ"/>
              <a:t>Ročník ZŠ  3.díl , 1.vydání </a:t>
            </a:r>
            <a:r>
              <a:rPr lang="cs-CZ" smtClean="0"/>
              <a:t>2000,  </a:t>
            </a:r>
            <a:r>
              <a:rPr lang="cs-CZ"/>
              <a:t>Prometheus, počet stran 79, ISBN 80-7196-183-3</a:t>
            </a:r>
          </a:p>
          <a:p>
            <a:pPr marL="0"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171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OBSAH KRUHU</vt:lpstr>
      <vt:lpstr>Prezentace aplikace PowerPoint</vt:lpstr>
      <vt:lpstr>OBSAH KRUHU</vt:lpstr>
      <vt:lpstr>ODVOZENÍ VZORCE</vt:lpstr>
      <vt:lpstr>ODVOZENÍ VZORCE</vt:lpstr>
      <vt:lpstr>VÝPOČET OBSAHU KRUHU</vt:lpstr>
      <vt:lpstr>Prezentace aplikace PowerPoint</vt:lpstr>
      <vt:lpstr>Prezentace aplikace PowerPoint</vt:lpstr>
      <vt:lpstr>OBSAH MEZIKRUŽÍ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KRUHU</dc:title>
  <dc:creator>Vaclav</dc:creator>
  <cp:lastModifiedBy>Hana</cp:lastModifiedBy>
  <cp:revision>47</cp:revision>
  <dcterms:created xsi:type="dcterms:W3CDTF">2011-12-06T15:19:13Z</dcterms:created>
  <dcterms:modified xsi:type="dcterms:W3CDTF">2012-02-24T11:22:08Z</dcterms:modified>
</cp:coreProperties>
</file>