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16"/>
  </p:notesMasterIdLst>
  <p:sldIdLst>
    <p:sldId id="256" r:id="rId2"/>
    <p:sldId id="299" r:id="rId3"/>
    <p:sldId id="257" r:id="rId4"/>
    <p:sldId id="258" r:id="rId5"/>
    <p:sldId id="259" r:id="rId6"/>
    <p:sldId id="342" r:id="rId7"/>
    <p:sldId id="343" r:id="rId8"/>
    <p:sldId id="260" r:id="rId9"/>
    <p:sldId id="300" r:id="rId10"/>
    <p:sldId id="288" r:id="rId11"/>
    <p:sldId id="286" r:id="rId12"/>
    <p:sldId id="301" r:id="rId13"/>
    <p:sldId id="302" r:id="rId14"/>
    <p:sldId id="306" r:id="rId15"/>
  </p:sldIdLst>
  <p:sldSz cx="9144000" cy="6858000" type="screen4x3"/>
  <p:notesSz cx="6858000" cy="9144000"/>
  <p:custShowLst>
    <p:custShow name="Vlastní prezentace 1" id="0">
      <p:sldLst>
        <p:sld r:id="rId2"/>
      </p:sldLst>
    </p:custShow>
  </p:custShowLst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239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A823977-E3FB-4E1E-99B8-D2C94D098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823977-E3FB-4E1E-99B8-D2C94D0989E8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32 w 5184"/>
                  <a:gd name="T3" fmla="*/ 3159 h 3159"/>
                  <a:gd name="T4" fmla="*/ 5232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2 w 556"/>
                  <a:gd name="T5" fmla="*/ 3159 h 3159"/>
                  <a:gd name="T6" fmla="*/ 562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>
                <a:gd name="T0" fmla="*/ 0 w 12"/>
                <a:gd name="T1" fmla="*/ 0 h 420"/>
                <a:gd name="T2" fmla="*/ 0 w 12"/>
                <a:gd name="T3" fmla="*/ 420 h 420"/>
                <a:gd name="T4" fmla="*/ 12 w 12"/>
                <a:gd name="T5" fmla="*/ 420 h 420"/>
                <a:gd name="T6" fmla="*/ 12 w 12"/>
                <a:gd name="T7" fmla="*/ 0 h 420"/>
                <a:gd name="T8" fmla="*/ 0 w 12"/>
                <a:gd name="T9" fmla="*/ 0 h 420"/>
                <a:gd name="T10" fmla="*/ 0 w 12"/>
                <a:gd name="T11" fmla="*/ 0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4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4 w 251"/>
                <a:gd name="T7" fmla="*/ 12 h 12"/>
                <a:gd name="T8" fmla="*/ 254 w 251"/>
                <a:gd name="T9" fmla="*/ 0 h 12"/>
                <a:gd name="T10" fmla="*/ 254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687 w 251"/>
                <a:gd name="T5" fmla="*/ 12 h 12"/>
                <a:gd name="T6" fmla="*/ 687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75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75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5361A569-6CA8-42BB-8629-9AEB16935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73897E-E7A6-4BDF-80E5-70C8AB597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C59B98-C4E9-421C-8DEC-A3E67D7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51DD25-031B-4AA9-B2A0-CEC4FFC8E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DB7959-CBF9-4C5E-8AC2-1EAA00330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6700F-E829-4C2F-8F21-2905ED02E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65AFE-93DF-49DC-9271-C06B43DF0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88EC9E-AACF-4FA5-93A0-B419860D9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32795-3803-41C3-99CA-FF28502A4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B7AED-016A-471E-B87B-0DFB165AF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906598-9178-4323-808E-04D8A9128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87E89D-0F28-4EC3-AF99-E055D73BF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8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8AA70-5084-41BB-A4B6-C5560A7F0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DD14FD-DE75-4097-90D4-AC48202F0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8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0A95E1-16FA-41C0-A7D3-A4D695DB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C6694E-5FEF-4147-9571-1F8C28B63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65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65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65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65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1065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Arial" charset="0"/>
              </a:defRPr>
            </a:lvl1pPr>
          </a:lstStyle>
          <a:p>
            <a:pPr>
              <a:defRPr/>
            </a:pPr>
            <a:fld id="{DB26D4F5-F258-41C7-B112-EC45EBE19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0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i53.photobucket.com/albums/g62/TigerQuoll/dinosaur/34-27-Archaeopteryx-L.jpg&amp;imgrefurl=http://www.carnivoraforum.com/index.cgi?board=dinosaur&amp;action=display&amp;thread=1973&amp;usg=__FNrNFqBU_-N8X2xNKAkXtYmii6U=&amp;h=600&amp;w=552&amp;sz=80&amp;hl=cs&amp;start=58&amp;zoom=1&amp;tbnid=O_H6zcn1BG0NpM:&amp;tbnh=142&amp;tbnw=131&amp;ei=vy3ITfqBIJHKswab5KmZDw&amp;prev=/search?q=Archeopteryx+lithographic&amp;hl=cs&amp;sa=G&amp;biw=1440&amp;bih=805&amp;gbv=2&amp;tbm=isch0,1570&amp;itbs=1&amp;iact=hc&amp;vpx=260&amp;vpy=199&amp;dur=3825&amp;hovh=234&amp;hovw=215&amp;tx=120&amp;ty=112&amp;page=3&amp;ndsp=31&amp;ved=1t:429,r:17,s:58&amp;biw=1440&amp;bih=80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imgurl=http://www.hms-beagle.com/xampp/htdocs/shop/images/archaeopteryx.jpg&amp;imgrefurl=http://www.hms-beagle.com/xampp/htdocs/shop/index.php%3Fmain_page%3Dproduct_info%26products_id%3D3506&amp;usg=__N49_K6zOgqGNa_SYRGhkhGEv-EU=&amp;h=800&amp;w=636&amp;sz=408&amp;hl=cs&amp;start=58&amp;zoom=1&amp;tbnid=XtgU3JCccp2pBM:&amp;tbnh=150&amp;tbnw=119&amp;ei=pending&amp;prev=/search%3Fq%3DArcheopteryx%2Blithographic%26hl%3Dcs%26sa%3DG%26biw%3D1440%26bih%3D805%26gbv%3D2%26tbm%3Disch0%2C1328&amp;itbs=1&amp;iact=hc&amp;vpx=1081&amp;vpy=116&amp;dur=1733&amp;hovh=252&amp;hovw=200&amp;tx=68&amp;ty=134&amp;page=3&amp;ndsp=31&amp;ved=1t:429,r:6,s:58&amp;biw=1440&amp;bih=805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themodernapprentice.com/feathers_contour.jpg&amp;imgrefurl=http://www.themodernapprentice.com/feathers.htm&amp;usg=__O60869FQLdJmd99nVbxS0z6nUTw=&amp;h=408&amp;w=506&amp;sz=12&amp;hl=cs&amp;start=0&amp;zoom=1&amp;tbnid=qoiNbuGSWX6eCM:&amp;tbnh=143&amp;tbnw=177&amp;ei=RzDITde6BITGtAbbr-yCDw&amp;prev=/search%3Fq%3Dpe%25C5%2599%25C3%25AD%26hl%3Dcs%26sa%3DG%26biw%3D1440%26bih%3D805%26gbv%3D2%26tbm%3Disch&amp;itbs=1&amp;iact=hc&amp;vpx=536&amp;vpy=120&amp;dur=1117&amp;hovh=202&amp;hovw=250&amp;tx=136&amp;ty=136&amp;page=1&amp;ndsp=28&amp;ved=1t:429,r:2,s: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ater_Rhea_(Rhea_americana)_-Argentina-8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imgurl=http://www.sevcikphoto.com/images/Aquila-heliaca-orel-1.jpg&amp;imgrefurl=http://www.sevcikphoto.com/Aquila-heliaca-orel-1.jpg.html&amp;usg=__BMWvGifjG--DvD1Q28gA04xXv8M=&amp;h=600&amp;w=600&amp;sz=56&amp;hl=cs&amp;start=0&amp;zoom=1&amp;tbnid=EVfxhN_LUTFvKM:&amp;tbnh=171&amp;tbnw=221&amp;ei=4C_ITb-BIc3ysgbX3ISBDw&amp;prev=/search%3Fq%3Dorel%26hl%3Dcs%26sa%3DG%26biw%3D1440%26bih%3D805%26gbv%3D2%26tbm%3Disch0%2C242&amp;itbs=1&amp;iact=hc&amp;vpx=783&amp;vpy=351&amp;dur=1166&amp;hovh=225&amp;hovw=225&amp;tx=153&amp;ty=141&amp;page=1&amp;ndsp=25&amp;ved=1t:429,r:22,s:0&amp;biw=1440&amp;bih=805" TargetMode="External"/><Relationship Id="rId4" Type="http://schemas.openxmlformats.org/officeDocument/2006/relationships/hyperlink" Target="http://www.google.cz/imgres?imgurl=http://www.answersingenesis.org/assets/images/articles/aqua/Emperor_Penguin.jpg&amp;imgrefurl=http://www.answersingenesis.org/articles/aqua/emperor-penguin&amp;usg=__15_rDU0BaJqldMpLyE3ZOuiVxmc=&amp;h=543&amp;w=400&amp;sz=18&amp;hl=cs&amp;start=27&amp;zoom=1&amp;tbnid=KR3WyrMls8z-PM:&amp;tbnh=154&amp;tbnw=122&amp;ei=qy_ITeGwGc2QswbtqNWVDw&amp;prev=/search%3Fq%3Dtu%25C4%258D%25C5%2588%25C3%25A1ci%26hl%3Dcs%26biw%3D1440%26bih%3D805%26gbv%3D2%26tbm%3Disch0%2C483&amp;itbs=1&amp;iact=hc&amp;vpx=297&amp;vpy=289&amp;dur=1290&amp;hovh=262&amp;hovw=193&amp;tx=106&amp;ty=181&amp;page=2&amp;ndsp=28&amp;ved=1t:429,r:1,s:27&amp;biw=1440&amp;bih=805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gymta.cz/kabinety/kab_biologie/videoatlas/ptaci/img/010-pstros-dvouprsty.jpg&amp;imgrefurl=http://www.gymta.cz/kabinety/kab_biologie/videoatlas/ptaci/bezci.html&amp;usg=__GF1VS6sfwZprNKFZw7FVAa08bik=&amp;h=411&amp;w=497&amp;sz=69&amp;hl=cs&amp;start=28&amp;zoom=1&amp;tbnid=gHwZKT8EPreZ5M:&amp;tbnh=155&amp;tbnw=193&amp;ei=oTDITbCrN4TAswarsqmADw&amp;prev=/search%3Fq%3Dp%25C5%25A1tros%26hl%3Dcs%26sa%3DG%26biw%3D1440%26bih%3D805%26gbv%3D2%26tbm%3Disch0%2C483&amp;itbs=1&amp;iact=hc&amp;vpx=830&amp;vpy=315&amp;dur=1230&amp;hovh=204&amp;hovw=247&amp;tx=114&amp;ty=154&amp;page=2&amp;ndsp=32&amp;ved=1t:429,r:5,s:28&amp;biw=1440&amp;bih=805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videa.superhry.cz/video/365-pstros-na-horach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naturfoto.cz/fotografie/ptaci/nandu-pampovy-75740.jpg&amp;imgrefurl=http://www.naturfoto.cz/nandu-pampovy-fotografie-12508.html&amp;usg=__JJQ88lm8UYuba5DsLa3Jbd07lDs=&amp;h=462&amp;w=600&amp;sz=167&amp;hl=cs&amp;start=0&amp;zoom=1&amp;tbnid=ZR_RnvQlAz1CmM:&amp;tbnh=154&amp;tbnw=211&amp;ei=yzDITa-2H4TOsgayz8DHDw&amp;prev=/search%3Fq%3Dnandu%26hl%3Dcs%26sa%3DG%26biw%3D1440%26bih%3D805%26gbv%3D2%26tbm%3Disch&amp;itbs=1&amp;iact=hc&amp;vpx=1141&amp;vpy=96&amp;dur=1187&amp;hovh=197&amp;hovw=256&amp;tx=157&amp;ty=102&amp;page=1&amp;ndsp=29&amp;ved=1t:429,r:6,s: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copyrightexpired.com/Heinrich_Harder/moa.jpg&amp;imgrefurl=http://annapichnerova.blog.cz/1007/pstrosi-moa&amp;usg=__HuXoGXqzaIq4LGKxlqbP13PDt6M=&amp;h=412&amp;w=654&amp;sz=56&amp;hl=cs&amp;start=0&amp;zoom=1&amp;tbnid=d56qcHbqZLPOtM:&amp;tbnh=121&amp;tbnw=192&amp;ei=GTHITd3kKI7Esga0353NDw&amp;prev=/search%3Fq%3Dmoa%26hl%3Dcs%26sa%3DG%26biw%3D1440%26bih%3D805%26gbv%3D2%26tbm%3Disch0%2C121&amp;itbs=1&amp;iact=hc&amp;vpx=706&amp;vpy=343&amp;dur=1414&amp;hovh=178&amp;hovw=283&amp;tx=164&amp;ty=115&amp;page=1&amp;ndsp=31&amp;ved=1t:429,r:20,s:0&amp;biw=1440&amp;bih=80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nd01.jxs.cz/099/192/fb6a81edb9_12203659_o2.jpg&amp;imgrefurl=http://wildanimals.blog.cz/0705&amp;usg=__bIRuHnSLEJ_UjlqMsuGYUI5X4Rc=&amp;h=370&amp;w=461&amp;sz=41&amp;hl=cs&amp;start=0&amp;zoom=1&amp;tbnid=KvkIfq_AAnKONM:&amp;tbnh=147&amp;tbnw=158&amp;ei=aDHITfqkK4PVtAaWraHxAQ&amp;prev=/search%3Fq%3Dkivi%26hl%3Dcs%26sa%3DG%26biw%3D1440%26bih%3D805%26gbv%3D2%26tbm%3Disch&amp;itbs=1&amp;iact=hc&amp;vpx=1146&amp;vpy=127&amp;dur=2407&amp;hovh=201&amp;hovw=251&amp;tx=174&amp;ty=147&amp;page=1&amp;ndsp=27&amp;ved=1t:429,r:6,s:0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460500"/>
            <a:ext cx="7058025" cy="1000125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5400" dirty="0" smtClean="0"/>
              <a:t>PTÁCI</a:t>
            </a:r>
          </a:p>
        </p:txBody>
      </p:sp>
      <p:pic>
        <p:nvPicPr>
          <p:cNvPr id="3075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313" y="1989138"/>
            <a:ext cx="6075362" cy="40560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1547813" y="4941888"/>
            <a:ext cx="72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</a:t>
            </a:r>
          </a:p>
        </p:txBody>
      </p:sp>
      <p:pic>
        <p:nvPicPr>
          <p:cNvPr id="307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71663" y="260350"/>
            <a:ext cx="5718175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custDataLst>
      <p:tags r:id="rId1"/>
    </p:custData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753350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Systematické zařazení – I.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:a14="http://schemas.microsoft.com/office/drawing/2010/main" xmlns="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3600" b="1" smtClean="0"/>
              <a:t>Říše: </a:t>
            </a:r>
            <a:r>
              <a:rPr lang="cs-CZ" sz="3600" b="1" smtClean="0">
                <a:solidFill>
                  <a:srgbClr val="FFFF66"/>
                </a:solidFill>
              </a:rPr>
              <a:t>Živočichové</a:t>
            </a:r>
          </a:p>
          <a:p>
            <a:pPr eaLnBrk="1" hangingPunct="1">
              <a:defRPr/>
            </a:pPr>
            <a:r>
              <a:rPr lang="cs-CZ" sz="3600" b="1" smtClean="0"/>
              <a:t>Kmen: </a:t>
            </a:r>
            <a:r>
              <a:rPr lang="cs-CZ" sz="3600" b="1" smtClean="0">
                <a:solidFill>
                  <a:srgbClr val="FFFF66"/>
                </a:solidFill>
              </a:rPr>
              <a:t>Strunatci</a:t>
            </a:r>
          </a:p>
          <a:p>
            <a:pPr lvl="2" eaLnBrk="1" hangingPunct="1">
              <a:defRPr/>
            </a:pPr>
            <a:r>
              <a:rPr lang="cs-CZ" sz="3600" b="1" smtClean="0"/>
              <a:t>Podkmen: </a:t>
            </a:r>
            <a:r>
              <a:rPr lang="cs-CZ" sz="3600" b="1" smtClean="0">
                <a:solidFill>
                  <a:srgbClr val="FFFF66"/>
                </a:solidFill>
              </a:rPr>
              <a:t>Obratlovci</a:t>
            </a:r>
          </a:p>
          <a:p>
            <a:pPr lvl="4" eaLnBrk="1" hangingPunct="1">
              <a:defRPr/>
            </a:pPr>
            <a:r>
              <a:rPr lang="cs-CZ" sz="3600" b="1" smtClean="0"/>
              <a:t>Třída: </a:t>
            </a:r>
            <a:r>
              <a:rPr lang="cs-CZ" sz="3600" b="1" smtClean="0">
                <a:solidFill>
                  <a:srgbClr val="FFFF66"/>
                </a:solidFill>
              </a:rPr>
              <a:t>Ptáci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3600" b="1" smtClean="0">
              <a:solidFill>
                <a:srgbClr val="FFFF66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/>
      <p:bldP spid="1228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4800"/>
            <a:ext cx="7993062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Systematické zařazení – II.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272337" cy="3600450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smtClean="0"/>
              <a:t>Třída: </a:t>
            </a:r>
            <a:r>
              <a:rPr lang="cs-CZ" sz="4400" b="1" smtClean="0">
                <a:solidFill>
                  <a:srgbClr val="FFFF66"/>
                </a:solidFill>
              </a:rPr>
              <a:t>Ptáci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Běžci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Plavci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Letci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Evoluce ptáků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844675"/>
            <a:ext cx="7848600" cy="11525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Vznik z druhohorních plazů, peří – přeměna šupin.</a:t>
            </a:r>
          </a:p>
          <a:p>
            <a:pPr eaLnBrk="1" hangingPunct="1">
              <a:defRPr/>
            </a:pPr>
            <a:r>
              <a:rPr lang="cs-CZ" sz="2400" b="1" dirty="0" smtClean="0">
                <a:hlinkClick r:id="rId3"/>
              </a:rPr>
              <a:t>Archeopteryx </a:t>
            </a:r>
            <a:r>
              <a:rPr lang="cs-CZ" sz="2400" b="1" dirty="0" err="1" smtClean="0">
                <a:hlinkClick r:id="rId3"/>
              </a:rPr>
              <a:t>lithographic</a:t>
            </a:r>
            <a:endParaRPr lang="cs-CZ" sz="2400" b="1" dirty="0" smtClean="0"/>
          </a:p>
          <a:p>
            <a:pPr eaLnBrk="1" hangingPunct="1">
              <a:defRPr/>
            </a:pPr>
            <a:endParaRPr lang="cs-CZ" sz="2400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Archeopteryx </a:t>
            </a:r>
            <a:r>
              <a:rPr lang="cs-CZ" dirty="0" err="1" smtClean="0">
                <a:hlinkClick r:id="rId2"/>
              </a:rPr>
              <a:t>lithographic</a:t>
            </a:r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543800" cy="603250"/>
          </a:xfrm>
        </p:spPr>
        <p:txBody>
          <a:bodyPr/>
          <a:lstStyle/>
          <a:p>
            <a:pPr eaLnBrk="1" hangingPunct="1"/>
            <a:r>
              <a:rPr lang="cs-CZ" sz="2800" smtClean="0">
                <a:effectLst/>
              </a:rPr>
              <a:t>Znaky ptáků:</a:t>
            </a:r>
          </a:p>
        </p:txBody>
      </p:sp>
      <p:sp>
        <p:nvSpPr>
          <p:cNvPr id="208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052513"/>
            <a:ext cx="8424862" cy="5184775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Tělo kryje </a:t>
            </a:r>
            <a:r>
              <a:rPr lang="cs-CZ" sz="2800" b="1" dirty="0" smtClean="0">
                <a:hlinkClick r:id="rId3"/>
              </a:rPr>
              <a:t>peří</a:t>
            </a:r>
            <a:r>
              <a:rPr lang="cs-CZ" sz="2800" b="1" dirty="0" smtClean="0"/>
              <a:t> (obrysové, prachové)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Přední končetiny se přeměnily v křídla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Dolní končetina – běhák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Zobák – bezzubé čelisti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Dýchají plícemi, mají vzdušné vaky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Teplota těla je stálá (40-43 C)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Tepová frekvence 200 – 700 tepů/min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Mláďata se líhnou z vajec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Pohlavní dvojtvárnost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b="1" dirty="0" smtClean="0"/>
              <a:t>Dokonalejší cévní, nervovou soustavu, dobře slyší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endParaRPr lang="cs-CZ" sz="2800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8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08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Domácí úkol: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Prostudovat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	</a:t>
            </a:r>
            <a:r>
              <a:rPr lang="cs-CZ" b="1" smtClean="0">
                <a:effectLst/>
              </a:rPr>
              <a:t>U/18 obr. 29b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>
                <a:effectLst/>
              </a:rPr>
              <a:t>		U/19 obr. 29d</a:t>
            </a:r>
          </a:p>
          <a:p>
            <a:pPr eaLnBrk="1" hangingPunct="1">
              <a:defRPr/>
            </a:pPr>
            <a:endParaRPr lang="cs-CZ" b="1" smtClean="0">
              <a:effectLst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Ptáky dělíme na: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2051050"/>
            <a:ext cx="2784475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>
                <a:hlinkClick r:id="rId3"/>
              </a:rPr>
              <a:t>Běžci</a:t>
            </a:r>
            <a:endParaRPr lang="cs-CZ" sz="2400" b="1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400" b="1" dirty="0" smtClean="0"/>
          </a:p>
        </p:txBody>
      </p:sp>
      <p:sp>
        <p:nvSpPr>
          <p:cNvPr id="39954" name="Rectangle 1042"/>
          <p:cNvSpPr>
            <a:spLocks noChangeArrowheads="1"/>
          </p:cNvSpPr>
          <p:nvPr/>
        </p:nvSpPr>
        <p:spPr bwMode="auto">
          <a:xfrm>
            <a:off x="3562350" y="2051050"/>
            <a:ext cx="27844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/>
                  </a:outerShdw>
                </a:effectLst>
                <a:hlinkClick r:id="rId4"/>
              </a:rPr>
              <a:t>Plavci</a:t>
            </a:r>
            <a:endParaRPr lang="cs-CZ" sz="24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  <a:defRPr/>
            </a:pPr>
            <a:endParaRPr lang="cs-CZ" sz="24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9955" name="Rectangle 1043"/>
          <p:cNvSpPr>
            <a:spLocks noChangeArrowheads="1"/>
          </p:cNvSpPr>
          <p:nvPr/>
        </p:nvSpPr>
        <p:spPr bwMode="auto">
          <a:xfrm>
            <a:off x="6286500" y="2051050"/>
            <a:ext cx="27844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/>
                  </a:outerShdw>
                </a:effectLst>
                <a:hlinkClick r:id="rId5"/>
              </a:rPr>
              <a:t>Letci</a:t>
            </a:r>
            <a:endParaRPr lang="cs-CZ" sz="24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9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9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  <p:bldP spid="39954" grpId="0" build="p"/>
      <p:bldP spid="3995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Běžci </a:t>
            </a:r>
            <a:r>
              <a:rPr lang="cs-CZ" sz="2400" smtClean="0"/>
              <a:t>- U/32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4000" b="1" dirty="0" smtClean="0"/>
              <a:t>nelétají</a:t>
            </a:r>
            <a:endParaRPr lang="cs-CZ" sz="40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4000" b="1" dirty="0" smtClean="0"/>
              <a:t>křídla napomáhají mávavým pohybem k </a:t>
            </a:r>
            <a:r>
              <a:rPr lang="cs-CZ" sz="4000" b="1" dirty="0" smtClean="0"/>
              <a:t>běhu</a:t>
            </a:r>
            <a:endParaRPr lang="cs-CZ" sz="4000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8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Běžci: </a:t>
            </a:r>
            <a:r>
              <a:rPr lang="cs-CZ" dirty="0" smtClean="0">
                <a:hlinkClick r:id="rId3"/>
              </a:rPr>
              <a:t>Pštros</a:t>
            </a:r>
            <a:endParaRPr lang="cs-CZ" dirty="0" smtClean="0"/>
          </a:p>
        </p:txBody>
      </p:sp>
      <p:sp>
        <p:nvSpPr>
          <p:cNvPr id="86022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1042988" y="2057400"/>
            <a:ext cx="770572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Výška 2,10-2,50 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Délka krku 90-95 cm.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Hmotnost 105-125 kg.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Rychlost až 60 km/h.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/>
              <a:t>Nosnost na „hřbetu“ až 60 kg.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hlinkClick r:id="rId4"/>
              </a:rPr>
              <a:t>Je to možné???</a:t>
            </a:r>
            <a:endParaRPr lang="cs-CZ" sz="2400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6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60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0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60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60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Běžci: </a:t>
            </a:r>
            <a:r>
              <a:rPr lang="cs-CZ" dirty="0" smtClean="0">
                <a:hlinkClick r:id="rId3"/>
              </a:rPr>
              <a:t>Nandu</a:t>
            </a:r>
            <a:endParaRPr lang="cs-CZ" dirty="0" smtClean="0"/>
          </a:p>
        </p:txBody>
      </p:sp>
      <p:sp>
        <p:nvSpPr>
          <p:cNvPr id="77839" name="Rectangle 15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2051050"/>
            <a:ext cx="7848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M</a:t>
            </a:r>
            <a:r>
              <a:rPr lang="cs-CZ" sz="2400" b="1" dirty="0" smtClean="0"/>
              <a:t>enší </a:t>
            </a:r>
            <a:r>
              <a:rPr lang="cs-CZ" sz="2400" b="1" dirty="0" smtClean="0"/>
              <a:t>pštrosi  a mají tři (nikoli dva) prsty na každé noze. </a:t>
            </a:r>
          </a:p>
          <a:p>
            <a:pPr eaLnBrk="1" hangingPunct="1">
              <a:defRPr/>
            </a:pPr>
            <a:r>
              <a:rPr lang="cs-CZ" sz="2400" b="1" dirty="0" smtClean="0"/>
              <a:t>Patří k dobrým běžcům, </a:t>
            </a:r>
            <a:r>
              <a:rPr lang="cs-CZ" sz="2400" b="1" dirty="0" err="1" smtClean="0"/>
              <a:t>dokáží</a:t>
            </a:r>
            <a:r>
              <a:rPr lang="cs-CZ" sz="2400" b="1" dirty="0" smtClean="0"/>
              <a:t> </a:t>
            </a:r>
            <a:r>
              <a:rPr lang="cs-CZ" sz="2400" b="1" dirty="0" smtClean="0"/>
              <a:t>vyvinout </a:t>
            </a:r>
            <a:r>
              <a:rPr lang="cs-CZ" sz="2400" b="1" dirty="0" smtClean="0"/>
              <a:t>rychlost až 60 km/</a:t>
            </a:r>
            <a:r>
              <a:rPr lang="cs-CZ" sz="2400" b="1" dirty="0" smtClean="0"/>
              <a:t>h. </a:t>
            </a:r>
          </a:p>
          <a:p>
            <a:pPr eaLnBrk="1" hangingPunct="1">
              <a:defRPr/>
            </a:pPr>
            <a:r>
              <a:rPr lang="cs-CZ" sz="2400" b="1" dirty="0" smtClean="0"/>
              <a:t>Dále dobře plavou, velmi dobře vidí a slyší.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78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78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78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78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Běžci: </a:t>
            </a:r>
            <a:r>
              <a:rPr lang="cs-CZ" dirty="0" smtClean="0">
                <a:hlinkClick r:id="rId3"/>
              </a:rPr>
              <a:t>Moa</a:t>
            </a:r>
            <a:endParaRPr lang="cs-CZ" dirty="0" smtClean="0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2051050"/>
            <a:ext cx="7993062" cy="13779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>
                <a:solidFill>
                  <a:schemeClr val="accent1"/>
                </a:solidFill>
              </a:rPr>
              <a:t>MOA</a:t>
            </a:r>
            <a:r>
              <a:rPr lang="cs-CZ" sz="2400" b="1" smtClean="0"/>
              <a:t> – vyhynulý pták z nadřádu běžci.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Vyskytoval se na Novém Zélandu.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Byl až tři metry vysoký.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9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30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Běžci: </a:t>
            </a:r>
            <a:r>
              <a:rPr lang="cs-CZ" dirty="0" smtClean="0">
                <a:hlinkClick r:id="rId3"/>
              </a:rPr>
              <a:t>Kivi</a:t>
            </a:r>
            <a:endParaRPr lang="cs-CZ" dirty="0" smtClean="0"/>
          </a:p>
        </p:txBody>
      </p:sp>
      <p:sp>
        <p:nvSpPr>
          <p:cNvPr id="13005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2051050"/>
            <a:ext cx="7777163" cy="28908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>
                <a:solidFill>
                  <a:schemeClr val="accent1"/>
                </a:solidFill>
              </a:rPr>
              <a:t>Kiviové</a:t>
            </a:r>
            <a:r>
              <a:rPr lang="cs-CZ" sz="2400" b="1" smtClean="0"/>
              <a:t> mají zakrnělá křídla.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Peří vypadá trochu jako srst.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Mají těžší a silnější kosti než létající ptáci.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0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0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0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0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0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0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187450" y="836613"/>
            <a:ext cx="720090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/>
              <a:t>Zdroje:</a:t>
            </a:r>
          </a:p>
          <a:p>
            <a:pPr algn="l"/>
            <a:endParaRPr lang="cs-CZ"/>
          </a:p>
          <a:p>
            <a:pPr algn="l"/>
            <a:r>
              <a:rPr lang="cs-CZ" sz="1400"/>
              <a:t>Obr.1</a:t>
            </a:r>
          </a:p>
          <a:p>
            <a:pPr algn="l"/>
            <a:r>
              <a:rPr lang="cs-CZ" sz="1400"/>
              <a:t>Soubor:House sparrow04.jpg.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2011-05-09]. Dostupné z WWW: &lt;http://cs.wikipedia.org/wiki/Soubor:House_sparrow04.jpg&gt;.</a:t>
            </a:r>
          </a:p>
          <a:p>
            <a:pPr algn="l"/>
            <a:endParaRPr lang="cs-CZ" sz="1400"/>
          </a:p>
          <a:p>
            <a:pPr algn="l"/>
            <a:endParaRPr lang="cs-CZ" sz="140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3206</TotalTime>
  <Words>365</Words>
  <Application>Microsoft Office PowerPoint</Application>
  <PresentationFormat>Předvádění na obrazovce (4:3)</PresentationFormat>
  <Paragraphs>85</Paragraphs>
  <Slides>14</Slides>
  <Notes>10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1</vt:i4>
      </vt:variant>
    </vt:vector>
  </HeadingPairs>
  <TitlesOfParts>
    <vt:vector size="19" baseType="lpstr">
      <vt:lpstr>Tahoma</vt:lpstr>
      <vt:lpstr>Arial</vt:lpstr>
      <vt:lpstr>Wingdings</vt:lpstr>
      <vt:lpstr>Třpyt</vt:lpstr>
      <vt:lpstr>PTÁCI</vt:lpstr>
      <vt:lpstr>Systematické zařazení – I.</vt:lpstr>
      <vt:lpstr>Systematické zařazení – II.</vt:lpstr>
      <vt:lpstr>Evoluce ptáků</vt:lpstr>
      <vt:lpstr>Archeopteryx lithographic</vt:lpstr>
      <vt:lpstr>Znaky ptáků:</vt:lpstr>
      <vt:lpstr>Domácí úkol:</vt:lpstr>
      <vt:lpstr>Ptáky dělíme na:</vt:lpstr>
      <vt:lpstr>Běžci - U/32</vt:lpstr>
      <vt:lpstr>Běžci: Pštros</vt:lpstr>
      <vt:lpstr>Běžci: Nandu</vt:lpstr>
      <vt:lpstr>Běžci: Moa</vt:lpstr>
      <vt:lpstr>Běžci: Kivi</vt:lpstr>
      <vt:lpstr>Snímek 14</vt:lpstr>
      <vt:lpstr>Vlastní prezentace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Ptáci</dc:title>
  <dc:creator>ZAK</dc:creator>
  <cp:lastModifiedBy>šárka</cp:lastModifiedBy>
  <cp:revision>108</cp:revision>
  <dcterms:created xsi:type="dcterms:W3CDTF">2004-02-11T12:03:52Z</dcterms:created>
  <dcterms:modified xsi:type="dcterms:W3CDTF">2012-05-17T18:00:26Z</dcterms:modified>
</cp:coreProperties>
</file>