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notesSlides/notesSlide17.xml" ContentType="application/vnd.openxmlformats-officedocument.presentationml.notesSlid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tags/tag1.xml" ContentType="application/vnd.openxmlformats-officedocument.presentationml.tags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23"/>
  </p:notesMasterIdLst>
  <p:sldIdLst>
    <p:sldId id="256" r:id="rId2"/>
    <p:sldId id="299" r:id="rId3"/>
    <p:sldId id="257" r:id="rId4"/>
    <p:sldId id="270" r:id="rId5"/>
    <p:sldId id="339" r:id="rId6"/>
    <p:sldId id="271" r:id="rId7"/>
    <p:sldId id="340" r:id="rId8"/>
    <p:sldId id="308" r:id="rId9"/>
    <p:sldId id="319" r:id="rId10"/>
    <p:sldId id="320" r:id="rId11"/>
    <p:sldId id="321" r:id="rId12"/>
    <p:sldId id="322" r:id="rId13"/>
    <p:sldId id="323" r:id="rId14"/>
    <p:sldId id="324" r:id="rId15"/>
    <p:sldId id="297" r:id="rId16"/>
    <p:sldId id="368" r:id="rId17"/>
    <p:sldId id="334" r:id="rId18"/>
    <p:sldId id="295" r:id="rId19"/>
    <p:sldId id="329" r:id="rId20"/>
    <p:sldId id="369" r:id="rId21"/>
    <p:sldId id="376" r:id="rId22"/>
  </p:sldIdLst>
  <p:sldSz cx="9144000" cy="6858000" type="screen4x3"/>
  <p:notesSz cx="6858000" cy="9144000"/>
  <p:custShowLst>
    <p:custShow name="Vlastní prezentace 1" id="0">
      <p:sldLst>
        <p:sld r:id="rId2"/>
      </p:sldLst>
    </p:custShow>
  </p:custShowLst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</p:showPr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239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239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9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6B2EDB44-E99B-44A2-84E7-A8D2F73C4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EDB44-E99B-44A2-84E7-A8D2F73C4DAB}" type="slidenum">
              <a:rPr lang="cs-CZ" smtClean="0"/>
              <a:pPr>
                <a:defRPr/>
              </a:pPr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>
                  <a:gd name="T0" fmla="*/ 0 w 5184"/>
                  <a:gd name="T1" fmla="*/ 3159 h 3159"/>
                  <a:gd name="T2" fmla="*/ 5216 w 5184"/>
                  <a:gd name="T3" fmla="*/ 3159 h 3159"/>
                  <a:gd name="T4" fmla="*/ 5216 w 5184"/>
                  <a:gd name="T5" fmla="*/ 0 h 3159"/>
                  <a:gd name="T6" fmla="*/ 0 w 5184"/>
                  <a:gd name="T7" fmla="*/ 0 h 3159"/>
                  <a:gd name="T8" fmla="*/ 0 w 5184"/>
                  <a:gd name="T9" fmla="*/ 3159 h 3159"/>
                  <a:gd name="T10" fmla="*/ 0 w 5184"/>
                  <a:gd name="T11" fmla="*/ 3159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>
                  <a:gd name="T0" fmla="*/ 0 w 556"/>
                  <a:gd name="T1" fmla="*/ 0 h 3159"/>
                  <a:gd name="T2" fmla="*/ 0 w 556"/>
                  <a:gd name="T3" fmla="*/ 3159 h 3159"/>
                  <a:gd name="T4" fmla="*/ 560 w 556"/>
                  <a:gd name="T5" fmla="*/ 3159 h 3159"/>
                  <a:gd name="T6" fmla="*/ 560 w 556"/>
                  <a:gd name="T7" fmla="*/ 0 h 3159"/>
                  <a:gd name="T8" fmla="*/ 0 w 556"/>
                  <a:gd name="T9" fmla="*/ 0 h 3159"/>
                  <a:gd name="T10" fmla="*/ 0 w 556"/>
                  <a:gd name="T11" fmla="*/ 0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>
                <a:gd name="T0" fmla="*/ 0 w 12"/>
                <a:gd name="T1" fmla="*/ 0 h 420"/>
                <a:gd name="T2" fmla="*/ 0 w 12"/>
                <a:gd name="T3" fmla="*/ 420 h 420"/>
                <a:gd name="T4" fmla="*/ 12 w 12"/>
                <a:gd name="T5" fmla="*/ 420 h 420"/>
                <a:gd name="T6" fmla="*/ 12 w 12"/>
                <a:gd name="T7" fmla="*/ 0 h 420"/>
                <a:gd name="T8" fmla="*/ 0 w 12"/>
                <a:gd name="T9" fmla="*/ 0 h 420"/>
                <a:gd name="T10" fmla="*/ 0 w 12"/>
                <a:gd name="T11" fmla="*/ 0 h 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>
                <a:gd name="T0" fmla="*/ 253 w 251"/>
                <a:gd name="T1" fmla="*/ 0 h 12"/>
                <a:gd name="T2" fmla="*/ 0 w 251"/>
                <a:gd name="T3" fmla="*/ 0 h 12"/>
                <a:gd name="T4" fmla="*/ 0 w 251"/>
                <a:gd name="T5" fmla="*/ 12 h 12"/>
                <a:gd name="T6" fmla="*/ 253 w 251"/>
                <a:gd name="T7" fmla="*/ 12 h 12"/>
                <a:gd name="T8" fmla="*/ 253 w 251"/>
                <a:gd name="T9" fmla="*/ 0 h 12"/>
                <a:gd name="T10" fmla="*/ 253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>
                <a:gd name="T0" fmla="*/ 0 w 251"/>
                <a:gd name="T1" fmla="*/ 0 h 12"/>
                <a:gd name="T2" fmla="*/ 0 w 251"/>
                <a:gd name="T3" fmla="*/ 12 h 12"/>
                <a:gd name="T4" fmla="*/ 491 w 251"/>
                <a:gd name="T5" fmla="*/ 12 h 12"/>
                <a:gd name="T6" fmla="*/ 491 w 251"/>
                <a:gd name="T7" fmla="*/ 0 h 12"/>
                <a:gd name="T8" fmla="*/ 0 w 251"/>
                <a:gd name="T9" fmla="*/ 0 h 12"/>
                <a:gd name="T10" fmla="*/ 0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54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54 w 4724"/>
                  <a:gd name="T7" fmla="*/ 12 h 12"/>
                  <a:gd name="T8" fmla="*/ 4754 w 4724"/>
                  <a:gd name="T9" fmla="*/ 0 h 12"/>
                  <a:gd name="T10" fmla="*/ 4754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75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75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1000" b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pPr>
              <a:defRPr/>
            </a:pPr>
            <a:fld id="{AA69E43B-F6BA-4799-AAD7-CC2F48F2CD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C417DD-7A53-4801-8A10-B98B4F8513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94D64B-DF44-45C3-9C70-60ED6095B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600466-6212-4625-9A2D-4EEB392848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9FA9EA-2F28-4EAA-9C2E-68742C063D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860466-866D-40A1-AA20-5D3B5487C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7EEECA-3ABC-4DD8-9464-4E8E5336AF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381226-70DF-4B83-9D8A-B3E063941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E55812-FB65-450F-AE30-F74B06F02B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81FA87-C9A4-42CE-B4BA-90062E949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2F15C3-105A-4D6E-A95F-5B24837965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12E2F-D7A0-459C-8D53-E2039E58F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4900" y="19812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4900" y="41148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8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6C14B9-62FE-4960-B0AB-677F286BA6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483720-A0EA-4390-8D5D-A13561AE2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4900" y="19812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4900" y="4114800"/>
            <a:ext cx="3695700" cy="198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8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B0317-9D6E-4118-A670-811742B24C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304800"/>
            <a:ext cx="7543800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C2E2B-B556-40A5-932C-9B46A9280D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16 w 5184"/>
                <a:gd name="T3" fmla="*/ 3159 h 3159"/>
                <a:gd name="T4" fmla="*/ 5216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0 w 556"/>
                <a:gd name="T5" fmla="*/ 3159 h 3159"/>
                <a:gd name="T6" fmla="*/ 560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3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54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54 w 4724"/>
                  <a:gd name="T7" fmla="*/ 12 h 12"/>
                  <a:gd name="T8" fmla="*/ 4754 w 4724"/>
                  <a:gd name="T9" fmla="*/ 0 h 12"/>
                  <a:gd name="T10" fmla="*/ 4754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5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491 w 251"/>
                  <a:gd name="T5" fmla="*/ 12 h 12"/>
                  <a:gd name="T6" fmla="*/ 491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3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3 w 251"/>
                  <a:gd name="T7" fmla="*/ 12 h 12"/>
                  <a:gd name="T8" fmla="*/ 253 w 251"/>
                  <a:gd name="T9" fmla="*/ 0 h 12"/>
                  <a:gd name="T10" fmla="*/ 253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5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65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65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65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1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65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latin typeface="Arial" charset="0"/>
              </a:defRPr>
            </a:lvl1pPr>
          </a:lstStyle>
          <a:p>
            <a:pPr>
              <a:defRPr/>
            </a:pPr>
            <a:r>
              <a:rPr lang="cs-CZ"/>
              <a:t>ZŠ Hejnice  M. Hradil</a:t>
            </a:r>
          </a:p>
        </p:txBody>
      </p:sp>
      <p:sp>
        <p:nvSpPr>
          <p:cNvPr id="1065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latin typeface="Arial" charset="0"/>
              </a:defRPr>
            </a:lvl1pPr>
          </a:lstStyle>
          <a:p>
            <a:pPr>
              <a:defRPr/>
            </a:pPr>
            <a:fld id="{8401CB14-66D5-49E6-9F3F-3DC6E278F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3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</p:sldLayoutIdLst>
  <p:transition>
    <p:zoom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hode_Island_Red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nature-photogallery.eu/cz/__userdata/photos/1451.jpg&amp;imgrefurl=http://www.nature-photogallery.eu/cz/foto/1451-tetrev-hlusec/%3Fpuvod%3D25&amp;usg=__em8zdiXDTVaDcyRJs17cy6hyXYk=&amp;h=597&amp;w=900&amp;sz=164&amp;hl=cs&amp;start=0&amp;zoom=1&amp;tbnid=dXUvJQZ5YJg9sM:&amp;tbnh=156&amp;tbnw=205&amp;ei=IEvITduHHI-Sswab9LHcAw&amp;prev=/search%3Fq%3Dtet%25C5%2599ev%2Bhlu%25C5%25A1ec%26hl%3Dcs%26biw%3D1440%26bih%3D805%26gbv%3D2%26tbm%3Disch0%2C121&amp;itbs=1&amp;iact=hc&amp;vpx=344&amp;vpy=308&amp;dur=1184&amp;hovh=183&amp;hovw=276&amp;tx=169&amp;ty=93&amp;page=1&amp;ndsp=27&amp;ved=1t:429,r:14,s:0&amp;biw=1440&amp;bih=805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videa.superhry.cz/video/1581-krmeni-holubu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://www.google.cz/imgres?imgurl=http://www.jynx-t.net/ptaci/Data/Images/Hrdlicka-zahradni_2_s.jpg&amp;imgrefurl=http://www.jynx-t.net/ptaci/hrdlicka-zahradni-20-4915200-0.html&amp;usg=__Uo-bkhL_jXDPBpOytS2_VEb4NW8=&amp;h=480&amp;w=640&amp;sz=76&amp;hl=cs&amp;start=0&amp;zoom=1&amp;tbnid=QO9kHPYANtDlIM:&amp;tbnh=154&amp;tbnw=205&amp;ei=RE3ITfXEB4PzsgaYo6DTAw&amp;prev=/search%3Fq%3Dhrdli%25C4%258Dka%2Bzahradn%25C3%25AD%26hl%3Dcs%26sa%3DG%26biw%3D1440%26bih%3D805%26gbv%3D2%26tbm%3Disch&amp;itbs=1&amp;iact=hc&amp;vpx=139&amp;vpy=93&amp;dur=1289&amp;hovh=194&amp;hovw=259&amp;tx=208&amp;ty=128&amp;page=1&amp;ndsp=24&amp;ved=1t:429,r:0,s:0" TargetMode="External"/><Relationship Id="rId4" Type="http://schemas.openxmlformats.org/officeDocument/2006/relationships/hyperlink" Target="http://www.google.cz/imgres?imgurl=http://iamkele.com/blog/wp-content/uploads/2010/12/Wood_pigeon_side_9l07.jpg&amp;imgrefurl=http://iamkele.com/blog/2011/01/people-i-like-the-wood-pigeon/&amp;usg=__8OsYnJnsTZJI9puEhPgUJNtp6CM=&amp;h=1118&amp;w=1250&amp;sz=300&amp;hl=cs&amp;start=0&amp;zoom=1&amp;tbnid=W3R5puh_kU9a4M:&amp;tbnh=144&amp;tbnw=220&amp;ei=3EzITcepEonRtAbDiL2UAw&amp;prev=/search%3Fq%3Dholub%2Bh%25C5%2599ivn%25C3%25A1%25C4%258D%26hl%3Dcs%26biw%3D1440%26bih%3D805%26gbv%3D2%26tbm%3Disch&amp;itbs=1&amp;iact=hc&amp;vpx=750&amp;vpy=271&amp;dur=1215&amp;hovh=212&amp;hovw=237&amp;tx=188&amp;ty=137&amp;page=1&amp;ndsp=25&amp;ved=1t:429,r:9,s:0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naturfoto.cz/fotografie/sevcik/strakapoud-velky--str-vel-b.jpg&amp;imgrefurl=http://www.naturfoto.cz/strakapoud-velky-fotografie-7420.html&amp;usg=__fruUdcHrEhHdkOD0CJg1RMuZ8kE=&amp;h=600&amp;w=422&amp;sz=91&amp;hl=cs&amp;start=0&amp;zoom=1&amp;tbnid=V4XlqNHMvKDeQM:&amp;tbnh=159&amp;tbnw=112&amp;ei=G07ITeDoHIjVsgaX-YHNAw&amp;prev=/search%3Fq%3Dstrakapoud%2Bvelk%25C3%25BD%26hl%3Dcs%26biw%3D1440%26bih%3D805%26gbv%3D2%26tbm%3Disch&amp;itbs=1&amp;iact=hc&amp;vpx=275&amp;vpy=59&amp;dur=1428&amp;hovh=268&amp;hovw=188&amp;tx=78&amp;ty=155&amp;page=1&amp;ndsp=32&amp;ved=1t:429,r:1,s:0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://www.google.cz/imgres?imgurl=http://www.letovice.eu/data/Image/Foto/datel_cerny.jpg&amp;imgrefurl=http://pdenik.blog.cz/1012&amp;usg=__5oMQvN73fVhPpljONHn65bz7tug=&amp;h=600&amp;w=800&amp;sz=97&amp;hl=cs&amp;start=0&amp;zoom=1&amp;tbnid=Sr84FDRn6-SsKM:&amp;tbnh=168&amp;tbnw=224&amp;ei=eU7ITYmgLIPbtAbF_6TSAw&amp;prev=/search%3Fq%3DDatel%2B%25C4%258Dern%25C3%25BD%26hl%3Dcs%26sa%3DG%26biw%3D1440%26bih%3D805%26gbv%3D2%26tbm%3Disch&amp;itbs=1&amp;iact=hc&amp;vpx=149&amp;vpy=258&amp;dur=1223&amp;hovh=194&amp;hovw=259&amp;tx=144&amp;ty=111&amp;page=1&amp;ndsp=33&amp;ved=1t:429,r:8,s:0" TargetMode="External"/><Relationship Id="rId4" Type="http://schemas.openxmlformats.org/officeDocument/2006/relationships/hyperlink" Target="http://www.google.cz/imgres?imgurl=http://www.mybrereton.com/images/GreenWoodpecker.jpg&amp;imgrefurl=http://www.mybrereton.com/index.php%3Fpr%3DImprovements&amp;usg=__VB3VMNhBasqkxerGhRj8x2-K_N4=&amp;h=768&amp;w=704&amp;sz=192&amp;hl=cs&amp;start=0&amp;zoom=1&amp;tbnid=Huf8itQH_4nI4M:&amp;tbnh=152&amp;tbnw=136&amp;ei=Qk7ITaiuLYeHswbK-tybAw&amp;prev=/search%3Fq%3D%25C5%25BDluna%2Bzelen%25C3%25A1%26hl%3Dcs%26sa%3DG%26biw%3D1440%26bih%3D805%26gbv%3D2%26tbm%3Disch&amp;itbs=1&amp;iact=hc&amp;vpx=1182&amp;vpy=235&amp;dur=1524&amp;hovh=235&amp;hovw=215&amp;tx=120&amp;ty=131&amp;page=1&amp;ndsp=27&amp;ved=1t:429,r:12,s:0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naturfoto.cz/fotografie/auer/kukacka-obecna-mlady-ptak-xxx2z8h0086mw.jpg&amp;imgrefurl=http://www.naturfoto.cz/kukacka-obecna-mlady-ptak-fotografie-11240.html&amp;usg=__J1ChR9nXp0J2jzXVbcT3dH7aB98=&amp;h=402&amp;w=602&amp;sz=158&amp;hl=cs&amp;start=0&amp;zoom=1&amp;tbnid=se_iGhAvVOoWMM:&amp;tbnh=156&amp;tbnw=202&amp;ei=s07ITeCZCoTetAbarojbAw&amp;prev=/search%3Fq%3Dkuka%25C4%258Dka%26hl%3Dcs%26sa%3DG%26biw%3D1440%26bih%3D805%26gbv%3D2%26tbm%3Disch&amp;itbs=1&amp;iact=hc&amp;vpx=650&amp;vpy=100&amp;dur=1156&amp;hovh=183&amp;hovw=275&amp;tx=176&amp;ty=77&amp;page=1&amp;ndsp=26&amp;ved=1t:429,r:3,s:0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img2.rajce.idnes.cz/d5/4/4500/4500295_57f1d6522b42affbbaa749cd1e5adacc/images/krkavec_velky.jpg&amp;imgrefurl=http://genca.rajce.idnes.cz/ZIVOCICHOVE_-_treti_cast,_do_konce/&amp;usg=__ZX0Gw2dZvOBWPDRdQ-abpPIllmQ=&amp;h=540&amp;w=900&amp;sz=69&amp;hl=cs&amp;start=0&amp;zoom=1&amp;tbnid=6RTrxxIJ_L3tZM:&amp;tbnh=148&amp;tbnw=208&amp;ei=UU_ITd7aDYnRtAbDiL2UAw&amp;prev=/search%3Fq%3DKrkavec%2Bobecn%25C3%25BD%26hl%3Dcs%26sa%3DG%26biw%3D1440%26bih%3D805%26gbv%3D2%26tbm%3Disch&amp;itbs=1&amp;iact=hc&amp;vpx=924&amp;vpy=276&amp;dur=1099&amp;hovh=174&amp;hovw=290&amp;tx=196&amp;ty=105&amp;page=1&amp;ndsp=26&amp;ved=1t:429,r:11,s:0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google.cz/imgres?imgurl=http://www.ezoo.cz/files/zvire/187.jpg&amp;imgrefurl=http://www.ezoo.cz/zvire.php%3Fzvire_id%3D187&amp;usg=__Z5WiPam8Lny3DxsXvuKhK68Dn7Q=&amp;h=469&amp;w=478&amp;sz=30&amp;hl=cs&amp;start=0&amp;zoom=1&amp;tbnid=pZp6PHGIrJsDtM:&amp;tbnh=153&amp;tbnw=194&amp;ei=fk_ITf6lIYf5sgbaqeGTAw&amp;prev=/search%3Fq%3DKr%25C3%25A1l%25C3%25AD%25C4%258Dek%2Bobecn%25C3%25BD%26hl%3Dcs%26sa%3DG%26biw%3D1440%26bih%3D805%26gbv%3D2%26tbm%3Disch&amp;itbs=1&amp;iact=hc&amp;vpx=837&amp;vpy=75&amp;dur=1613&amp;hovh=222&amp;hovw=227&amp;tx=131&amp;ty=156&amp;page=1&amp;ndsp=26&amp;ved=1t:429,r:3,s:0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rdix_perdix_(Marek_Szczepanek).jpg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550" y="2565400"/>
            <a:ext cx="7058025" cy="17208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z="5400" dirty="0" smtClean="0"/>
              <a:t>PTÁCI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cs-CZ"/>
              <a:t>ZŠ Hejnice  M. Hradil</a:t>
            </a:r>
          </a:p>
        </p:txBody>
      </p:sp>
      <p:pic>
        <p:nvPicPr>
          <p:cNvPr id="307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71663" y="260350"/>
            <a:ext cx="5718175" cy="124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custDataLst>
      <p:tags r:id="rId1"/>
    </p:custData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04800"/>
            <a:ext cx="7753350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Kdo zavedl tento systém zařazování?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:a14="http://schemas.microsoft.com/office/drawing/2010/main" xmlns="" w="9525">
                <a:solidFill>
                  <a:schemeClr val="hlink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/>
              <a:t>Říše: </a:t>
            </a:r>
            <a:r>
              <a:rPr lang="cs-CZ" sz="3600" b="1" dirty="0" smtClean="0">
                <a:solidFill>
                  <a:srgbClr val="FFFF66"/>
                </a:solidFill>
              </a:rPr>
              <a:t>Živočichové</a:t>
            </a:r>
          </a:p>
          <a:p>
            <a:pPr eaLnBrk="1" hangingPunct="1">
              <a:defRPr/>
            </a:pPr>
            <a:r>
              <a:rPr lang="cs-CZ" sz="3600" b="1" dirty="0" smtClean="0"/>
              <a:t>Kmen: </a:t>
            </a:r>
            <a:r>
              <a:rPr lang="cs-CZ" sz="3600" b="1" dirty="0" smtClean="0">
                <a:solidFill>
                  <a:srgbClr val="FFFF66"/>
                </a:solidFill>
              </a:rPr>
              <a:t>Strunatci</a:t>
            </a:r>
          </a:p>
          <a:p>
            <a:pPr lvl="2" eaLnBrk="1" hangingPunct="1">
              <a:defRPr/>
            </a:pPr>
            <a:r>
              <a:rPr lang="cs-CZ" sz="3600" b="1" dirty="0" smtClean="0"/>
              <a:t>Podkmen: </a:t>
            </a:r>
            <a:r>
              <a:rPr lang="cs-CZ" sz="3600" b="1" dirty="0" smtClean="0">
                <a:solidFill>
                  <a:srgbClr val="FFFF66"/>
                </a:solidFill>
              </a:rPr>
              <a:t>Obratlovci</a:t>
            </a:r>
          </a:p>
          <a:p>
            <a:pPr lvl="4" eaLnBrk="1" hangingPunct="1">
              <a:defRPr/>
            </a:pPr>
            <a:r>
              <a:rPr lang="cs-CZ" sz="3600" b="1" dirty="0" smtClean="0"/>
              <a:t>Třída: </a:t>
            </a:r>
            <a:r>
              <a:rPr lang="cs-CZ" sz="3600" b="1" dirty="0" smtClean="0">
                <a:solidFill>
                  <a:srgbClr val="FFFF66"/>
                </a:solidFill>
              </a:rPr>
              <a:t>Ptáci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3600" b="1" dirty="0" smtClean="0">
              <a:solidFill>
                <a:srgbClr val="FFFF66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2" grpId="0"/>
      <p:bldP spid="12288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304800"/>
            <a:ext cx="7993062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Systematické zařazení – II.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1989138"/>
            <a:ext cx="7272337" cy="3600450"/>
          </a:xfrm>
        </p:spPr>
        <p:txBody>
          <a:bodyPr/>
          <a:lstStyle/>
          <a:p>
            <a:pPr eaLnBrk="1" hangingPunct="1">
              <a:defRPr/>
            </a:pPr>
            <a:r>
              <a:rPr lang="cs-CZ" sz="4400" b="1" smtClean="0"/>
              <a:t>Třída: </a:t>
            </a:r>
            <a:r>
              <a:rPr lang="cs-CZ" sz="4400" b="1" smtClean="0">
                <a:solidFill>
                  <a:srgbClr val="FFFF66"/>
                </a:solidFill>
              </a:rPr>
              <a:t>Ptáci</a:t>
            </a:r>
          </a:p>
          <a:p>
            <a:pPr lvl="2" eaLnBrk="1" hangingPunct="1">
              <a:defRPr/>
            </a:pPr>
            <a:r>
              <a:rPr lang="cs-CZ" sz="4400" b="1" smtClean="0">
                <a:solidFill>
                  <a:srgbClr val="FFFF66"/>
                </a:solidFill>
              </a:rPr>
              <a:t>Běžci</a:t>
            </a:r>
          </a:p>
          <a:p>
            <a:pPr lvl="2" eaLnBrk="1" hangingPunct="1">
              <a:defRPr/>
            </a:pPr>
            <a:r>
              <a:rPr lang="cs-CZ" sz="4400" b="1" smtClean="0">
                <a:solidFill>
                  <a:srgbClr val="FFFF66"/>
                </a:solidFill>
              </a:rPr>
              <a:t>Plavci</a:t>
            </a:r>
          </a:p>
          <a:p>
            <a:pPr lvl="2" eaLnBrk="1" hangingPunct="1">
              <a:defRPr/>
            </a:pPr>
            <a:r>
              <a:rPr lang="cs-CZ" sz="4400" b="1" smtClean="0">
                <a:solidFill>
                  <a:srgbClr val="FFFF66"/>
                </a:solidFill>
              </a:rPr>
              <a:t>Letci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hlinkClick r:id="rId3"/>
              </a:rPr>
              <a:t>Hrabaví</a:t>
            </a:r>
            <a:endParaRPr lang="cs-CZ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054225"/>
            <a:ext cx="7826375" cy="34623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Všežraví, potravu hledají v zemi.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Nohy mají tupé a široké drápy.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Samci mají rohovité ostruhy na nohách.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Křídla jsou krátká a zaoblená – let je prudký a těžký.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Výrazný pohlavní dimorfismus.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Hnízdní péči obstarávají samice.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smtClean="0"/>
              <a:t>Stálí, nekrmiví.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3379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205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Hrabaví</a:t>
            </a:r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054225"/>
            <a:ext cx="7826375" cy="36782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rgbClr val="FFFF00"/>
                </a:solidFill>
              </a:rPr>
              <a:t>Kurové zdomácnělí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000" b="1" dirty="0" smtClean="0"/>
              <a:t>kur domácí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000" b="1" dirty="0" smtClean="0"/>
              <a:t>perličky</a:t>
            </a:r>
            <a:endParaRPr lang="cs-CZ" sz="2000" b="1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b="1" dirty="0" smtClean="0">
                <a:solidFill>
                  <a:srgbClr val="FFFF00"/>
                </a:solidFill>
              </a:rPr>
              <a:t>Kurové polní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000" b="1" dirty="0" smtClean="0"/>
              <a:t>koroptev polní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000" b="1" dirty="0" smtClean="0"/>
              <a:t>křepelka polní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000" b="1" dirty="0" smtClean="0"/>
              <a:t>bažant obecný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000" b="1" dirty="0" smtClean="0"/>
              <a:t>tetřev hlušec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000" b="1" dirty="0" smtClean="0"/>
              <a:t>tetřívek obecný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05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05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05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5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05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05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5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05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05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5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05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05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05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205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05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6" grpId="0"/>
      <p:bldP spid="20582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Bažant obecný</a:t>
            </a:r>
          </a:p>
        </p:txBody>
      </p:sp>
      <p:pic>
        <p:nvPicPr>
          <p:cNvPr id="8196" name="Picture 1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1557338"/>
            <a:ext cx="6816725" cy="51117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sp>
        <p:nvSpPr>
          <p:cNvPr id="8197" name="TextovéPole 1"/>
          <p:cNvSpPr txBox="1">
            <a:spLocks noChangeArrowheads="1"/>
          </p:cNvSpPr>
          <p:nvPr/>
        </p:nvSpPr>
        <p:spPr bwMode="auto">
          <a:xfrm>
            <a:off x="7956550" y="242093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20685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3938" y="188913"/>
            <a:ext cx="7543800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Koroptev polní</a:t>
            </a:r>
          </a:p>
        </p:txBody>
      </p:sp>
      <p:pic>
        <p:nvPicPr>
          <p:cNvPr id="9220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1484313"/>
            <a:ext cx="7343775" cy="47577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sp>
        <p:nvSpPr>
          <p:cNvPr id="9221" name="TextovéPole 1"/>
          <p:cNvSpPr txBox="1">
            <a:spLocks noChangeArrowheads="1"/>
          </p:cNvSpPr>
          <p:nvPr/>
        </p:nvSpPr>
        <p:spPr bwMode="auto">
          <a:xfrm>
            <a:off x="7740650" y="1116013"/>
            <a:ext cx="7921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6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hlinkClick r:id="rId3"/>
              </a:rPr>
              <a:t>Tetřev hlušec</a:t>
            </a:r>
            <a:endParaRPr lang="cs-CZ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0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Měkkozobí</a:t>
            </a:r>
          </a:p>
        </p:txBody>
      </p:sp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7897813" cy="3248025"/>
          </a:xfrm>
        </p:spPr>
        <p:txBody>
          <a:bodyPr/>
          <a:lstStyle/>
          <a:p>
            <a:pPr eaLnBrk="1" hangingPunct="1"/>
            <a:r>
              <a:rPr lang="cs-CZ" sz="4400" b="1" smtClean="0">
                <a:effectLst/>
              </a:rPr>
              <a:t>Ptáci střední velikosti.</a:t>
            </a:r>
          </a:p>
          <a:p>
            <a:pPr eaLnBrk="1" hangingPunct="1"/>
            <a:r>
              <a:rPr lang="cs-CZ" sz="4400" b="1" smtClean="0">
                <a:effectLst/>
              </a:rPr>
              <a:t>Slabý zobák.</a:t>
            </a:r>
          </a:p>
          <a:p>
            <a:pPr eaLnBrk="1" hangingPunct="1"/>
            <a:r>
              <a:rPr lang="cs-CZ" sz="4400" b="1" smtClean="0">
                <a:effectLst/>
              </a:rPr>
              <a:t>Měkké ozobí – pijí sáním.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2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18" grpId="0"/>
      <p:bldP spid="16281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Měkkozobí</a:t>
            </a:r>
            <a:r>
              <a:rPr lang="cs-CZ" dirty="0" smtClean="0"/>
              <a:t> - </a:t>
            </a:r>
            <a:r>
              <a:rPr lang="cs-CZ" sz="1800" dirty="0" smtClean="0">
                <a:effectLst/>
              </a:rPr>
              <a:t>Blboun nejapný (vyhynulý </a:t>
            </a:r>
            <a:r>
              <a:rPr lang="cs-CZ" sz="1800" dirty="0" smtClean="0">
                <a:effectLst/>
              </a:rPr>
              <a:t>druh)</a:t>
            </a:r>
            <a:endParaRPr lang="cs-CZ" sz="1800" dirty="0" smtClean="0">
              <a:effectLst/>
            </a:endParaRPr>
          </a:p>
        </p:txBody>
      </p:sp>
      <p:pic>
        <p:nvPicPr>
          <p:cNvPr id="12292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1989138"/>
            <a:ext cx="4608513" cy="47434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sp>
        <p:nvSpPr>
          <p:cNvPr id="12293" name="TextovéPole 3"/>
          <p:cNvSpPr txBox="1">
            <a:spLocks noChangeArrowheads="1"/>
          </p:cNvSpPr>
          <p:nvPr/>
        </p:nvSpPr>
        <p:spPr bwMode="auto">
          <a:xfrm>
            <a:off x="6084888" y="2708275"/>
            <a:ext cx="158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3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6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Měkkozobí - holubovití</a:t>
            </a:r>
          </a:p>
        </p:txBody>
      </p:sp>
      <p:sp>
        <p:nvSpPr>
          <p:cNvPr id="13316" name="Text Box 16"/>
          <p:cNvSpPr txBox="1">
            <a:spLocks noChangeArrowheads="1"/>
          </p:cNvSpPr>
          <p:nvPr/>
        </p:nvSpPr>
        <p:spPr bwMode="auto">
          <a:xfrm>
            <a:off x="1116013" y="5084763"/>
            <a:ext cx="5256212" cy="4619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2400" b="1">
                <a:solidFill>
                  <a:srgbClr val="FFFF66"/>
                </a:solidFill>
                <a:hlinkClick r:id="rId3"/>
              </a:rPr>
              <a:t>„Krmení holubů“</a:t>
            </a:r>
            <a:endParaRPr lang="cs-CZ" sz="2400" b="1">
              <a:solidFill>
                <a:srgbClr val="FFFF66"/>
              </a:solidFill>
            </a:endParaRPr>
          </a:p>
        </p:txBody>
      </p:sp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1116013" y="2205038"/>
            <a:ext cx="71278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cs-CZ" sz="3200" b="1">
                <a:hlinkClick r:id="rId4"/>
              </a:rPr>
              <a:t>Holub hřivnáč</a:t>
            </a:r>
            <a:endParaRPr lang="cs-CZ" sz="3200" b="1"/>
          </a:p>
          <a:p>
            <a:pPr algn="l"/>
            <a:endParaRPr lang="cs-CZ" sz="3200" b="1"/>
          </a:p>
          <a:p>
            <a:pPr algn="l"/>
            <a:r>
              <a:rPr lang="cs-CZ" sz="3200" b="1">
                <a:hlinkClick r:id="rId5"/>
              </a:rPr>
              <a:t>Hrdlička zahradní</a:t>
            </a:r>
            <a:endParaRPr lang="cs-CZ" sz="3200" b="1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6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69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Šplhavci</a:t>
            </a:r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8077200" cy="303212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/>
              <a:t>Lesní ptáci s tuhým opeřením.</a:t>
            </a:r>
          </a:p>
          <a:p>
            <a:pPr eaLnBrk="1" hangingPunct="1">
              <a:defRPr/>
            </a:pPr>
            <a:r>
              <a:rPr lang="cs-CZ" sz="2400" b="1" dirty="0" smtClean="0"/>
              <a:t>Silný dlátovitý zobák.</a:t>
            </a:r>
          </a:p>
          <a:p>
            <a:pPr eaLnBrk="1" hangingPunct="1">
              <a:defRPr/>
            </a:pPr>
            <a:r>
              <a:rPr lang="cs-CZ" sz="2400" b="1" dirty="0" smtClean="0"/>
              <a:t>Daleko vymrštitelný jazyk.    </a:t>
            </a:r>
            <a:endParaRPr lang="cs-CZ" sz="2400" b="1" dirty="0" smtClean="0"/>
          </a:p>
          <a:p>
            <a:pPr eaLnBrk="1" hangingPunct="1">
              <a:defRPr/>
            </a:pPr>
            <a:r>
              <a:rPr lang="cs-CZ" sz="2400" b="1" dirty="0" smtClean="0"/>
              <a:t>Šplhavá noha s vratiprstem a drápy.  </a:t>
            </a:r>
            <a:endParaRPr lang="cs-CZ" sz="2400" b="1" dirty="0" smtClean="0"/>
          </a:p>
          <a:p>
            <a:pPr eaLnBrk="1" hangingPunct="1">
              <a:defRPr/>
            </a:pPr>
            <a:r>
              <a:rPr lang="cs-CZ" sz="2400" b="1" dirty="0" smtClean="0"/>
              <a:t>Klínovitý ocas.</a:t>
            </a:r>
          </a:p>
          <a:p>
            <a:pPr eaLnBrk="1" hangingPunct="1">
              <a:defRPr/>
            </a:pPr>
            <a:r>
              <a:rPr lang="cs-CZ" sz="2400" b="1" dirty="0" smtClean="0"/>
              <a:t>Živí se dřevokazným hmyzem.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2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2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2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4" grpId="0"/>
      <p:bldP spid="17203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zápatí 6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Šplhavci</a:t>
            </a:r>
          </a:p>
        </p:txBody>
      </p:sp>
      <p:sp>
        <p:nvSpPr>
          <p:cNvPr id="15364" name="TextovéPole 1"/>
          <p:cNvSpPr txBox="1">
            <a:spLocks noChangeArrowheads="1"/>
          </p:cNvSpPr>
          <p:nvPr/>
        </p:nvSpPr>
        <p:spPr bwMode="auto">
          <a:xfrm>
            <a:off x="1258888" y="2133600"/>
            <a:ext cx="698500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cs-CZ" sz="4000" b="1">
                <a:hlinkClick r:id="rId3"/>
              </a:rPr>
              <a:t>Strakapoud velký</a:t>
            </a:r>
            <a:endParaRPr lang="cs-CZ" sz="4000" b="1"/>
          </a:p>
          <a:p>
            <a:pPr algn="l"/>
            <a:endParaRPr lang="cs-CZ" sz="4000" b="1"/>
          </a:p>
          <a:p>
            <a:pPr algn="l"/>
            <a:r>
              <a:rPr lang="cs-CZ" sz="4000" b="1">
                <a:hlinkClick r:id="rId4"/>
              </a:rPr>
              <a:t>Žluna zelená</a:t>
            </a:r>
            <a:endParaRPr lang="cs-CZ" sz="4000" b="1"/>
          </a:p>
          <a:p>
            <a:pPr algn="l"/>
            <a:endParaRPr lang="cs-CZ" sz="4000" b="1"/>
          </a:p>
          <a:p>
            <a:pPr algn="l"/>
            <a:r>
              <a:rPr lang="cs-CZ" sz="4000" b="1">
                <a:hlinkClick r:id="rId5"/>
              </a:rPr>
              <a:t>Datel černý</a:t>
            </a:r>
            <a:endParaRPr lang="cs-CZ" sz="4000" b="1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3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58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78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hlinkClick r:id="rId3"/>
              </a:rPr>
              <a:t>Kukačky</a:t>
            </a:r>
            <a:endParaRPr lang="cs-CZ" dirty="0" smtClean="0"/>
          </a:p>
        </p:txBody>
      </p:sp>
      <p:sp>
        <p:nvSpPr>
          <p:cNvPr id="178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2054225"/>
            <a:ext cx="7392988" cy="411480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/>
              <a:t>Stromoví ptáci s dlouhými křídly.</a:t>
            </a:r>
          </a:p>
          <a:p>
            <a:pPr eaLnBrk="1" hangingPunct="1">
              <a:defRPr/>
            </a:pPr>
            <a:r>
              <a:rPr lang="cs-CZ" sz="2400" b="1" dirty="0" smtClean="0"/>
              <a:t>Hmyzožraví – netvoří páry.</a:t>
            </a:r>
          </a:p>
          <a:p>
            <a:pPr eaLnBrk="1" hangingPunct="1">
              <a:defRPr/>
            </a:pPr>
            <a:r>
              <a:rPr lang="cs-CZ" sz="2400" b="1" dirty="0" smtClean="0"/>
              <a:t>Krmiví – hnízdní parasitismus.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8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8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8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8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78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78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8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178" grpId="0" autoUpdateAnimBg="0"/>
      <p:bldP spid="178179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Pěvci 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054225"/>
            <a:ext cx="75438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b="1" dirty="0" smtClean="0"/>
              <a:t>Nejpočetnější řád letců – 9 000 druhů.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dirty="0" smtClean="0"/>
              <a:t>Zpěvný orgán </a:t>
            </a:r>
            <a:r>
              <a:rPr lang="cs-CZ" sz="2800" b="1" dirty="0" smtClean="0">
                <a:solidFill>
                  <a:srgbClr val="FFFF66"/>
                </a:solidFill>
              </a:rPr>
              <a:t>SYRINX</a:t>
            </a:r>
            <a:r>
              <a:rPr lang="cs-CZ" sz="2800" b="1" dirty="0" smtClean="0"/>
              <a:t>.</a:t>
            </a:r>
            <a:endParaRPr lang="cs-CZ" sz="2800" b="1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dirty="0" smtClean="0"/>
              <a:t>Nejmenší (náš) králíček obecný.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dirty="0" smtClean="0"/>
              <a:t>Největší (náš) krkavec velký.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dirty="0" smtClean="0"/>
              <a:t>Krmiví.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dirty="0" smtClean="0"/>
              <a:t>Stěhovaví.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9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236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Proč zpívají?</a:t>
            </a:r>
          </a:p>
        </p:txBody>
      </p:sp>
      <p:sp>
        <p:nvSpPr>
          <p:cNvPr id="236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1981200"/>
            <a:ext cx="8077200" cy="41148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/>
              </a:rPr>
              <a:t>označují tím </a:t>
            </a:r>
            <a:r>
              <a:rPr lang="cs-CZ" b="1" dirty="0" smtClean="0">
                <a:effectLst/>
              </a:rPr>
              <a:t>území, </a:t>
            </a:r>
            <a:r>
              <a:rPr lang="cs-CZ" b="1" dirty="0" smtClean="0">
                <a:effectLst/>
              </a:rPr>
              <a:t>kde žijí a obstarávají si potravu</a:t>
            </a:r>
          </a:p>
          <a:p>
            <a:pPr eaLnBrk="1" hangingPunct="1">
              <a:defRPr/>
            </a:pPr>
            <a:r>
              <a:rPr lang="cs-CZ" b="1" dirty="0" smtClean="0">
                <a:effectLst/>
              </a:rPr>
              <a:t>samec jím láká samičku k páření</a:t>
            </a:r>
          </a:p>
          <a:p>
            <a:pPr eaLnBrk="1" hangingPunct="1">
              <a:defRPr/>
            </a:pPr>
            <a:r>
              <a:rPr lang="cs-CZ" b="1" dirty="0" smtClean="0">
                <a:effectLst/>
              </a:rPr>
              <a:t>…..a možná se jenom radují ze života!</a:t>
            </a:r>
            <a:r>
              <a:rPr lang="cs-CZ" dirty="0" smtClean="0"/>
              <a:t> 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6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65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36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365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36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365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04800"/>
            <a:ext cx="7897813" cy="14319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mtClean="0"/>
              <a:t>Pěvci – nejvýznamnější čeledi</a:t>
            </a:r>
          </a:p>
        </p:txBody>
      </p:sp>
      <p:sp>
        <p:nvSpPr>
          <p:cNvPr id="19763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Skřivanovití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Konipasovití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Sýkorovití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Brhlíkovití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Pěnkavovití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Snovačovití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Žluvovití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Špačkovití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Krkavcovití</a:t>
            </a:r>
          </a:p>
          <a:p>
            <a:pPr eaLnBrk="1" hangingPunct="1">
              <a:defRPr/>
            </a:pPr>
            <a:endParaRPr lang="cs-CZ" sz="2400" b="1" smtClean="0">
              <a:solidFill>
                <a:schemeClr val="hlink"/>
              </a:solidFill>
            </a:endParaRPr>
          </a:p>
        </p:txBody>
      </p:sp>
      <p:sp>
        <p:nvSpPr>
          <p:cNvPr id="19763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Ťuhýkovití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Vlaštovkovití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Lejskovití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Skorcovití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Střízlikovití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Drozdovití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Strnadovití</a:t>
            </a:r>
          </a:p>
          <a:p>
            <a:pPr eaLnBrk="1" hangingPunct="1">
              <a:defRPr/>
            </a:pPr>
            <a:r>
              <a:rPr lang="cs-CZ" sz="2400" b="1" smtClean="0">
                <a:solidFill>
                  <a:schemeClr val="hlink"/>
                </a:solidFill>
              </a:rPr>
              <a:t>Pěnicovití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400" b="1" smtClean="0">
              <a:solidFill>
                <a:schemeClr val="hlink"/>
              </a:solidFill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7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97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97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97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97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97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976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1976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1976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4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197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4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197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1976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5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000"/>
                                        <p:tgtEl>
                                          <p:spTgt spid="1976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3500"/>
                            </p:stCondLst>
                            <p:childTnLst>
                              <p:par>
                                <p:cTn id="6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1000"/>
                                        <p:tgtEl>
                                          <p:spTgt spid="1976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45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000"/>
                                        <p:tgtEl>
                                          <p:spTgt spid="1976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5500"/>
                            </p:stCondLst>
                            <p:childTnLst>
                              <p:par>
                                <p:cTn id="6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1000"/>
                                        <p:tgtEl>
                                          <p:spTgt spid="1976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6500"/>
                            </p:stCondLst>
                            <p:childTnLst>
                              <p:par>
                                <p:cTn id="7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1000"/>
                                        <p:tgtEl>
                                          <p:spTgt spid="1976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4" grpId="0"/>
      <p:bldP spid="197635" grpId="0" build="p"/>
      <p:bldP spid="19763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20483" name="Rectangle 5"/>
          <p:cNvSpPr>
            <a:spLocks noChangeArrowheads="1"/>
          </p:cNvSpPr>
          <p:nvPr/>
        </p:nvSpPr>
        <p:spPr bwMode="auto">
          <a:xfrm>
            <a:off x="0" y="-2905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15720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Pěvci</a:t>
            </a:r>
          </a:p>
        </p:txBody>
      </p:sp>
      <p:sp>
        <p:nvSpPr>
          <p:cNvPr id="115722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2060575"/>
            <a:ext cx="3695700" cy="3816350"/>
          </a:xfrm>
        </p:spPr>
        <p:txBody>
          <a:bodyPr/>
          <a:lstStyle/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  <a:defRPr/>
            </a:pPr>
            <a:r>
              <a:rPr lang="cs-CZ" sz="2400" b="1" smtClean="0"/>
              <a:t>Drozd zpěvný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  <a:defRPr/>
            </a:pPr>
            <a:r>
              <a:rPr lang="cs-CZ" sz="2400" b="1" smtClean="0"/>
              <a:t>Ťuhýk obecný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  <a:defRPr/>
            </a:pPr>
            <a:r>
              <a:rPr lang="cs-CZ" sz="2400" b="1" smtClean="0"/>
              <a:t>Červenka obecná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  <a:defRPr/>
            </a:pPr>
            <a:r>
              <a:rPr lang="cs-CZ" sz="2400" b="1" smtClean="0"/>
              <a:t>Sýkorka koňadra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  <a:defRPr/>
            </a:pPr>
            <a:r>
              <a:rPr lang="cs-CZ" sz="2400" b="1" smtClean="0"/>
              <a:t>Sýkorka parukářka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  <a:defRPr/>
            </a:pPr>
            <a:r>
              <a:rPr lang="cs-CZ" sz="2400" b="1" smtClean="0"/>
              <a:t>Rehek domácí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  <a:defRPr/>
            </a:pPr>
            <a:r>
              <a:rPr lang="cs-CZ" sz="2400" b="1" smtClean="0"/>
              <a:t>Jiřička obecná</a:t>
            </a:r>
          </a:p>
          <a:p>
            <a:pPr marL="533400" indent="-533400" eaLnBrk="1" hangingPunct="1">
              <a:buClr>
                <a:schemeClr val="tx1"/>
              </a:buClr>
              <a:buSzTx/>
              <a:buFont typeface="Wingdings" pitchFamily="2" charset="2"/>
              <a:buAutoNum type="arabicPeriod"/>
              <a:defRPr/>
            </a:pPr>
            <a:r>
              <a:rPr lang="cs-CZ" sz="2400" b="1" smtClean="0"/>
              <a:t>Vlaštovka obecná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57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15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15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15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15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15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157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15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115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20" grpId="0"/>
      <p:bldP spid="11572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zápatí 3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304800"/>
            <a:ext cx="7993062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Pěvci – nejmenší a největší</a:t>
            </a:r>
          </a:p>
        </p:txBody>
      </p:sp>
      <p:sp>
        <p:nvSpPr>
          <p:cNvPr id="187403" name="Text Box 11"/>
          <p:cNvSpPr txBox="1">
            <a:spLocks noChangeArrowheads="1"/>
          </p:cNvSpPr>
          <p:nvPr/>
        </p:nvSpPr>
        <p:spPr bwMode="auto">
          <a:xfrm>
            <a:off x="1100138" y="2492375"/>
            <a:ext cx="3743325" cy="1355725"/>
          </a:xfrm>
          <a:prstGeom prst="rect">
            <a:avLst/>
          </a:prstGeom>
          <a:noFill/>
          <a:ln w="25400" algn="ctr">
            <a:solidFill>
              <a:schemeClr val="accent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cs-CZ" b="1">
                <a:hlinkClick r:id="rId3"/>
              </a:rPr>
              <a:t>Krkavec obecný </a:t>
            </a:r>
            <a:r>
              <a:rPr lang="cs-CZ" b="1"/>
              <a:t>-</a:t>
            </a:r>
          </a:p>
          <a:p>
            <a:pPr>
              <a:lnSpc>
                <a:spcPct val="90000"/>
              </a:lnSpc>
            </a:pPr>
            <a:r>
              <a:rPr lang="cs-CZ" b="1"/>
              <a:t>náš největší pěvec,</a:t>
            </a:r>
          </a:p>
          <a:p>
            <a:pPr>
              <a:lnSpc>
                <a:spcPct val="90000"/>
              </a:lnSpc>
            </a:pPr>
            <a:r>
              <a:rPr lang="cs-CZ" b="1"/>
              <a:t>délka 64-66 cm,</a:t>
            </a:r>
          </a:p>
          <a:p>
            <a:pPr>
              <a:lnSpc>
                <a:spcPct val="90000"/>
              </a:lnSpc>
            </a:pPr>
            <a:r>
              <a:rPr lang="cs-CZ" b="1"/>
              <a:t>délka křídla 40-45 cm, hmotnost 0,9-1,5 kg</a:t>
            </a:r>
          </a:p>
        </p:txBody>
      </p:sp>
      <p:sp>
        <p:nvSpPr>
          <p:cNvPr id="187406" name="Text Box 14"/>
          <p:cNvSpPr txBox="1">
            <a:spLocks noChangeArrowheads="1"/>
          </p:cNvSpPr>
          <p:nvPr/>
        </p:nvSpPr>
        <p:spPr bwMode="auto">
          <a:xfrm>
            <a:off x="5076825" y="2492375"/>
            <a:ext cx="3598863" cy="612775"/>
          </a:xfrm>
          <a:prstGeom prst="rect">
            <a:avLst/>
          </a:prstGeom>
          <a:noFill/>
          <a:ln w="25400" algn="ctr">
            <a:solidFill>
              <a:schemeClr val="accent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cs-CZ" b="1">
                <a:hlinkClick r:id="rId4"/>
              </a:rPr>
              <a:t>Králíček obecný </a:t>
            </a:r>
            <a:r>
              <a:rPr lang="cs-CZ" b="1"/>
              <a:t>– </a:t>
            </a:r>
          </a:p>
          <a:p>
            <a:pPr>
              <a:lnSpc>
                <a:spcPct val="90000"/>
              </a:lnSpc>
            </a:pPr>
            <a:r>
              <a:rPr lang="cs-CZ" b="1"/>
              <a:t>hmotnost 5 gramů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7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187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187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4" grpId="0"/>
      <p:bldP spid="187403" grpId="0" animBg="1"/>
      <p:bldP spid="18740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Dle tvaru zobáku lze dělit pěvce na:</a:t>
            </a:r>
          </a:p>
        </p:txBody>
      </p:sp>
      <p:sp>
        <p:nvSpPr>
          <p:cNvPr id="237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semenožravé</a:t>
            </a:r>
          </a:p>
          <a:p>
            <a:pPr eaLnBrk="1" hangingPunct="1">
              <a:defRPr/>
            </a:pPr>
            <a:endParaRPr lang="cs-CZ" b="1" dirty="0" smtClean="0"/>
          </a:p>
          <a:p>
            <a:pPr eaLnBrk="1" hangingPunct="1">
              <a:defRPr/>
            </a:pPr>
            <a:r>
              <a:rPr lang="cs-CZ" b="1" dirty="0" smtClean="0"/>
              <a:t>hmyzožravé</a:t>
            </a:r>
          </a:p>
          <a:p>
            <a:pPr eaLnBrk="1" hangingPunct="1">
              <a:defRPr/>
            </a:pPr>
            <a:endParaRPr lang="cs-CZ" b="1" dirty="0" smtClean="0"/>
          </a:p>
          <a:p>
            <a:pPr eaLnBrk="1" hangingPunct="1">
              <a:defRPr/>
            </a:pPr>
            <a:r>
              <a:rPr lang="cs-CZ" b="1" dirty="0" smtClean="0"/>
              <a:t>všežravé</a:t>
            </a:r>
          </a:p>
          <a:p>
            <a:pPr eaLnBrk="1" hangingPunct="1">
              <a:defRPr/>
            </a:pPr>
            <a:endParaRPr lang="cs-CZ" b="1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/>
              <a:t>Zkuste nakreslit tvar zobáků.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7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7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7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7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7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7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7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75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zápatí 1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smtClean="0"/>
              <a:t>ZŠ Hejnice  M. Hradil</a:t>
            </a:r>
          </a:p>
        </p:txBody>
      </p:sp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1042988" y="765175"/>
            <a:ext cx="7129462" cy="424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cs-CZ"/>
              <a:t>Zdroje:</a:t>
            </a:r>
          </a:p>
          <a:p>
            <a:pPr algn="l"/>
            <a:endParaRPr lang="cs-CZ" sz="1400"/>
          </a:p>
          <a:p>
            <a:pPr algn="l"/>
            <a:r>
              <a:rPr lang="cs-CZ" sz="1400"/>
              <a:t>Obr.1</a:t>
            </a:r>
          </a:p>
          <a:p>
            <a:pPr algn="l"/>
            <a:r>
              <a:rPr lang="cs-CZ" sz="1400"/>
              <a:t>Soubor:Phasianus colchicus 2 tom (Lukasz Lukasik).jpg.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2011-05-09]. Dostupné z WWW: &lt;http://cs.wikipedia.org/wiki/Soubor:Phasianus_colchicus_2_tom_(Lukasz_Lukasik).jpg</a:t>
            </a:r>
          </a:p>
          <a:p>
            <a:pPr algn="l"/>
            <a:endParaRPr lang="cs-CZ" sz="1400"/>
          </a:p>
          <a:p>
            <a:pPr algn="l"/>
            <a:r>
              <a:rPr lang="cs-CZ" sz="1400"/>
              <a:t>Obr.2</a:t>
            </a:r>
          </a:p>
          <a:p>
            <a:pPr algn="l"/>
            <a:r>
              <a:rPr lang="cs-CZ" sz="1400"/>
              <a:t>Soubor:Perdix perdix (Marek Szczepanek).jpg.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2011-05-09]. Dostupné z WWW: </a:t>
            </a:r>
            <a:r>
              <a:rPr lang="cs-CZ" sz="1400">
                <a:hlinkClick r:id="rId3"/>
              </a:rPr>
              <a:t>http://cs.wikipedia.org/wiki/Soubor:Perdix_perdix_(Marek_Szczepanek).jpg</a:t>
            </a:r>
            <a:endParaRPr lang="cs-CZ" sz="1400"/>
          </a:p>
          <a:p>
            <a:pPr algn="l"/>
            <a:endParaRPr lang="cs-CZ" sz="1400"/>
          </a:p>
          <a:p>
            <a:pPr algn="l"/>
            <a:r>
              <a:rPr lang="cs-CZ" sz="1400"/>
              <a:t>Obr.3</a:t>
            </a:r>
          </a:p>
          <a:p>
            <a:pPr algn="l"/>
            <a:r>
              <a:rPr lang="cs-CZ" sz="1400"/>
              <a:t>Soubor:Dodo 1.JPG. In </a:t>
            </a:r>
            <a:r>
              <a:rPr lang="cs-CZ" sz="1400" i="1"/>
              <a:t>Wikipedia : the free encyclopedia</a:t>
            </a:r>
            <a:r>
              <a:rPr lang="cs-CZ" sz="1400"/>
              <a:t> [online]. St. Petersburg (Florida) : Wikipedia Foundation, [cit. 2011-05-09]. Dostupné z WWW: &lt;http://cs.wikipedia.org/wiki/Soubor:Dodo_1.JPG&gt;.</a:t>
            </a:r>
          </a:p>
          <a:p>
            <a:pPr algn="l"/>
            <a:endParaRPr lang="cs-CZ" sz="1400"/>
          </a:p>
          <a:p>
            <a:pPr algn="l"/>
            <a:endParaRPr lang="cs-CZ" sz="1400"/>
          </a:p>
        </p:txBody>
      </p:sp>
    </p:spTree>
  </p:cSld>
  <p:clrMapOvr>
    <a:masterClrMapping/>
  </p:clrMapOvr>
  <p:transition>
    <p:zoom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"/>
</p:tagLst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 xmlns="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 xmlns="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3215</TotalTime>
  <Words>592</Words>
  <Application>Microsoft Office PowerPoint</Application>
  <PresentationFormat>Předvádění na obrazovce (4:3)</PresentationFormat>
  <Paragraphs>167</Paragraphs>
  <Slides>21</Slides>
  <Notes>21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  <vt:variant>
        <vt:lpstr>Vlastní prezentace</vt:lpstr>
      </vt:variant>
      <vt:variant>
        <vt:i4>1</vt:i4>
      </vt:variant>
    </vt:vector>
  </HeadingPairs>
  <TitlesOfParts>
    <vt:vector size="26" baseType="lpstr">
      <vt:lpstr>Tahoma</vt:lpstr>
      <vt:lpstr>Arial</vt:lpstr>
      <vt:lpstr>Wingdings</vt:lpstr>
      <vt:lpstr>Třpyt</vt:lpstr>
      <vt:lpstr>PTÁCI</vt:lpstr>
      <vt:lpstr>Kdo zavedl tento systém zařazování?</vt:lpstr>
      <vt:lpstr>Systematické zařazení – II.</vt:lpstr>
      <vt:lpstr>Hrabaví</vt:lpstr>
      <vt:lpstr>Hrabaví</vt:lpstr>
      <vt:lpstr>Bažant obecný</vt:lpstr>
      <vt:lpstr>Koroptev polní</vt:lpstr>
      <vt:lpstr>Tetřev hlušec</vt:lpstr>
      <vt:lpstr>Měkkozobí</vt:lpstr>
      <vt:lpstr>Měkkozobí - Blboun nejapný (vyhynulý druh)</vt:lpstr>
      <vt:lpstr>Měkkozobí - holubovití</vt:lpstr>
      <vt:lpstr>Šplhavci</vt:lpstr>
      <vt:lpstr>Šplhavci</vt:lpstr>
      <vt:lpstr>Kukačky</vt:lpstr>
      <vt:lpstr>Pěvci </vt:lpstr>
      <vt:lpstr>Proč zpívají?</vt:lpstr>
      <vt:lpstr>Pěvci – nejvýznamnější čeledi</vt:lpstr>
      <vt:lpstr>Pěvci</vt:lpstr>
      <vt:lpstr>Pěvci – nejmenší a největší</vt:lpstr>
      <vt:lpstr>Dle tvaru zobáku lze dělit pěvce na:</vt:lpstr>
      <vt:lpstr>Snímek 21</vt:lpstr>
      <vt:lpstr>Vlastní prezentace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Třída: Ptáci</dc:title>
  <dc:creator>ZAK</dc:creator>
  <cp:lastModifiedBy>šárka</cp:lastModifiedBy>
  <cp:revision>107</cp:revision>
  <dcterms:created xsi:type="dcterms:W3CDTF">2004-02-11T12:03:52Z</dcterms:created>
  <dcterms:modified xsi:type="dcterms:W3CDTF">2012-05-17T17:56:19Z</dcterms:modified>
</cp:coreProperties>
</file>