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1"/>
  </p:sldMasterIdLst>
  <p:notesMasterIdLst>
    <p:notesMasterId r:id="rId19"/>
  </p:notesMasterIdLst>
  <p:sldIdLst>
    <p:sldId id="276" r:id="rId2"/>
    <p:sldId id="256" r:id="rId3"/>
    <p:sldId id="273" r:id="rId4"/>
    <p:sldId id="271" r:id="rId5"/>
    <p:sldId id="268" r:id="rId6"/>
    <p:sldId id="257" r:id="rId7"/>
    <p:sldId id="258" r:id="rId8"/>
    <p:sldId id="259" r:id="rId9"/>
    <p:sldId id="260" r:id="rId10"/>
    <p:sldId id="261" r:id="rId11"/>
    <p:sldId id="263" r:id="rId12"/>
    <p:sldId id="264" r:id="rId13"/>
    <p:sldId id="265" r:id="rId14"/>
    <p:sldId id="262" r:id="rId15"/>
    <p:sldId id="269" r:id="rId16"/>
    <p:sldId id="266" r:id="rId17"/>
    <p:sldId id="274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51" autoAdjust="0"/>
    <p:restoredTop sz="94649" autoAdjust="0"/>
  </p:normalViewPr>
  <p:slideViewPr>
    <p:cSldViewPr>
      <p:cViewPr varScale="1">
        <p:scale>
          <a:sx n="108" d="100"/>
          <a:sy n="108" d="100"/>
        </p:scale>
        <p:origin x="-120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cs typeface="+mn-cs"/>
              </a:defRPr>
            </a:lvl1pPr>
          </a:lstStyle>
          <a:p>
            <a:pPr>
              <a:defRPr/>
            </a:pPr>
            <a:fld id="{4508828D-12C6-4BCE-BB5C-A71EEF2AE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F65E0C4-7FA5-44CB-B80A-A6BB17911F1A}" type="slidenum">
              <a:rPr lang="cs-CZ">
                <a:cs typeface="Arial" charset="0"/>
              </a:rPr>
              <a:pPr/>
              <a:t>2</a:t>
            </a:fld>
            <a:endParaRPr lang="cs-CZ">
              <a:cs typeface="Arial" charset="0"/>
            </a:endParaRPr>
          </a:p>
        </p:txBody>
      </p:sp>
      <p:sp>
        <p:nvSpPr>
          <p:cNvPr id="2355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C411A6F-AEF1-4F0D-8800-A73944B98A00}" type="slidenum">
              <a:rPr lang="cs-CZ">
                <a:cs typeface="Arial" charset="0"/>
              </a:rPr>
              <a:pPr/>
              <a:t>3</a:t>
            </a:fld>
            <a:endParaRPr lang="cs-CZ">
              <a:cs typeface="Arial" charset="0"/>
            </a:endParaRPr>
          </a:p>
        </p:txBody>
      </p:sp>
      <p:sp>
        <p:nvSpPr>
          <p:cNvPr id="2457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8DCA3F5-3BA8-4AF0-949A-9F20E939FF6C}" type="slidenum">
              <a:rPr lang="cs-CZ">
                <a:cs typeface="Arial" charset="0"/>
              </a:rPr>
              <a:pPr/>
              <a:t>4</a:t>
            </a:fld>
            <a:endParaRPr lang="cs-CZ">
              <a:cs typeface="Arial" charset="0"/>
            </a:endParaRPr>
          </a:p>
        </p:txBody>
      </p:sp>
      <p:sp>
        <p:nvSpPr>
          <p:cNvPr id="2662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665A4D6-D7B1-4CDB-A033-F8368B5E5CCD}" type="slidenum">
              <a:rPr lang="cs-CZ">
                <a:cs typeface="Arial" charset="0"/>
              </a:rPr>
              <a:pPr/>
              <a:t>5</a:t>
            </a:fld>
            <a:endParaRPr lang="cs-CZ">
              <a:cs typeface="Arial" charset="0"/>
            </a:endParaRPr>
          </a:p>
        </p:txBody>
      </p:sp>
      <p:sp>
        <p:nvSpPr>
          <p:cNvPr id="2765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A4AFCD-18FA-4A3E-8186-2298363C9DEF}" type="slidenum">
              <a:rPr lang="cs-CZ">
                <a:cs typeface="Arial" charset="0"/>
              </a:rPr>
              <a:pPr/>
              <a:t>6</a:t>
            </a:fld>
            <a:endParaRPr lang="cs-CZ">
              <a:cs typeface="Arial" charset="0"/>
            </a:endParaRPr>
          </a:p>
        </p:txBody>
      </p:sp>
      <p:sp>
        <p:nvSpPr>
          <p:cNvPr id="2867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9D82F84-B9E1-4D10-BFD8-D8DA59684603}" type="slidenum">
              <a:rPr lang="cs-CZ">
                <a:cs typeface="Arial" charset="0"/>
              </a:rPr>
              <a:pPr/>
              <a:t>7</a:t>
            </a:fld>
            <a:endParaRPr lang="cs-CZ">
              <a:cs typeface="Arial" charset="0"/>
            </a:endParaRPr>
          </a:p>
        </p:txBody>
      </p:sp>
      <p:sp>
        <p:nvSpPr>
          <p:cNvPr id="3072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BC2E8B6-9678-4FCD-82DC-C82DBB451788}" type="slidenum">
              <a:rPr lang="cs-CZ">
                <a:cs typeface="Arial" charset="0"/>
              </a:rPr>
              <a:pPr/>
              <a:t>8</a:t>
            </a:fld>
            <a:endParaRPr lang="cs-CZ">
              <a:cs typeface="Arial" charset="0"/>
            </a:endParaRPr>
          </a:p>
        </p:txBody>
      </p:sp>
      <p:sp>
        <p:nvSpPr>
          <p:cNvPr id="3174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DA0576F-33D9-4819-A6A2-D178451CBF00}" type="slidenum">
              <a:rPr lang="cs-CZ">
                <a:cs typeface="Arial" charset="0"/>
              </a:rPr>
              <a:pPr/>
              <a:t>9</a:t>
            </a:fld>
            <a:endParaRPr lang="cs-CZ">
              <a:cs typeface="Arial" charset="0"/>
            </a:endParaRPr>
          </a:p>
        </p:txBody>
      </p:sp>
      <p:sp>
        <p:nvSpPr>
          <p:cNvPr id="3277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C62122-89B8-4BDF-82D4-053BD8F9D1C8}" type="slidenum">
              <a:rPr lang="cs-CZ">
                <a:cs typeface="Arial" charset="0"/>
              </a:rPr>
              <a:pPr/>
              <a:t>10</a:t>
            </a:fld>
            <a:endParaRPr lang="cs-CZ">
              <a:cs typeface="Arial" charset="0"/>
            </a:endParaRPr>
          </a:p>
        </p:txBody>
      </p:sp>
      <p:sp>
        <p:nvSpPr>
          <p:cNvPr id="3379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76FC24-D83C-48AF-AFCE-E529947D6B81}" type="slidenum">
              <a:rPr lang="cs-CZ">
                <a:cs typeface="Arial" charset="0"/>
              </a:rPr>
              <a:pPr/>
              <a:t>11</a:t>
            </a:fld>
            <a:endParaRPr lang="cs-CZ">
              <a:cs typeface="Arial" charset="0"/>
            </a:endParaRPr>
          </a:p>
        </p:txBody>
      </p:sp>
      <p:sp>
        <p:nvSpPr>
          <p:cNvPr id="348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083908C-BD51-441E-AE5D-D92E29BAAAEA}" type="slidenum">
              <a:rPr lang="cs-CZ">
                <a:cs typeface="Arial" charset="0"/>
              </a:rPr>
              <a:pPr/>
              <a:t>12</a:t>
            </a:fld>
            <a:endParaRPr lang="cs-CZ">
              <a:cs typeface="Arial" charset="0"/>
            </a:endParaRPr>
          </a:p>
        </p:txBody>
      </p:sp>
      <p:sp>
        <p:nvSpPr>
          <p:cNvPr id="358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2EB959-DC78-45F6-A546-E18D857019A8}" type="slidenum">
              <a:rPr lang="cs-CZ">
                <a:cs typeface="Arial" charset="0"/>
              </a:rPr>
              <a:pPr/>
              <a:t>13</a:t>
            </a:fld>
            <a:endParaRPr lang="cs-CZ">
              <a:cs typeface="Arial" charset="0"/>
            </a:endParaRPr>
          </a:p>
        </p:txBody>
      </p:sp>
      <p:sp>
        <p:nvSpPr>
          <p:cNvPr id="368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EEC914-AF18-4446-A508-35F149C5073F}" type="slidenum">
              <a:rPr lang="cs-CZ">
                <a:cs typeface="Arial" charset="0"/>
              </a:rPr>
              <a:pPr/>
              <a:t>14</a:t>
            </a:fld>
            <a:endParaRPr lang="cs-CZ">
              <a:cs typeface="Arial" charset="0"/>
            </a:endParaRPr>
          </a:p>
        </p:txBody>
      </p:sp>
      <p:sp>
        <p:nvSpPr>
          <p:cNvPr id="378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BA2F05-1654-4DC7-A5E4-31C719DF636A}" type="slidenum">
              <a:rPr lang="cs-CZ">
                <a:cs typeface="Arial" charset="0"/>
              </a:rPr>
              <a:pPr/>
              <a:t>15</a:t>
            </a:fld>
            <a:endParaRPr lang="cs-CZ">
              <a:cs typeface="Arial" charset="0"/>
            </a:endParaRPr>
          </a:p>
        </p:txBody>
      </p:sp>
      <p:sp>
        <p:nvSpPr>
          <p:cNvPr id="399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9ED5A9-3B1D-4308-9174-8823A191436F}" type="slidenum">
              <a:rPr lang="cs-CZ">
                <a:cs typeface="Arial" charset="0"/>
              </a:rPr>
              <a:pPr/>
              <a:t>16</a:t>
            </a:fld>
            <a:endParaRPr lang="cs-CZ">
              <a:cs typeface="Arial" charset="0"/>
            </a:endParaRPr>
          </a:p>
        </p:txBody>
      </p:sp>
      <p:sp>
        <p:nvSpPr>
          <p:cNvPr id="409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121591B-3C7E-4D19-AC47-40AD297796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4B09DA-D0FE-490A-9204-D1B46C9768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392545-CA2B-4AE7-B877-4BD85AC8B2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46353C-FE6D-4BEF-8279-3B64ADAD7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E2B93-D985-4438-A86D-ADE189540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E032FF-1F47-45E1-88D1-6397C47B1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17DD03-87FC-44C0-A4BF-2032FEE29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2FCFC-27A2-4227-807A-0F9D5EBDC9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B7C077-F271-456F-9676-706B98A08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6C7C93-71C8-49EF-BB5C-76E5516FE3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F60B3-ACF7-41B3-8757-5CDB31CB55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A32848-C264-430D-A7F7-7D5E62A080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fld id="{A52995B2-8156-4634-8799-6A0634201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0" r:id="rId1"/>
    <p:sldLayoutId id="2147483689" r:id="rId2"/>
    <p:sldLayoutId id="2147483688" r:id="rId3"/>
    <p:sldLayoutId id="2147483687" r:id="rId4"/>
    <p:sldLayoutId id="2147483686" r:id="rId5"/>
    <p:sldLayoutId id="2147483685" r:id="rId6"/>
    <p:sldLayoutId id="2147483684" r:id="rId7"/>
    <p:sldLayoutId id="2147483683" r:id="rId8"/>
    <p:sldLayoutId id="2147483682" r:id="rId9"/>
    <p:sldLayoutId id="2147483681" r:id="rId10"/>
    <p:sldLayoutId id="2147483680" r:id="rId11"/>
    <p:sldLayoutId id="2147483679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4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9750" y="2781300"/>
            <a:ext cx="8229600" cy="1143000"/>
          </a:xfrm>
          <a:noFill/>
        </p:spPr>
        <p:txBody>
          <a:bodyPr/>
          <a:lstStyle/>
          <a:p>
            <a:r>
              <a:rPr lang="cs-CZ" sz="6000" smtClean="0">
                <a:solidFill>
                  <a:srgbClr val="FFFF00"/>
                </a:solidFill>
                <a:effectLst/>
              </a:rPr>
              <a:t>Země a její stavba</a:t>
            </a:r>
          </a:p>
        </p:txBody>
      </p:sp>
      <p:pic>
        <p:nvPicPr>
          <p:cNvPr id="5530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Mgr.Jan Kašpar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333375"/>
            <a:ext cx="7772400" cy="1150938"/>
          </a:xfrm>
        </p:spPr>
        <p:txBody>
          <a:bodyPr/>
          <a:lstStyle/>
          <a:p>
            <a:pPr>
              <a:defRPr/>
            </a:pPr>
            <a:r>
              <a:rPr lang="cs-CZ"/>
              <a:t>Stavba Země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9388" y="1844675"/>
            <a:ext cx="8820150" cy="3167063"/>
          </a:xfrm>
        </p:spPr>
        <p:txBody>
          <a:bodyPr/>
          <a:lstStyle/>
          <a:p>
            <a:pPr algn="l">
              <a:lnSpc>
                <a:spcPct val="80000"/>
              </a:lnSpc>
              <a:buFont typeface="Arial" charset="0"/>
              <a:buChar char="•"/>
            </a:pPr>
            <a:r>
              <a:rPr lang="cs-CZ" sz="2800" smtClean="0"/>
              <a:t>na základě sledování zemětřesných vln byla upřesněna stavbu Země. </a:t>
            </a:r>
          </a:p>
          <a:p>
            <a:pPr algn="l">
              <a:lnSpc>
                <a:spcPct val="80000"/>
              </a:lnSpc>
              <a:buFont typeface="Arial" charset="0"/>
              <a:buChar char="•"/>
            </a:pPr>
            <a:r>
              <a:rPr lang="cs-CZ" sz="2800" smtClean="0"/>
              <a:t>má zemskou kůru, plášť a jádro </a:t>
            </a:r>
          </a:p>
          <a:p>
            <a:pPr algn="l">
              <a:lnSpc>
                <a:spcPct val="80000"/>
              </a:lnSpc>
              <a:buFont typeface="Arial" charset="0"/>
              <a:buChar char="•"/>
            </a:pPr>
            <a:r>
              <a:rPr lang="cs-CZ" sz="2800" smtClean="0"/>
              <a:t>Zemskou kůru dělíme na oceánskou a pevninskou. </a:t>
            </a:r>
          </a:p>
          <a:p>
            <a:pPr algn="l">
              <a:lnSpc>
                <a:spcPct val="80000"/>
              </a:lnSpc>
              <a:buFont typeface="Arial" charset="0"/>
              <a:buChar char="•"/>
            </a:pPr>
            <a:r>
              <a:rPr lang="cs-CZ" sz="2800" smtClean="0"/>
              <a:t>dále bylo zjištěno, že plášť se skládá z vnějšího plastického </a:t>
            </a:r>
            <a:br>
              <a:rPr lang="cs-CZ" sz="2800" smtClean="0"/>
            </a:br>
            <a:r>
              <a:rPr lang="cs-CZ" sz="2800" smtClean="0"/>
              <a:t>a pevného vnitřního obalu, </a:t>
            </a:r>
            <a:br>
              <a:rPr lang="cs-CZ" sz="2800" smtClean="0"/>
            </a:br>
            <a:r>
              <a:rPr lang="cs-CZ" sz="2800" smtClean="0"/>
              <a:t>podobná stavba se předpokládala i u jádra. </a:t>
            </a:r>
          </a:p>
          <a:p>
            <a:pPr algn="l">
              <a:lnSpc>
                <a:spcPct val="80000"/>
              </a:lnSpc>
              <a:buFont typeface="Arial" charset="0"/>
              <a:buChar char="•"/>
            </a:pPr>
            <a:r>
              <a:rPr lang="cs-CZ" sz="2800" smtClean="0"/>
              <a:t>jádro má průměr 2 440 km a skládá se ze tří vrstev. </a:t>
            </a:r>
          </a:p>
          <a:p>
            <a:pPr algn="l">
              <a:lnSpc>
                <a:spcPct val="80000"/>
              </a:lnSpc>
              <a:buFont typeface="Arial" charset="0"/>
              <a:buChar char="•"/>
            </a:pPr>
            <a:r>
              <a:rPr lang="cs-CZ" sz="2800" smtClean="0"/>
              <a:t>nově objevené nejvnitřnější jádro má průměr jen 600 km.</a:t>
            </a:r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0" y="4581525"/>
            <a:ext cx="9324975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80000"/>
              </a:lnSpc>
              <a:spcBef>
                <a:spcPct val="20000"/>
              </a:spcBef>
            </a:pPr>
            <a:endParaRPr lang="cs-CZ" sz="2400"/>
          </a:p>
        </p:txBody>
      </p:sp>
      <p:sp>
        <p:nvSpPr>
          <p:cNvPr id="3078" name="TextovéPole 5"/>
          <p:cNvSpPr txBox="1">
            <a:spLocks noChangeArrowheads="1"/>
          </p:cNvSpPr>
          <p:nvPr/>
        </p:nvSpPr>
        <p:spPr bwMode="auto">
          <a:xfrm>
            <a:off x="250825" y="6165850"/>
            <a:ext cx="2665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OPVK-P4</a:t>
            </a:r>
          </a:p>
          <a:p>
            <a:r>
              <a:rPr lang="cs-CZ" sz="1200"/>
              <a:t>ZŠ Hejnice, 2010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333375"/>
            <a:ext cx="3381375" cy="1150938"/>
          </a:xfrm>
        </p:spPr>
        <p:txBody>
          <a:bodyPr/>
          <a:lstStyle/>
          <a:p>
            <a:r>
              <a:rPr lang="cs-CZ" sz="4400" smtClean="0"/>
              <a:t>Stavba Země</a:t>
            </a:r>
          </a:p>
        </p:txBody>
      </p:sp>
      <p:sp>
        <p:nvSpPr>
          <p:cNvPr id="4100" name="Rectangle 7"/>
          <p:cNvSpPr>
            <a:spLocks noChangeArrowheads="1"/>
          </p:cNvSpPr>
          <p:nvPr/>
        </p:nvSpPr>
        <p:spPr bwMode="auto">
          <a:xfrm>
            <a:off x="0" y="1916113"/>
            <a:ext cx="4643438" cy="482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Char char="•"/>
            </a:pPr>
            <a:r>
              <a:rPr lang="cs-CZ" sz="2400"/>
              <a:t>Země je složena ze soustředných vrstev neboli sfér, a to z jádra, pláště a kůry, </a:t>
            </a:r>
            <a:br>
              <a:rPr lang="cs-CZ" sz="2400"/>
            </a:br>
            <a:r>
              <a:rPr lang="cs-CZ" sz="2400"/>
              <a:t>z nichž každá má rozdílné fyzikální a chemické vlastnosti.</a:t>
            </a:r>
          </a:p>
          <a:p>
            <a:pPr>
              <a:spcBef>
                <a:spcPct val="20000"/>
              </a:spcBef>
              <a:buFont typeface="Arial" charset="0"/>
              <a:buChar char="•"/>
            </a:pPr>
            <a:r>
              <a:rPr lang="cs-CZ" sz="2400"/>
              <a:t>tyto vrstvy nejsou homogenní </a:t>
            </a:r>
            <a:br>
              <a:rPr lang="cs-CZ" sz="2400"/>
            </a:br>
            <a:r>
              <a:rPr lang="cs-CZ" sz="2400"/>
              <a:t>a člení se na další zóny. </a:t>
            </a:r>
          </a:p>
          <a:p>
            <a:pPr>
              <a:spcBef>
                <a:spcPct val="20000"/>
              </a:spcBef>
              <a:buFont typeface="Arial" charset="0"/>
              <a:buChar char="•"/>
            </a:pPr>
            <a:r>
              <a:rPr lang="cs-CZ" sz="2400"/>
              <a:t>změny, které v nich probíhají, vysvětlují existenci takových jevů jako kontinentální drift, sopečná činnost, zemětřesení a magnetické pole Země.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</a:pPr>
            <a:endParaRPr lang="cs-CZ" sz="240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81525" y="1196975"/>
            <a:ext cx="456247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6948488" y="6308725"/>
            <a:ext cx="936625" cy="3667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Obr.1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/>
          <a:lstStyle/>
          <a:p>
            <a:r>
              <a:rPr lang="cs-CZ" sz="3600" b="1" smtClean="0"/>
              <a:t>Modely stavby Země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0" y="1600200"/>
            <a:ext cx="9144000" cy="499745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000" b="1" smtClean="0"/>
              <a:t>Rozdíly ve složení jednotlivých obalů</a:t>
            </a:r>
            <a:endParaRPr lang="cs-CZ" sz="2000" smtClean="0"/>
          </a:p>
          <a:p>
            <a:pPr>
              <a:lnSpc>
                <a:spcPct val="80000"/>
              </a:lnSpc>
            </a:pPr>
            <a:r>
              <a:rPr lang="cs-CZ" sz="2400" smtClean="0"/>
              <a:t>Geochemický model :</a:t>
            </a:r>
          </a:p>
          <a:p>
            <a:pPr lvl="1">
              <a:lnSpc>
                <a:spcPct val="80000"/>
              </a:lnSpc>
            </a:pPr>
            <a:r>
              <a:rPr lang="cs-CZ" sz="2400" smtClean="0"/>
              <a:t>SIAL - zemská kůra, tvořená horninami s vysokým podílem křemíku a aluminia (Si a Al).</a:t>
            </a:r>
          </a:p>
          <a:p>
            <a:pPr lvl="1">
              <a:lnSpc>
                <a:spcPct val="80000"/>
              </a:lnSpc>
            </a:pPr>
            <a:r>
              <a:rPr lang="cs-CZ" sz="2400" smtClean="0"/>
              <a:t>SIMA - patro kůry tvořené křemičitanovými horninami s vysokým obsahem magnézia (Mg). Většinou se tak označuje celá oceánská kůra a spodní „čedičová“ vrstva pevninské kůry.</a:t>
            </a:r>
          </a:p>
          <a:p>
            <a:pPr lvl="1">
              <a:lnSpc>
                <a:spcPct val="80000"/>
              </a:lnSpc>
            </a:pPr>
            <a:r>
              <a:rPr lang="cs-CZ" sz="2400" smtClean="0"/>
              <a:t>CROFESIMA - svrchní plášť (ke křemíku a hořčíku navíc železo (Fe) a chrom (Cr).</a:t>
            </a:r>
          </a:p>
          <a:p>
            <a:pPr lvl="1">
              <a:lnSpc>
                <a:spcPct val="80000"/>
              </a:lnSpc>
            </a:pPr>
            <a:r>
              <a:rPr lang="cs-CZ" sz="2400" smtClean="0"/>
              <a:t>NIFESIMA - spodní část pláště se železem a niklem.</a:t>
            </a:r>
          </a:p>
          <a:p>
            <a:pPr lvl="1">
              <a:lnSpc>
                <a:spcPct val="80000"/>
              </a:lnSpc>
            </a:pPr>
            <a:r>
              <a:rPr lang="cs-CZ" sz="2400" smtClean="0"/>
              <a:t>NIFE  -  železoniklové jádro.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04813"/>
            <a:ext cx="8507413" cy="6119812"/>
          </a:xfrm>
        </p:spPr>
        <p:txBody>
          <a:bodyPr/>
          <a:lstStyle/>
          <a:p>
            <a:pPr>
              <a:defRPr/>
            </a:pPr>
            <a:r>
              <a:rPr lang="cs-CZ" sz="2800" b="1" dirty="0"/>
              <a:t>Zemský povrch</a:t>
            </a:r>
            <a:r>
              <a:rPr lang="cs-CZ" sz="2800" dirty="0"/>
              <a:t> je velmi mladý. V relativně krátkém (podle astronomických měřítek) období půl miliardy let eroze a tektonické procesy zničily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</a:t>
            </a:r>
            <a:r>
              <a:rPr lang="cs-CZ" sz="2800" dirty="0"/>
              <a:t>zahladily stopy po většině dřívějších geologických událostí (např. </a:t>
            </a:r>
            <a:r>
              <a:rPr lang="cs-CZ" sz="2800" dirty="0" smtClean="0"/>
              <a:t>krátery), a </a:t>
            </a:r>
            <a:r>
              <a:rPr lang="cs-CZ" sz="2800" dirty="0"/>
              <a:t>tak byla raná historie Země smazána. </a:t>
            </a: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Země </a:t>
            </a:r>
            <a:r>
              <a:rPr lang="cs-CZ" sz="2800" dirty="0"/>
              <a:t>je stará 4,5 až 4,6 miliardy let, ale nejstarší známé kameny jsou staré kolem 4 miliard let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</a:t>
            </a:r>
            <a:r>
              <a:rPr lang="cs-CZ" sz="2800" dirty="0"/>
              <a:t>kameny starší než 3 miliardy let jsou vzácné. Nejstarší zkamenělé zbytky organismů nejsou starší než 3,9 miliard let, ale o tom, kdy se poprvé na Zemi objevil život, neexistuje jediný důkaz.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107950" y="836613"/>
            <a:ext cx="8785225" cy="5832475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cs-CZ" sz="2400" dirty="0"/>
              <a:t> Ani nejhlubšími vrty se nepodařilo proniknout pod zemskou kůru, a tak veškeré poznatky o vnitřní stavbě Země pocházejí z nepřímých důkazů, k nimž patří chování zemětřesných vln při průchodu zemským nitrem, chemické rozbory náhodně spadlých meteoritů a studium hlubinných vyvřelin a hornin starších než </a:t>
            </a:r>
            <a:br>
              <a:rPr lang="cs-CZ" sz="2400" dirty="0"/>
            </a:br>
            <a:r>
              <a:rPr lang="cs-CZ" sz="2400" dirty="0"/>
              <a:t>3 miliardy let. </a:t>
            </a:r>
            <a:endParaRPr lang="cs-CZ" sz="2400" dirty="0" smtClean="0"/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dirty="0" smtClean="0"/>
              <a:t>v </a:t>
            </a:r>
            <a:r>
              <a:rPr lang="cs-CZ" sz="2400" dirty="0"/>
              <a:t>roce 1953 </a:t>
            </a:r>
            <a:r>
              <a:rPr lang="cs-CZ" sz="2400" dirty="0" smtClean="0"/>
              <a:t>australský geofyzik </a:t>
            </a:r>
            <a:r>
              <a:rPr lang="cs-CZ" sz="2400" dirty="0" err="1" smtClean="0"/>
              <a:t>Bullen</a:t>
            </a:r>
            <a:r>
              <a:rPr lang="cs-CZ" sz="2400" dirty="0" smtClean="0"/>
              <a:t> sestavil </a:t>
            </a:r>
            <a:r>
              <a:rPr lang="cs-CZ" sz="2400" dirty="0"/>
              <a:t>dodnes uznávaný model Země složený ze tří základních sfér, dál vnitřně členěných. Jednotlivé vrstvy jsou od sebe odděleny diskontinuitami (náhlými změnami rychlosti šíření </a:t>
            </a:r>
            <a:r>
              <a:rPr lang="cs-CZ" sz="2400" dirty="0" err="1"/>
              <a:t>seismických</a:t>
            </a:r>
            <a:r>
              <a:rPr lang="cs-CZ" sz="2400" dirty="0"/>
              <a:t> vln), které jsou zřetelné v </a:t>
            </a:r>
            <a:r>
              <a:rPr lang="cs-CZ" sz="2400" dirty="0" err="1"/>
              <a:t>seismických</a:t>
            </a:r>
            <a:r>
              <a:rPr lang="cs-CZ" sz="2400" dirty="0"/>
              <a:t> záznamech; nejznámější z nich je </a:t>
            </a:r>
            <a:r>
              <a:rPr lang="cs-CZ" sz="2400" dirty="0" err="1"/>
              <a:t>Mohorovičičova</a:t>
            </a:r>
            <a:r>
              <a:rPr lang="cs-CZ" sz="2400" dirty="0"/>
              <a:t> diskontinuita, oddělující kůru a vnější plášť, a </a:t>
            </a:r>
            <a:r>
              <a:rPr lang="cs-CZ" sz="2400" dirty="0" err="1"/>
              <a:t>Gutenbergova</a:t>
            </a:r>
            <a:r>
              <a:rPr lang="cs-CZ" sz="2400" dirty="0"/>
              <a:t> diskontinuita, která odděluje zemský plášť od jádra.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107950" y="476250"/>
            <a:ext cx="8928100" cy="5649913"/>
          </a:xfrm>
        </p:spPr>
        <p:txBody>
          <a:bodyPr/>
          <a:lstStyle/>
          <a:p>
            <a:pPr algn="ctr">
              <a:defRPr/>
            </a:pPr>
            <a:r>
              <a:rPr lang="cs-CZ" b="1" dirty="0">
                <a:solidFill>
                  <a:srgbClr val="FFFF00"/>
                </a:solidFill>
              </a:rPr>
              <a:t>Zemská kůra</a:t>
            </a:r>
            <a:endParaRPr lang="cs-CZ" dirty="0">
              <a:solidFill>
                <a:srgbClr val="FFFF00"/>
              </a:solidFill>
            </a:endParaRPr>
          </a:p>
          <a:p>
            <a:pPr>
              <a:defRPr/>
            </a:pPr>
            <a:r>
              <a:rPr lang="cs-CZ" dirty="0"/>
              <a:t>Má průměrnou mocnost asi 20 km. 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Existují </a:t>
            </a:r>
            <a:r>
              <a:rPr lang="cs-CZ" dirty="0"/>
              <a:t>dva typy zemské </a:t>
            </a:r>
            <a:r>
              <a:rPr lang="cs-CZ" dirty="0" smtClean="0"/>
              <a:t>kůry:</a:t>
            </a:r>
          </a:p>
          <a:p>
            <a:pPr lvl="1">
              <a:defRPr/>
            </a:pPr>
            <a:r>
              <a:rPr lang="cs-CZ" dirty="0" smtClean="0">
                <a:solidFill>
                  <a:schemeClr val="accent2"/>
                </a:solidFill>
              </a:rPr>
              <a:t>Oceánská </a:t>
            </a:r>
            <a:r>
              <a:rPr lang="cs-CZ" dirty="0">
                <a:solidFill>
                  <a:schemeClr val="accent2"/>
                </a:solidFill>
              </a:rPr>
              <a:t>kůra</a:t>
            </a:r>
            <a:r>
              <a:rPr lang="cs-CZ" dirty="0"/>
              <a:t> je  převážně čedičová,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/>
              <a:t>průměrnou mocností 6 </a:t>
            </a:r>
            <a:r>
              <a:rPr lang="cs-CZ" dirty="0" smtClean="0"/>
              <a:t>km.</a:t>
            </a:r>
          </a:p>
          <a:p>
            <a:pPr lvl="1">
              <a:defRPr/>
            </a:pPr>
            <a:r>
              <a:rPr lang="cs-CZ" dirty="0" smtClean="0">
                <a:solidFill>
                  <a:schemeClr val="accent2"/>
                </a:solidFill>
              </a:rPr>
              <a:t>Kontinentální</a:t>
            </a:r>
            <a:r>
              <a:rPr lang="cs-CZ" dirty="0">
                <a:solidFill>
                  <a:schemeClr val="accent2"/>
                </a:solidFill>
              </a:rPr>
              <a:t>  kůru</a:t>
            </a:r>
            <a:r>
              <a:rPr lang="cs-CZ" dirty="0"/>
              <a:t> tvoří 3 vrstvy: spodní čedičová, střední granitová a svrchní </a:t>
            </a:r>
            <a:r>
              <a:rPr lang="cs-CZ" dirty="0" err="1"/>
              <a:t>sedimentální</a:t>
            </a:r>
            <a:r>
              <a:rPr lang="cs-CZ" dirty="0"/>
              <a:t>. Mocnost kolísá od 20 do 80 km. 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V </a:t>
            </a:r>
            <a:r>
              <a:rPr lang="cs-CZ" dirty="0"/>
              <a:t>Čechách byla největší mocnost zjištěna na </a:t>
            </a:r>
            <a:r>
              <a:rPr lang="cs-CZ" dirty="0" err="1"/>
              <a:t>Sedlčansku</a:t>
            </a:r>
            <a:r>
              <a:rPr lang="cs-CZ" dirty="0"/>
              <a:t> - 42 km.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04813"/>
            <a:ext cx="8229600" cy="6048375"/>
          </a:xfrm>
        </p:spPr>
        <p:txBody>
          <a:bodyPr/>
          <a:lstStyle/>
          <a:p>
            <a:pPr algn="ctr">
              <a:defRPr/>
            </a:pPr>
            <a:r>
              <a:rPr lang="cs-CZ" b="1" dirty="0">
                <a:solidFill>
                  <a:srgbClr val="FFFF00"/>
                </a:solidFill>
              </a:rPr>
              <a:t>Zemský plášť</a:t>
            </a:r>
            <a:endParaRPr lang="cs-CZ" dirty="0">
              <a:solidFill>
                <a:srgbClr val="FFFF00"/>
              </a:solidFill>
            </a:endParaRPr>
          </a:p>
          <a:p>
            <a:pPr>
              <a:defRPr/>
            </a:pPr>
            <a:r>
              <a:rPr lang="cs-CZ" sz="2800" dirty="0"/>
              <a:t>Leží pod zemskou kůrou a sahá do hloubky asi 2900 km. </a:t>
            </a: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Má </a:t>
            </a:r>
            <a:r>
              <a:rPr lang="cs-CZ" sz="2800" dirty="0"/>
              <a:t>několik vrstev a přechodných zón. </a:t>
            </a: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Plášť </a:t>
            </a:r>
            <a:r>
              <a:rPr lang="cs-CZ" sz="2800" dirty="0"/>
              <a:t>tvoří černé, těžké </a:t>
            </a:r>
            <a:r>
              <a:rPr lang="cs-CZ" sz="2800" dirty="0" smtClean="0"/>
              <a:t>horniny </a:t>
            </a:r>
            <a:r>
              <a:rPr lang="cs-CZ" sz="2800" dirty="0"/>
              <a:t>s vysokým obsahem  železa a manganu. </a:t>
            </a: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Stav </a:t>
            </a:r>
            <a:r>
              <a:rPr lang="cs-CZ" sz="2800" dirty="0"/>
              <a:t>hornin se považuje za pevný, </a:t>
            </a:r>
            <a:r>
              <a:rPr lang="cs-CZ" sz="2800" dirty="0" smtClean="0"/>
              <a:t>pouze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v hloubkách 100 - 300 km jsou horniny patrně plastické.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125538"/>
            <a:ext cx="8229600" cy="5545137"/>
          </a:xfrm>
        </p:spPr>
        <p:txBody>
          <a:bodyPr/>
          <a:lstStyle/>
          <a:p>
            <a:pPr algn="ctr">
              <a:defRPr/>
            </a:pPr>
            <a:r>
              <a:rPr lang="cs-CZ" b="1" dirty="0">
                <a:solidFill>
                  <a:srgbClr val="FFFF00"/>
                </a:solidFill>
              </a:rPr>
              <a:t>Zemské jádro</a:t>
            </a:r>
          </a:p>
          <a:p>
            <a:pPr algn="ctr">
              <a:defRPr/>
            </a:pPr>
            <a:endParaRPr lang="cs-CZ" dirty="0">
              <a:solidFill>
                <a:srgbClr val="000066"/>
              </a:solidFill>
            </a:endParaRPr>
          </a:p>
          <a:p>
            <a:pPr>
              <a:defRPr/>
            </a:pPr>
            <a:r>
              <a:rPr lang="cs-CZ" dirty="0"/>
              <a:t>Leží ve středu Země, </a:t>
            </a:r>
            <a:br>
              <a:rPr lang="cs-CZ" dirty="0"/>
            </a:br>
            <a:r>
              <a:rPr lang="cs-CZ" dirty="0"/>
              <a:t>má poloměr asi 3478 km, vysokou hustotu a předpokládané teploty 4000-5000</a:t>
            </a:r>
            <a:r>
              <a:rPr lang="cs-CZ" baseline="48000" dirty="0"/>
              <a:t>o</a:t>
            </a:r>
            <a:r>
              <a:rPr lang="cs-CZ" dirty="0"/>
              <a:t>C. 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Ze </a:t>
            </a:r>
            <a:r>
              <a:rPr lang="cs-CZ" dirty="0"/>
              <a:t>složení železoniklových meteoritů lze soudit, že i zemské jádro má obdobné složení. Dělí se na vnitřní a vnější.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b="1"/>
              <a:t>Vnější jádro</a:t>
            </a:r>
            <a:endParaRPr lang="cs-CZ"/>
          </a:p>
          <a:p>
            <a:pPr>
              <a:lnSpc>
                <a:spcPct val="90000"/>
              </a:lnSpc>
              <a:defRPr/>
            </a:pPr>
            <a:r>
              <a:rPr lang="cs-CZ"/>
              <a:t>Vrstva asi 2100 km mocná, nejpravděpodobněji v tuhotekutém stavu. Na styku s vnitřním pláštěm ukazuje nerovnosti.</a:t>
            </a:r>
          </a:p>
          <a:p>
            <a:pPr>
              <a:lnSpc>
                <a:spcPct val="90000"/>
              </a:lnSpc>
              <a:defRPr/>
            </a:pPr>
            <a:endParaRPr lang="cs-CZ" b="1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b="1"/>
              <a:t>Vnitřní jádro čili jadérko</a:t>
            </a:r>
            <a:endParaRPr lang="cs-CZ"/>
          </a:p>
          <a:p>
            <a:pPr>
              <a:lnSpc>
                <a:spcPct val="90000"/>
              </a:lnSpc>
              <a:defRPr/>
            </a:pPr>
            <a:r>
              <a:rPr lang="cs-CZ"/>
              <a:t>Má poloměr přibližně 1400 km. Fyzikálně se chová jako homogenní, dosti pevná hmota a patrně se otáčí jinou rychlostí než zbytek Země.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b="1"/>
              <a:t>Litosféra</a:t>
            </a:r>
            <a:r>
              <a:rPr lang="cs-CZ" sz="4000"/>
              <a:t/>
            </a:r>
            <a:br>
              <a:rPr lang="cs-CZ" sz="4000"/>
            </a:br>
            <a:endParaRPr lang="cs-CZ" sz="4000"/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Pevný horninový obal Země, který je tvořen zemskou kůrou a nejsvrchnější částí zemského pláště. Dosahuje mocnosti ( tloušťky) 15 – 100 km, kdy mocnější je pod pevninou a nejvíce pak pod vysokými pohořími. Celá litosféra leží na plastické astenosféře, která umožňuje klouzavý pohyb litosférických desek.</a:t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8229600" cy="1296988"/>
          </a:xfrm>
        </p:spPr>
        <p:txBody>
          <a:bodyPr/>
          <a:lstStyle/>
          <a:p>
            <a:pPr>
              <a:defRPr/>
            </a:pPr>
            <a:r>
              <a:rPr lang="cs-CZ" sz="4000" b="1" dirty="0">
                <a:solidFill>
                  <a:srgbClr val="FFFF00"/>
                </a:solidFill>
              </a:rPr>
              <a:t>Astenosféra</a:t>
            </a:r>
            <a:r>
              <a:rPr lang="cs-CZ" sz="4000" dirty="0">
                <a:solidFill>
                  <a:srgbClr val="FFFF00"/>
                </a:solidFill>
              </a:rPr>
              <a:t/>
            </a:r>
            <a:br>
              <a:rPr lang="cs-CZ" sz="4000" dirty="0">
                <a:solidFill>
                  <a:srgbClr val="FFFF00"/>
                </a:solidFill>
              </a:rPr>
            </a:b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vrstva v hloubce 100-200 km, vyniká svou plastičností, která umožňuje klouzavý pohyb litosférických desek. </a:t>
            </a:r>
            <a:br>
              <a:rPr lang="cs-CZ" dirty="0"/>
            </a:br>
            <a:r>
              <a:rPr lang="cs-CZ" dirty="0"/>
              <a:t>Je součástí svrchního pláště. </a:t>
            </a:r>
            <a:br>
              <a:rPr lang="cs-CZ" dirty="0"/>
            </a:br>
            <a:r>
              <a:rPr lang="cs-CZ" dirty="0"/>
              <a:t>V ní dochází k výstupným i sestupným pohybům tepla i hmoty.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Litosférické desky</a:t>
            </a:r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1628775"/>
            <a:ext cx="6049962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6948488" y="6308725"/>
            <a:ext cx="936625" cy="3667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620713"/>
            <a:ext cx="8229600" cy="5400675"/>
          </a:xfrm>
        </p:spPr>
        <p:txBody>
          <a:bodyPr/>
          <a:lstStyle/>
          <a:p>
            <a:pPr algn="ctr">
              <a:defRPr/>
            </a:pPr>
            <a:r>
              <a:rPr lang="cs-CZ" b="1" dirty="0">
                <a:solidFill>
                  <a:srgbClr val="FFFF00"/>
                </a:solidFill>
              </a:rPr>
              <a:t>Litosférické desky</a:t>
            </a:r>
            <a:endParaRPr lang="cs-CZ" dirty="0">
              <a:solidFill>
                <a:srgbClr val="FFFF00"/>
              </a:solidFill>
            </a:endParaRPr>
          </a:p>
          <a:p>
            <a:pPr>
              <a:defRPr/>
            </a:pPr>
            <a:r>
              <a:rPr lang="cs-CZ" sz="2800" dirty="0"/>
              <a:t>Zemská kůra spolu s přiléhající částí svrchního pláště se nazývá LITOSFÉRA. </a:t>
            </a: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je </a:t>
            </a:r>
            <a:r>
              <a:rPr lang="cs-CZ" sz="2800" dirty="0"/>
              <a:t>hlubokými zlomy rozdělena na 8 velkých a neurčený počet malých litosférických desek, které navzájem mění polohu. </a:t>
            </a: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předpokládá </a:t>
            </a:r>
            <a:r>
              <a:rPr lang="cs-CZ" sz="2800" dirty="0"/>
              <a:t>se, že kloužou po plastické podložní astenosféře. Pohyb desek způsobují tzv. konvekční proudy, jež vznikají rozdílnými teplotami v zemském plášti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107950" y="1600200"/>
            <a:ext cx="9036050" cy="4781550"/>
          </a:xfrm>
        </p:spPr>
        <p:txBody>
          <a:bodyPr/>
          <a:lstStyle/>
          <a:p>
            <a:pPr>
              <a:defRPr/>
            </a:pPr>
            <a:r>
              <a:rPr lang="cs-CZ" dirty="0">
                <a:solidFill>
                  <a:srgbClr val="FFFF00"/>
                </a:solidFill>
              </a:rPr>
              <a:t>Zhruba před 570 mil. let začal proces vytváření dnešních kontinentů. Původní </a:t>
            </a:r>
            <a:r>
              <a:rPr lang="cs-CZ" dirty="0" err="1">
                <a:solidFill>
                  <a:srgbClr val="FFFF00"/>
                </a:solidFill>
              </a:rPr>
              <a:t>prapevnina</a:t>
            </a:r>
            <a:r>
              <a:rPr lang="cs-CZ" dirty="0">
                <a:solidFill>
                  <a:srgbClr val="FFFF00"/>
                </a:solidFill>
              </a:rPr>
              <a:t> (Pangea) se zhruba před 250 mil. let začala dělit na dvě části: </a:t>
            </a:r>
            <a:br>
              <a:rPr lang="cs-CZ" dirty="0">
                <a:solidFill>
                  <a:srgbClr val="FFFF00"/>
                </a:solidFill>
              </a:rPr>
            </a:br>
            <a:r>
              <a:rPr lang="cs-CZ" dirty="0">
                <a:solidFill>
                  <a:srgbClr val="FFFF00"/>
                </a:solidFill>
              </a:rPr>
              <a:t>1.) Severní(</a:t>
            </a:r>
            <a:r>
              <a:rPr lang="cs-CZ" dirty="0" err="1">
                <a:solidFill>
                  <a:srgbClr val="FFFF00"/>
                </a:solidFill>
              </a:rPr>
              <a:t>Laurasie</a:t>
            </a:r>
            <a:r>
              <a:rPr lang="cs-CZ" dirty="0">
                <a:solidFill>
                  <a:srgbClr val="FFFF00"/>
                </a:solidFill>
              </a:rPr>
              <a:t>)-S. Amerika, Evropa, Asie </a:t>
            </a:r>
            <a:br>
              <a:rPr lang="cs-CZ" dirty="0">
                <a:solidFill>
                  <a:srgbClr val="FFFF00"/>
                </a:solidFill>
              </a:rPr>
            </a:br>
            <a:r>
              <a:rPr lang="cs-CZ" dirty="0">
                <a:solidFill>
                  <a:srgbClr val="FFFF00"/>
                </a:solidFill>
              </a:rPr>
              <a:t>2.) Jižní(</a:t>
            </a:r>
            <a:r>
              <a:rPr lang="cs-CZ" dirty="0" err="1">
                <a:solidFill>
                  <a:srgbClr val="FFFF00"/>
                </a:solidFill>
              </a:rPr>
              <a:t>Godwana</a:t>
            </a:r>
            <a:r>
              <a:rPr lang="cs-CZ" dirty="0">
                <a:solidFill>
                  <a:srgbClr val="FFFF00"/>
                </a:solidFill>
              </a:rPr>
              <a:t>)- J .Amerika, Antarktida, Asie, Afrika </a:t>
            </a:r>
            <a:br>
              <a:rPr lang="cs-CZ" dirty="0">
                <a:solidFill>
                  <a:srgbClr val="FFFF00"/>
                </a:solidFill>
              </a:rPr>
            </a:b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Rozpad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kontinentu</a:t>
            </a:r>
          </a:p>
          <a:p>
            <a:endParaRPr lang="cs-CZ" smtClean="0"/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675" y="260350"/>
            <a:ext cx="50768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6948488" y="6308725"/>
            <a:ext cx="936625" cy="3667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630237"/>
          </a:xfrm>
        </p:spPr>
        <p:txBody>
          <a:bodyPr/>
          <a:lstStyle/>
          <a:p>
            <a:pPr algn="l">
              <a:defRPr/>
            </a:pPr>
            <a:r>
              <a:rPr lang="cs-CZ" sz="2400" dirty="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8713788" cy="5149850"/>
          </a:xfrm>
        </p:spPr>
        <p:txBody>
          <a:bodyPr/>
          <a:lstStyle/>
          <a:p>
            <a:r>
              <a:rPr lang="cs-CZ" sz="1400" smtClean="0"/>
              <a:t>Obr.1: Soubor:Jordens inre.svg. In </a:t>
            </a:r>
            <a:r>
              <a:rPr lang="cs-CZ" sz="1400" i="1" smtClean="0"/>
              <a:t>Wikipedia : the free encyclopedia</a:t>
            </a:r>
            <a:r>
              <a:rPr lang="cs-CZ" sz="1400" smtClean="0"/>
              <a:t> [online]. St. Petersburg (Florida) : Wikipedia Foundation, [cit. 2011-03-31]. Dostupné z WWW: &lt;http://cs.wikipedia.org/wiki/Soubor:Jordens_inre.svg&gt;</a:t>
            </a:r>
            <a:r>
              <a:rPr lang="cs-CZ" sz="1400" smtClean="0">
                <a:effectLst/>
              </a:rPr>
              <a:t> </a:t>
            </a:r>
            <a:r>
              <a:rPr lang="cs-CZ" sz="1400" smtClean="0"/>
              <a:t>podle podmínek Svobodné licence GNU pro dokumenty</a:t>
            </a:r>
          </a:p>
          <a:p>
            <a:r>
              <a:rPr lang="cs-CZ" sz="1400" smtClean="0"/>
              <a:t>Obr.2: Soubor:Asth%C3%A9nosph%C3%A8re et courants de convexion.PNG. In Wikipedia : the free encyclopedia [online]. St. Petersburg (Florida) : Wikipedia Foundation, [cit. 2011-03-31]. Dostupné z WWW: &lt;http://cs.wikipedia.org/wiki/Soubor:Asth%C3%A9nosph%C3%A8re_et_courants_de_convexion.PNG&gt; podle podmínek Svobodné licence GNU pro dokumenty</a:t>
            </a:r>
          </a:p>
          <a:p>
            <a:r>
              <a:rPr lang="cs-CZ" sz="1400" smtClean="0"/>
              <a:t>Obr.3: Soubor:Pangaea continents.png. In Wikipedia : the free encyclopedia [online]. St. Petersburg (Florida) : Wikipedia Foundation, [cit. 2011-03-31]. Dostupné z WWW: &lt;http://cs.wikipedia.org/wiki/Soubor:Pangaea_continents.png&gt; podle podmínek Svobodné licence GNU pro dokumenty</a:t>
            </a:r>
          </a:p>
          <a:p>
            <a:endParaRPr lang="cs-CZ" sz="1400" smtClean="0"/>
          </a:p>
          <a:p>
            <a:r>
              <a:rPr lang="cs-CZ" sz="1400" smtClean="0">
                <a:effectLst/>
              </a:rPr>
              <a:t>Autorem materiálu a všech jeho částí, není-li uvedeno jinak, je Mgr. Jan Kašpar.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prahory_starohory</Template>
  <TotalTime>288</TotalTime>
  <Words>424</Words>
  <Application>Microsoft Office PowerPoint</Application>
  <PresentationFormat>Předvádění na obrazovce (4:3)</PresentationFormat>
  <Paragraphs>85</Paragraphs>
  <Slides>17</Slides>
  <Notes>15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Wingdings</vt:lpstr>
      <vt:lpstr>Calibri</vt:lpstr>
      <vt:lpstr>Verdana</vt:lpstr>
      <vt:lpstr>Paprsky</vt:lpstr>
      <vt:lpstr>Země a její stavba</vt:lpstr>
      <vt:lpstr>Stavba Země</vt:lpstr>
      <vt:lpstr>Stavba Země</vt:lpstr>
      <vt:lpstr>Modely stavby Země</vt:lpstr>
      <vt:lpstr>Snímek 5</vt:lpstr>
      <vt:lpstr>Snímek 6</vt:lpstr>
      <vt:lpstr>Snímek 7</vt:lpstr>
      <vt:lpstr>Snímek 8</vt:lpstr>
      <vt:lpstr>Snímek 9</vt:lpstr>
      <vt:lpstr>Snímek 10</vt:lpstr>
      <vt:lpstr>Litosféra </vt:lpstr>
      <vt:lpstr>Astenosféra </vt:lpstr>
      <vt:lpstr>Litosférické desky</vt:lpstr>
      <vt:lpstr>Snímek 14</vt:lpstr>
      <vt:lpstr>Snímek 15</vt:lpstr>
      <vt:lpstr>Snímek 16</vt:lpstr>
      <vt:lpstr>Použité zdroje:</vt:lpstr>
    </vt:vector>
  </TitlesOfParts>
  <Company>ZŠ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 a její postavení ve vesmíru</dc:title>
  <dc:creator>Honza Kašpar</dc:creator>
  <cp:lastModifiedBy>HONZA</cp:lastModifiedBy>
  <cp:revision>13</cp:revision>
  <dcterms:created xsi:type="dcterms:W3CDTF">2007-09-04T07:16:16Z</dcterms:created>
  <dcterms:modified xsi:type="dcterms:W3CDTF">2011-04-14T06:48:32Z</dcterms:modified>
</cp:coreProperties>
</file>