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96" r:id="rId2"/>
    <p:sldId id="268" r:id="rId3"/>
    <p:sldId id="257" r:id="rId4"/>
    <p:sldId id="272" r:id="rId5"/>
    <p:sldId id="273" r:id="rId6"/>
    <p:sldId id="258" r:id="rId7"/>
    <p:sldId id="271" r:id="rId8"/>
    <p:sldId id="275" r:id="rId9"/>
    <p:sldId id="280" r:id="rId10"/>
    <p:sldId id="297" r:id="rId11"/>
    <p:sldId id="281" r:id="rId12"/>
    <p:sldId id="276" r:id="rId13"/>
    <p:sldId id="29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33"/>
    <a:srgbClr val="000000"/>
    <a:srgbClr val="617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3" autoAdjust="0"/>
    <p:restoredTop sz="94700" autoAdjust="0"/>
  </p:normalViewPr>
  <p:slideViewPr>
    <p:cSldViewPr>
      <p:cViewPr>
        <p:scale>
          <a:sx n="90" d="100"/>
          <a:sy n="90" d="100"/>
        </p:scale>
        <p:origin x="-600" y="-3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4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5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20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21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22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23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24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25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26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27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29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30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31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32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33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34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35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36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37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38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39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40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grpSp>
          <p:nvGrpSpPr>
            <p:cNvPr id="41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42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>
                  <a:latin typeface="Arial" charset="0"/>
                </a:endParaRPr>
              </a:p>
            </p:txBody>
          </p:sp>
          <p:sp>
            <p:nvSpPr>
              <p:cNvPr id="43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>
                  <a:latin typeface="Arial" charset="0"/>
                </a:endParaRPr>
              </a:p>
            </p:txBody>
          </p:sp>
        </p:grpSp>
      </p:grpSp>
      <p:sp>
        <p:nvSpPr>
          <p:cNvPr id="114730" name="Rectangle 4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600200"/>
            <a:ext cx="82296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114731" name="Rectangle 4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600"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4" name="Rectangle 4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5" name="Rectangle 4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6" name="Rectangle 4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F6A3008-05C3-4D92-8457-39155CA0E1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A52DB8-8C3C-43CC-B52B-F3AF3981AE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855D10-4B8D-49C7-A5F2-6E4EBCEA78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26C79C-84AC-4641-9D4E-0A1CD21483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DF65B2-1182-4533-A228-ED8849E374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96EA8E-D4B5-440B-AC88-5ED3D58261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18F04A-7FA6-4ED8-8ECA-E9E6B897E0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DB4289-CFD0-4FCB-BC68-9A2E515C0B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E9B388-4666-47F9-8084-E53F21FFC4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344228-DB0E-46F5-B603-CAC4253176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A532E3-A6FB-4172-8B66-FB7447BA71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7813"/>
            <a:ext cx="8229600" cy="585311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5DCF5-04AA-49D5-B926-03DD3FAD93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2923F1-7A5B-41D0-9842-B158C568E3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57647"/>
                <a:invGamma/>
              </a:schemeClr>
            </a:gs>
            <a:gs pos="100000">
              <a:schemeClr val="bg1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113667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68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69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70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71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72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73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74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75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76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77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78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79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80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81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82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83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84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85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86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87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88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89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90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91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92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93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94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95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96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97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98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99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700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701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702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grpSp>
          <p:nvGrpSpPr>
            <p:cNvPr id="1068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113704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>
                  <a:latin typeface="Arial" charset="0"/>
                </a:endParaRPr>
              </a:p>
            </p:txBody>
          </p:sp>
          <p:sp>
            <p:nvSpPr>
              <p:cNvPr id="113705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>
                  <a:latin typeface="Arial" charset="0"/>
                </a:endParaRPr>
              </a:p>
            </p:txBody>
          </p:sp>
        </p:grpSp>
      </p:grpSp>
      <p:sp>
        <p:nvSpPr>
          <p:cNvPr id="113706" name="Rectangle 4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13707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13708" name="Rectangle 4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3709" name="Rectangle 4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3710" name="Rectangle 4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91D00D2-E9C0-45AC-8C4B-F9BF188530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40" r:id="rId1"/>
    <p:sldLayoutId id="2147483738" r:id="rId2"/>
    <p:sldLayoutId id="2147483737" r:id="rId3"/>
    <p:sldLayoutId id="2147483736" r:id="rId4"/>
    <p:sldLayoutId id="2147483735" r:id="rId5"/>
    <p:sldLayoutId id="2147483734" r:id="rId6"/>
    <p:sldLayoutId id="2147483733" r:id="rId7"/>
    <p:sldLayoutId id="2147483732" r:id="rId8"/>
    <p:sldLayoutId id="2147483731" r:id="rId9"/>
    <p:sldLayoutId id="2147483730" r:id="rId10"/>
    <p:sldLayoutId id="2147483729" r:id="rId11"/>
    <p:sldLayoutId id="2147483728" r:id="rId12"/>
    <p:sldLayoutId id="2147483739" r:id="rId13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90000"/>
        <a:buFont typeface="Wingdings" pitchFamily="2" charset="2"/>
        <a:buBlip>
          <a:blip r:embed="rId15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Blip>
          <a:blip r:embed="rId16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7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7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7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7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7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3068638"/>
            <a:ext cx="7772400" cy="1470025"/>
          </a:xfrm>
          <a:noFill/>
          <a:ln/>
        </p:spPr>
        <p:txBody>
          <a:bodyPr/>
          <a:lstStyle/>
          <a:p>
            <a:r>
              <a:rPr lang="cs-CZ" sz="7200" smtClean="0">
                <a:solidFill>
                  <a:srgbClr val="CCFF33"/>
                </a:solidFill>
                <a:effectLst/>
              </a:rPr>
              <a:t>Sféry  Země</a:t>
            </a:r>
          </a:p>
        </p:txBody>
      </p:sp>
      <p:pic>
        <p:nvPicPr>
          <p:cNvPr id="5427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47625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0" y="6524625"/>
            <a:ext cx="1187450" cy="2746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1200" b="1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ZŠ Hejnice 2010</a:t>
            </a:r>
          </a:p>
        </p:txBody>
      </p:sp>
      <p:sp>
        <p:nvSpPr>
          <p:cNvPr id="2" name="TextovéPole 14"/>
          <p:cNvSpPr txBox="1"/>
          <p:nvPr/>
        </p:nvSpPr>
        <p:spPr>
          <a:xfrm>
            <a:off x="7854950" y="6453188"/>
            <a:ext cx="1289050" cy="2746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1200" b="1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Mgr.Jan Kašpar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>
                <a:solidFill>
                  <a:srgbClr val="CCFF33"/>
                </a:solidFill>
              </a:rPr>
              <a:t>Sféra = vrstva, „obal“ Země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Atmosféra – plynný obal</a:t>
            </a:r>
          </a:p>
          <a:p>
            <a:pPr>
              <a:defRPr/>
            </a:pPr>
            <a:r>
              <a:rPr lang="cs-CZ"/>
              <a:t>Biosféra – živá hmota na Zemi</a:t>
            </a:r>
          </a:p>
          <a:p>
            <a:pPr>
              <a:defRPr/>
            </a:pPr>
            <a:r>
              <a:rPr lang="cs-CZ"/>
              <a:t>Hydrosféra – vodní vrstva</a:t>
            </a:r>
          </a:p>
          <a:p>
            <a:pPr>
              <a:defRPr/>
            </a:pPr>
            <a:r>
              <a:rPr lang="cs-CZ"/>
              <a:t>Kryosféra – ledová, zmrzlá vrstva</a:t>
            </a:r>
          </a:p>
          <a:p>
            <a:pPr>
              <a:defRPr/>
            </a:pPr>
            <a:r>
              <a:rPr lang="cs-CZ"/>
              <a:t>Pedosféra – půdní vrstva</a:t>
            </a:r>
          </a:p>
          <a:p>
            <a:pPr>
              <a:defRPr/>
            </a:pPr>
            <a:r>
              <a:rPr lang="cs-CZ"/>
              <a:t>Litosféra -  kamenný obal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4"/>
          <p:cNvSpPr txBox="1">
            <a:spLocks noChangeArrowheads="1"/>
          </p:cNvSpPr>
          <p:nvPr/>
        </p:nvSpPr>
        <p:spPr bwMode="auto">
          <a:xfrm>
            <a:off x="684213" y="908050"/>
            <a:ext cx="373380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b="1">
                <a:solidFill>
                  <a:srgbClr val="CCFF33"/>
                </a:solidFill>
              </a:rPr>
              <a:t>Atmosféra</a:t>
            </a:r>
          </a:p>
        </p:txBody>
      </p:sp>
      <p:sp>
        <p:nvSpPr>
          <p:cNvPr id="5123" name="Text Box 5"/>
          <p:cNvSpPr txBox="1">
            <a:spLocks noChangeArrowheads="1"/>
          </p:cNvSpPr>
          <p:nvPr/>
        </p:nvSpPr>
        <p:spPr bwMode="auto">
          <a:xfrm>
            <a:off x="11113" y="2349500"/>
            <a:ext cx="9132887" cy="308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 sz="2800" dirty="0"/>
              <a:t>Zemská atmosféra je vrstva plynů obklopujících planetu Zemi</a:t>
            </a:r>
          </a:p>
          <a:p>
            <a:pPr>
              <a:buFontTx/>
              <a:buChar char="•"/>
            </a:pPr>
            <a:r>
              <a:rPr lang="cs-CZ" sz="2800" dirty="0"/>
              <a:t>Obsahuje přibližně 78% dusíku a 21% kyslíku, </a:t>
            </a:r>
          </a:p>
          <a:p>
            <a:r>
              <a:rPr lang="cs-CZ" sz="2800" dirty="0"/>
              <a:t>a další plyny (oxidy, vzácné plyny…</a:t>
            </a:r>
            <a:r>
              <a:rPr lang="cs-CZ" sz="2800" dirty="0">
                <a:latin typeface="Arial" charset="0"/>
              </a:rPr>
              <a:t>)</a:t>
            </a:r>
          </a:p>
          <a:p>
            <a:pPr>
              <a:buFontTx/>
              <a:buChar char="•"/>
            </a:pPr>
            <a:r>
              <a:rPr lang="cs-CZ" sz="2800" dirty="0"/>
              <a:t>Atmosféra chrání pozemský život </a:t>
            </a:r>
            <a:r>
              <a:rPr lang="cs-CZ" sz="2800" dirty="0" smtClean="0"/>
              <a:t>                        před </a:t>
            </a:r>
            <a:r>
              <a:rPr lang="cs-CZ" sz="2800" dirty="0"/>
              <a:t>nebezpečnou sluneční radiací </a:t>
            </a:r>
          </a:p>
          <a:p>
            <a:pPr>
              <a:buFontTx/>
              <a:buChar char="•"/>
            </a:pPr>
            <a:r>
              <a:rPr lang="cs-CZ" sz="2800" dirty="0"/>
              <a:t>Stabilizuje teplotní rozdíly mezi dnem a nocí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Dělení atmosféry</a:t>
            </a:r>
          </a:p>
        </p:txBody>
      </p:sp>
      <p:sp>
        <p:nvSpPr>
          <p:cNvPr id="98307" name="Rectangle 3"/>
          <p:cNvSpPr>
            <a:spLocks noGrp="1" noChangeArrowheads="1"/>
          </p:cNvSpPr>
          <p:nvPr>
            <p:ph idx="1"/>
          </p:nvPr>
        </p:nvSpPr>
        <p:spPr>
          <a:xfrm>
            <a:off x="0" y="1600200"/>
            <a:ext cx="7812088" cy="5068888"/>
          </a:xfrm>
        </p:spPr>
        <p:txBody>
          <a:bodyPr/>
          <a:lstStyle/>
          <a:p>
            <a:pPr>
              <a:lnSpc>
                <a:spcPct val="80000"/>
              </a:lnSpc>
              <a:defRPr/>
            </a:pPr>
            <a:r>
              <a:rPr lang="cs-CZ" sz="2400" dirty="0">
                <a:solidFill>
                  <a:srgbClr val="CCFF33"/>
                </a:solidFill>
              </a:rPr>
              <a:t>troposféra:</a:t>
            </a:r>
            <a:r>
              <a:rPr lang="cs-CZ" sz="2400" dirty="0"/>
              <a:t> nejnižší vrstva atmosféry, od povrchu země až do 7 km v polárních oblastech a 17 km okolo rovníku </a:t>
            </a:r>
          </a:p>
          <a:p>
            <a:pPr>
              <a:lnSpc>
                <a:spcPct val="80000"/>
              </a:lnSpc>
              <a:defRPr/>
            </a:pPr>
            <a:r>
              <a:rPr lang="cs-CZ" sz="2400" dirty="0">
                <a:solidFill>
                  <a:srgbClr val="CCFF33"/>
                </a:solidFill>
              </a:rPr>
              <a:t>stratosféra:</a:t>
            </a:r>
            <a:r>
              <a:rPr lang="cs-CZ" sz="2400" dirty="0"/>
              <a:t>  od konce troposféry přibližně do 50 km. </a:t>
            </a:r>
          </a:p>
          <a:p>
            <a:pPr>
              <a:lnSpc>
                <a:spcPct val="80000"/>
              </a:lnSpc>
              <a:defRPr/>
            </a:pPr>
            <a:r>
              <a:rPr lang="cs-CZ" sz="2400" dirty="0">
                <a:solidFill>
                  <a:srgbClr val="CCFF33"/>
                </a:solidFill>
              </a:rPr>
              <a:t>mezosféra:</a:t>
            </a:r>
            <a:r>
              <a:rPr lang="cs-CZ" sz="2400" dirty="0"/>
              <a:t> od konce stratosféry, přibližně do 80 </a:t>
            </a:r>
            <a:r>
              <a:rPr lang="cs-CZ" sz="2400" dirty="0" smtClean="0"/>
              <a:t>             až </a:t>
            </a:r>
            <a:r>
              <a:rPr lang="cs-CZ" sz="2400" dirty="0"/>
              <a:t>85 km. </a:t>
            </a:r>
          </a:p>
          <a:p>
            <a:pPr>
              <a:lnSpc>
                <a:spcPct val="80000"/>
              </a:lnSpc>
              <a:defRPr/>
            </a:pPr>
            <a:r>
              <a:rPr lang="cs-CZ" sz="2400" dirty="0">
                <a:solidFill>
                  <a:srgbClr val="CCFF33"/>
                </a:solidFill>
              </a:rPr>
              <a:t>termosféra:</a:t>
            </a:r>
            <a:r>
              <a:rPr lang="cs-CZ" sz="2400" dirty="0"/>
              <a:t> od konce mezosféry zhruba do 640 km exosféra: od konce termosféry zhruba do vzdálenosti 20 000-70 000 km od povrchu</a:t>
            </a:r>
          </a:p>
          <a:p>
            <a:pPr>
              <a:lnSpc>
                <a:spcPct val="80000"/>
              </a:lnSpc>
              <a:defRPr/>
            </a:pPr>
            <a:r>
              <a:rPr lang="cs-CZ" sz="2400" dirty="0">
                <a:solidFill>
                  <a:srgbClr val="CCFF33"/>
                </a:solidFill>
              </a:rPr>
              <a:t>Hranice mezi těmito vrstvami jsou nazývány tropopauza, stratopauza, mezopauza a </a:t>
            </a:r>
            <a:r>
              <a:rPr lang="cs-CZ" sz="2400" dirty="0" err="1">
                <a:solidFill>
                  <a:srgbClr val="CCFF33"/>
                </a:solidFill>
              </a:rPr>
              <a:t>termopauza</a:t>
            </a:r>
            <a:r>
              <a:rPr lang="cs-CZ" sz="2400" dirty="0">
                <a:solidFill>
                  <a:srgbClr val="CCFF33"/>
                </a:solidFill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000" b="1"/>
              <a:t>Zvláštní části atmosféry</a:t>
            </a:r>
            <a:br>
              <a:rPr lang="cs-CZ" sz="4000" b="1"/>
            </a:br>
            <a:endParaRPr lang="cs-CZ" sz="4000" b="1"/>
          </a:p>
        </p:txBody>
      </p:sp>
      <p:sp>
        <p:nvSpPr>
          <p:cNvPr id="99331" name="Rectangle 3"/>
          <p:cNvSpPr>
            <a:spLocks noGrp="1" noChangeArrowheads="1"/>
          </p:cNvSpPr>
          <p:nvPr>
            <p:ph idx="1"/>
          </p:nvPr>
        </p:nvSpPr>
        <p:spPr>
          <a:xfrm>
            <a:off x="0" y="981075"/>
            <a:ext cx="8893175" cy="561657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800" dirty="0" smtClean="0"/>
              <a:t>Atmosféra má také tyto části, rozdělené podle odlišného mechanismu:</a:t>
            </a:r>
          </a:p>
          <a:p>
            <a:pPr>
              <a:lnSpc>
                <a:spcPct val="80000"/>
              </a:lnSpc>
            </a:pPr>
            <a:r>
              <a:rPr lang="cs-CZ" sz="2800" dirty="0" smtClean="0">
                <a:solidFill>
                  <a:srgbClr val="CCFF33"/>
                </a:solidFill>
              </a:rPr>
              <a:t>ionosféra:</a:t>
            </a:r>
            <a:r>
              <a:rPr lang="cs-CZ" sz="2800" dirty="0" smtClean="0"/>
              <a:t> obsahuje elektricky nabité částice (ionty). Umožňuje odraz rádiových vln. </a:t>
            </a:r>
          </a:p>
          <a:p>
            <a:pPr>
              <a:lnSpc>
                <a:spcPct val="80000"/>
              </a:lnSpc>
            </a:pPr>
            <a:r>
              <a:rPr lang="cs-CZ" sz="2800" dirty="0" smtClean="0">
                <a:solidFill>
                  <a:srgbClr val="CCFF33"/>
                </a:solidFill>
              </a:rPr>
              <a:t>exosféra:</a:t>
            </a:r>
            <a:r>
              <a:rPr lang="cs-CZ" sz="2800" dirty="0" smtClean="0"/>
              <a:t> nachází se nad ionosférou. V této oblasti zemská atmosféra plynule přechází </a:t>
            </a:r>
            <a:r>
              <a:rPr lang="cs-CZ" sz="2800" dirty="0" smtClean="0"/>
              <a:t>                                   do </a:t>
            </a:r>
            <a:r>
              <a:rPr lang="cs-CZ" sz="2800" dirty="0" smtClean="0"/>
              <a:t>meziplanetárního prostoru. </a:t>
            </a:r>
          </a:p>
          <a:p>
            <a:pPr>
              <a:lnSpc>
                <a:spcPct val="80000"/>
              </a:lnSpc>
            </a:pPr>
            <a:r>
              <a:rPr lang="cs-CZ" sz="2800" dirty="0" smtClean="0">
                <a:solidFill>
                  <a:srgbClr val="CCFF33"/>
                </a:solidFill>
              </a:rPr>
              <a:t>magnetosféra:</a:t>
            </a:r>
            <a:r>
              <a:rPr lang="cs-CZ" sz="2800" dirty="0" smtClean="0"/>
              <a:t> část atmosféry ve které zemské magnetické pole reaguje se slunečním větrem. </a:t>
            </a:r>
            <a:br>
              <a:rPr lang="cs-CZ" sz="2800" dirty="0" smtClean="0"/>
            </a:br>
            <a:r>
              <a:rPr lang="cs-CZ" sz="2800" dirty="0" smtClean="0"/>
              <a:t>V této oblasti se tvoří polární záře. Může dosahovat až několik tisíc kilometrů nad povrch Země. </a:t>
            </a:r>
          </a:p>
          <a:p>
            <a:pPr>
              <a:lnSpc>
                <a:spcPct val="80000"/>
              </a:lnSpc>
            </a:pPr>
            <a:r>
              <a:rPr lang="cs-CZ" sz="2800" dirty="0" smtClean="0">
                <a:solidFill>
                  <a:srgbClr val="CCFF33"/>
                </a:solidFill>
              </a:rPr>
              <a:t>ozonosféra:</a:t>
            </a:r>
            <a:r>
              <a:rPr lang="cs-CZ" sz="2800" dirty="0" smtClean="0"/>
              <a:t> nachází se ve výšce přibližně </a:t>
            </a:r>
            <a:r>
              <a:rPr lang="cs-CZ" sz="2800" dirty="0" smtClean="0"/>
              <a:t>                             od </a:t>
            </a:r>
            <a:r>
              <a:rPr lang="cs-CZ" sz="2800" dirty="0" smtClean="0"/>
              <a:t>10 do 50 km, kde se nachází větší množství ozónu. </a:t>
            </a:r>
          </a:p>
          <a:p>
            <a:pPr>
              <a:lnSpc>
                <a:spcPct val="80000"/>
              </a:lnSpc>
            </a:pPr>
            <a:endParaRPr lang="cs-CZ" sz="2800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4"/>
          <p:cNvSpPr txBox="1">
            <a:spLocks noChangeArrowheads="1"/>
          </p:cNvSpPr>
          <p:nvPr/>
        </p:nvSpPr>
        <p:spPr bwMode="auto">
          <a:xfrm>
            <a:off x="2484438" y="115888"/>
            <a:ext cx="584200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b="1">
                <a:solidFill>
                  <a:srgbClr val="CCFF33"/>
                </a:solidFill>
              </a:rPr>
              <a:t>Druhy znečištění</a:t>
            </a:r>
          </a:p>
        </p:txBody>
      </p:sp>
      <p:sp>
        <p:nvSpPr>
          <p:cNvPr id="10243" name="Text Box 5"/>
          <p:cNvSpPr txBox="1">
            <a:spLocks noChangeArrowheads="1"/>
          </p:cNvSpPr>
          <p:nvPr/>
        </p:nvSpPr>
        <p:spPr bwMode="auto">
          <a:xfrm>
            <a:off x="468313" y="908050"/>
            <a:ext cx="5759450" cy="137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 sz="2800" b="1"/>
              <a:t>Smog</a:t>
            </a:r>
          </a:p>
          <a:p>
            <a:pPr>
              <a:buFontTx/>
              <a:buChar char="•"/>
            </a:pPr>
            <a:r>
              <a:rPr lang="cs-CZ" sz="2800" b="1"/>
              <a:t>Kyselý déšť</a:t>
            </a:r>
          </a:p>
          <a:p>
            <a:pPr>
              <a:buFontTx/>
              <a:buChar char="•"/>
            </a:pPr>
            <a:r>
              <a:rPr lang="cs-CZ" sz="2800" b="1"/>
              <a:t>Skleníkový efekt</a:t>
            </a:r>
          </a:p>
        </p:txBody>
      </p:sp>
      <p:sp>
        <p:nvSpPr>
          <p:cNvPr id="10244" name="Rectangle 6"/>
          <p:cNvSpPr>
            <a:spLocks noChangeArrowheads="1"/>
          </p:cNvSpPr>
          <p:nvPr/>
        </p:nvSpPr>
        <p:spPr bwMode="auto">
          <a:xfrm>
            <a:off x="0" y="3500438"/>
            <a:ext cx="9144000" cy="2647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Přirozené (vulkanická činnost,požáry…)</a:t>
            </a:r>
          </a:p>
          <a:p>
            <a:r>
              <a:rPr lang="cs-CZ" sz="2400"/>
              <a:t>Antropogenní (průmysl, doprava, zemědělství, těžba)</a:t>
            </a:r>
          </a:p>
          <a:p>
            <a:r>
              <a:rPr lang="cs-CZ" sz="2400"/>
              <a:t>CO</a:t>
            </a:r>
            <a:r>
              <a:rPr lang="cs-CZ" sz="2400" baseline="-25000"/>
              <a:t>2</a:t>
            </a:r>
            <a:r>
              <a:rPr lang="cs-CZ" sz="2400"/>
              <a:t> - skleníkový plyn,rozklad biohmoty, spalování všech paliv</a:t>
            </a:r>
          </a:p>
          <a:p>
            <a:r>
              <a:rPr lang="cs-CZ" sz="2400"/>
              <a:t>NO</a:t>
            </a:r>
            <a:r>
              <a:rPr lang="cs-CZ" sz="2400" baseline="-25000"/>
              <a:t>X</a:t>
            </a:r>
            <a:r>
              <a:rPr lang="cs-CZ" sz="2400"/>
              <a:t> – významný zdroj acidity, doprava, spalování plynu</a:t>
            </a:r>
          </a:p>
          <a:p>
            <a:r>
              <a:rPr lang="cs-CZ" sz="2400"/>
              <a:t>SO</a:t>
            </a:r>
            <a:r>
              <a:rPr lang="cs-CZ" sz="2400" baseline="-25000"/>
              <a:t>2</a:t>
            </a:r>
            <a:r>
              <a:rPr lang="cs-CZ" sz="2400"/>
              <a:t> – hlavní zdroj acidity, lokální spalování uhlí</a:t>
            </a:r>
          </a:p>
          <a:p>
            <a:r>
              <a:rPr lang="cs-CZ" sz="2400"/>
              <a:t>Např. Freony před 100 lety s atmosféře vůbec nebyly</a:t>
            </a:r>
          </a:p>
        </p:txBody>
      </p:sp>
      <p:sp>
        <p:nvSpPr>
          <p:cNvPr id="10245" name="Text Box 7"/>
          <p:cNvSpPr txBox="1">
            <a:spLocks noChangeArrowheads="1"/>
          </p:cNvSpPr>
          <p:nvPr/>
        </p:nvSpPr>
        <p:spPr bwMode="auto">
          <a:xfrm>
            <a:off x="2195513" y="2420938"/>
            <a:ext cx="59880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b="1">
                <a:solidFill>
                  <a:srgbClr val="CCFF33"/>
                </a:solidFill>
              </a:rPr>
              <a:t>Zdroje znečištění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>
                <a:solidFill>
                  <a:srgbClr val="CCFF33"/>
                </a:solidFill>
              </a:rPr>
              <a:t>Biosféra</a:t>
            </a:r>
          </a:p>
        </p:txBody>
      </p:sp>
      <p:sp>
        <p:nvSpPr>
          <p:cNvPr id="97283" name="Rectangle 3"/>
          <p:cNvSpPr>
            <a:spLocks noGrp="1" noChangeArrowheads="1"/>
          </p:cNvSpPr>
          <p:nvPr>
            <p:ph idx="1"/>
          </p:nvPr>
        </p:nvSpPr>
        <p:spPr>
          <a:xfrm>
            <a:off x="179388" y="1600200"/>
            <a:ext cx="8713787" cy="42767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 smtClean="0"/>
              <a:t>část planety Země, kde se </a:t>
            </a:r>
            <a:br>
              <a:rPr lang="cs-CZ" sz="2800" smtClean="0"/>
            </a:br>
            <a:r>
              <a:rPr lang="cs-CZ" sz="2800" smtClean="0"/>
              <a:t>(byť i jen sporadicky a nepravidelně) </a:t>
            </a:r>
            <a:br>
              <a:rPr lang="cs-CZ" sz="2800" smtClean="0"/>
            </a:br>
            <a:r>
              <a:rPr lang="cs-CZ" sz="2800" smtClean="0"/>
              <a:t>vyskytují nějaké formy života. </a:t>
            </a:r>
          </a:p>
          <a:p>
            <a:pPr>
              <a:lnSpc>
                <a:spcPct val="90000"/>
              </a:lnSpc>
            </a:pPr>
            <a:r>
              <a:rPr lang="cs-CZ" sz="2800" smtClean="0"/>
              <a:t>zahrnuje část atmosféry </a:t>
            </a:r>
            <a:br>
              <a:rPr lang="cs-CZ" sz="2800" smtClean="0"/>
            </a:br>
            <a:r>
              <a:rPr lang="cs-CZ" sz="2800" smtClean="0"/>
              <a:t>(přibližně do výšky 18 km v oblasti tropů a 10 km </a:t>
            </a:r>
            <a:br>
              <a:rPr lang="cs-CZ" sz="2800" smtClean="0"/>
            </a:br>
            <a:r>
              <a:rPr lang="cs-CZ" sz="2800" smtClean="0"/>
              <a:t>v polárních oblastech), </a:t>
            </a:r>
            <a:br>
              <a:rPr lang="cs-CZ" sz="2800" smtClean="0"/>
            </a:br>
            <a:r>
              <a:rPr lang="cs-CZ" sz="2800" smtClean="0"/>
              <a:t>prakticky celou hydrosféru </a:t>
            </a:r>
            <a:br>
              <a:rPr lang="cs-CZ" sz="2800" smtClean="0"/>
            </a:br>
            <a:r>
              <a:rPr lang="cs-CZ" sz="2800" smtClean="0"/>
              <a:t>a povrch litosféry </a:t>
            </a:r>
            <a:br>
              <a:rPr lang="cs-CZ" sz="2800" smtClean="0"/>
            </a:br>
            <a:r>
              <a:rPr lang="cs-CZ" sz="2800" smtClean="0"/>
              <a:t>(do desítek metrů pod povrchem půdy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000" b="1"/>
              <a:t>Pododdíly biosféry</a:t>
            </a:r>
            <a:br>
              <a:rPr lang="cs-CZ" sz="4000" b="1"/>
            </a:br>
            <a:endParaRPr lang="cs-CZ" sz="4000" b="1"/>
          </a:p>
        </p:txBody>
      </p:sp>
      <p:sp>
        <p:nvSpPr>
          <p:cNvPr id="101379" name="Rectangle 3"/>
          <p:cNvSpPr>
            <a:spLocks noGrp="1" noChangeArrowheads="1"/>
          </p:cNvSpPr>
          <p:nvPr>
            <p:ph idx="1"/>
          </p:nvPr>
        </p:nvSpPr>
        <p:spPr>
          <a:xfrm>
            <a:off x="0" y="1125538"/>
            <a:ext cx="9036050" cy="5005387"/>
          </a:xfrm>
        </p:spPr>
        <p:txBody>
          <a:bodyPr/>
          <a:lstStyle/>
          <a:p>
            <a:r>
              <a:rPr lang="cs-CZ" sz="2800" smtClean="0">
                <a:solidFill>
                  <a:srgbClr val="CCFF33"/>
                </a:solidFill>
              </a:rPr>
              <a:t>ekosféra</a:t>
            </a:r>
            <a:r>
              <a:rPr lang="cs-CZ" sz="2800" smtClean="0"/>
              <a:t> – část planety Země s pravidelným </a:t>
            </a:r>
            <a:br>
              <a:rPr lang="cs-CZ" sz="2800" smtClean="0"/>
            </a:br>
            <a:r>
              <a:rPr lang="cs-CZ" sz="2800" smtClean="0"/>
              <a:t>a zákonitým výskytem života</a:t>
            </a:r>
          </a:p>
          <a:p>
            <a:pPr>
              <a:buFont typeface="Wingdings" pitchFamily="2" charset="2"/>
              <a:buNone/>
            </a:pPr>
            <a:endParaRPr lang="cs-CZ" sz="2800" smtClean="0"/>
          </a:p>
          <a:p>
            <a:r>
              <a:rPr lang="cs-CZ" sz="2800" smtClean="0">
                <a:solidFill>
                  <a:srgbClr val="CCFF33"/>
                </a:solidFill>
              </a:rPr>
              <a:t>noosféra</a:t>
            </a:r>
            <a:r>
              <a:rPr lang="cs-CZ" sz="2800" smtClean="0"/>
              <a:t> – část planety Země obývaná lidmi </a:t>
            </a:r>
          </a:p>
          <a:p>
            <a:pPr>
              <a:buFont typeface="Wingdings" pitchFamily="2" charset="2"/>
              <a:buNone/>
            </a:pPr>
            <a:endParaRPr lang="cs-CZ" sz="2800" smtClean="0"/>
          </a:p>
          <a:p>
            <a:r>
              <a:rPr lang="cs-CZ" sz="2800" smtClean="0">
                <a:solidFill>
                  <a:srgbClr val="CCFF33"/>
                </a:solidFill>
              </a:rPr>
              <a:t>technosféra</a:t>
            </a:r>
            <a:r>
              <a:rPr lang="cs-CZ" sz="2800" smtClean="0"/>
              <a:t> – část povrchu Země obývaná </a:t>
            </a:r>
            <a:br>
              <a:rPr lang="cs-CZ" sz="2800" smtClean="0"/>
            </a:br>
            <a:r>
              <a:rPr lang="cs-CZ" sz="2800" smtClean="0"/>
              <a:t>a výrazně pozměněná člověkem.</a:t>
            </a:r>
          </a:p>
          <a:p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>
                <a:solidFill>
                  <a:srgbClr val="CCFF33"/>
                </a:solidFill>
              </a:rPr>
              <a:t>Hydrosféra</a:t>
            </a:r>
          </a:p>
        </p:txBody>
      </p:sp>
      <p:sp>
        <p:nvSpPr>
          <p:cNvPr id="106499" name="Rectangle 3"/>
          <p:cNvSpPr>
            <a:spLocks noGrp="1" noChangeArrowheads="1"/>
          </p:cNvSpPr>
          <p:nvPr>
            <p:ph idx="1"/>
          </p:nvPr>
        </p:nvSpPr>
        <p:spPr>
          <a:xfrm>
            <a:off x="0" y="1268413"/>
            <a:ext cx="9144000" cy="3889375"/>
          </a:xfrm>
        </p:spPr>
        <p:txBody>
          <a:bodyPr/>
          <a:lstStyle/>
          <a:p>
            <a:pPr>
              <a:defRPr/>
            </a:pPr>
            <a:r>
              <a:rPr lang="cs-CZ" sz="2800"/>
              <a:t>soubor všeho vodstva Země – tj. povrchové </a:t>
            </a:r>
            <a:br>
              <a:rPr lang="cs-CZ" sz="2800"/>
            </a:br>
            <a:r>
              <a:rPr lang="cs-CZ" sz="2800"/>
              <a:t>i podpovrchové vody, vody obsažené </a:t>
            </a:r>
            <a:br>
              <a:rPr lang="cs-CZ" sz="2800"/>
            </a:br>
            <a:r>
              <a:rPr lang="cs-CZ" sz="2800"/>
              <a:t>v atmosféře a vody v živých organismech. </a:t>
            </a:r>
          </a:p>
          <a:p>
            <a:pPr>
              <a:defRPr/>
            </a:pPr>
            <a:r>
              <a:rPr lang="cs-CZ" sz="2800"/>
              <a:t>celkové zásoby vody na Zemi činí asi 1 385 989 600 km³, z toho sladká voda představuje 2,53 %. </a:t>
            </a:r>
          </a:p>
          <a:p>
            <a:pPr>
              <a:defRPr/>
            </a:pPr>
            <a:r>
              <a:rPr lang="cs-CZ" sz="2800"/>
              <a:t>ve světovém oceánu je obsaženo asi 96,54 % slané vody a 2,5% sladké vody.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endParaRPr lang="cs-CZ" smtClean="0">
              <a:effectLst/>
            </a:endParaRP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effectLst/>
            </a:endParaRPr>
          </a:p>
        </p:txBody>
      </p:sp>
      <p:pic>
        <p:nvPicPr>
          <p:cNvPr id="55300" name="Picture 4" descr="IMG14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5301" name="Text Box 5"/>
          <p:cNvSpPr txBox="1">
            <a:spLocks noChangeArrowheads="1"/>
          </p:cNvSpPr>
          <p:nvPr/>
        </p:nvSpPr>
        <p:spPr bwMode="auto">
          <a:xfrm>
            <a:off x="6877050" y="6237288"/>
            <a:ext cx="863600" cy="396875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000000"/>
                </a:solidFill>
                <a:latin typeface="Arial" charset="0"/>
              </a:rPr>
              <a:t>Obr.1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39825"/>
          </a:xfrm>
        </p:spPr>
        <p:txBody>
          <a:bodyPr/>
          <a:lstStyle/>
          <a:p>
            <a:pPr>
              <a:defRPr/>
            </a:pPr>
            <a:r>
              <a:rPr lang="cs-CZ"/>
              <a:t>Znečištění vody</a:t>
            </a:r>
          </a:p>
        </p:txBody>
      </p:sp>
      <p:sp>
        <p:nvSpPr>
          <p:cNvPr id="107523" name="Rectangle 3"/>
          <p:cNvSpPr>
            <a:spLocks noGrp="1" noChangeArrowheads="1"/>
          </p:cNvSpPr>
          <p:nvPr>
            <p:ph idx="1"/>
          </p:nvPr>
        </p:nvSpPr>
        <p:spPr>
          <a:xfrm>
            <a:off x="0" y="1125538"/>
            <a:ext cx="9144000" cy="4789487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400" smtClean="0"/>
              <a:t>hlavní část světových zásob vody tvoří vody oceánů a moří (96,5%), pouze malou část tvoří voda sladká, tedy pitná (2,5 %). </a:t>
            </a:r>
          </a:p>
          <a:p>
            <a:pPr>
              <a:lnSpc>
                <a:spcPct val="80000"/>
              </a:lnSpc>
            </a:pPr>
            <a:r>
              <a:rPr lang="cs-CZ" sz="2400" smtClean="0"/>
              <a:t>z tohoto množství je většina vody vázána v ledovcích (68,4 %).</a:t>
            </a:r>
          </a:p>
          <a:p>
            <a:pPr>
              <a:lnSpc>
                <a:spcPct val="80000"/>
              </a:lnSpc>
            </a:pPr>
            <a:r>
              <a:rPr lang="cs-CZ" sz="2400" smtClean="0"/>
              <a:t>pro lidi dostupná sladká voda se podílí pouze 0,015 % na celosvětových zásobách vody. </a:t>
            </a:r>
          </a:p>
          <a:p>
            <a:pPr>
              <a:lnSpc>
                <a:spcPct val="80000"/>
              </a:lnSpc>
            </a:pPr>
            <a:r>
              <a:rPr lang="cs-CZ" sz="2400" smtClean="0"/>
              <a:t>hlavním zdrojem vody je pro člověka voda ve vodních tocích </a:t>
            </a:r>
            <a:br>
              <a:rPr lang="cs-CZ" sz="2400" smtClean="0"/>
            </a:br>
            <a:r>
              <a:rPr lang="cs-CZ" sz="2400" smtClean="0"/>
              <a:t>a voda podpovrchová</a:t>
            </a:r>
          </a:p>
          <a:p>
            <a:pPr>
              <a:lnSpc>
                <a:spcPct val="80000"/>
              </a:lnSpc>
            </a:pPr>
            <a:r>
              <a:rPr lang="cs-CZ" sz="2400" smtClean="0"/>
              <a:t>problémem lidstva je fakt, že dochází k ohromnému znečišťování vodních zdrojů</a:t>
            </a:r>
          </a:p>
          <a:p>
            <a:pPr>
              <a:lnSpc>
                <a:spcPct val="80000"/>
              </a:lnSpc>
            </a:pPr>
            <a:r>
              <a:rPr lang="cs-CZ" sz="2400" smtClean="0"/>
              <a:t>světový oceán váže převážnou část oxidu uhličitého,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>
                <a:solidFill>
                  <a:srgbClr val="CCFF33"/>
                </a:solidFill>
              </a:rPr>
              <a:t>Kryosféra</a:t>
            </a:r>
          </a:p>
        </p:txBody>
      </p:sp>
      <p:sp>
        <p:nvSpPr>
          <p:cNvPr id="102403" name="Rectangle 3"/>
          <p:cNvSpPr>
            <a:spLocks noGrp="1" noChangeArrowheads="1"/>
          </p:cNvSpPr>
          <p:nvPr>
            <p:ph idx="1"/>
          </p:nvPr>
        </p:nvSpPr>
        <p:spPr>
          <a:xfrm>
            <a:off x="179388" y="1125538"/>
            <a:ext cx="6264275" cy="55435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 smtClean="0"/>
              <a:t>veškerý povrch planety Země, </a:t>
            </a:r>
            <a:br>
              <a:rPr lang="cs-CZ" sz="2800" smtClean="0"/>
            </a:br>
            <a:r>
              <a:rPr lang="cs-CZ" sz="2800" smtClean="0"/>
              <a:t>kde se voda nachází v pevném skupenství </a:t>
            </a:r>
          </a:p>
          <a:p>
            <a:pPr>
              <a:lnSpc>
                <a:spcPct val="90000"/>
              </a:lnSpc>
            </a:pPr>
            <a:r>
              <a:rPr lang="cs-CZ" sz="2800" smtClean="0"/>
              <a:t>zahrnuje mořský led, jezerní led, </a:t>
            </a:r>
            <a:br>
              <a:rPr lang="cs-CZ" sz="2800" smtClean="0"/>
            </a:br>
            <a:r>
              <a:rPr lang="cs-CZ" sz="2800" smtClean="0"/>
              <a:t>led na tekoucí vodě, sněhovou pokrývku, ledovce, ledové čepičky, ledové příkrovy a také trvale zmrzlou zem (např. permafrost).</a:t>
            </a:r>
          </a:p>
          <a:p>
            <a:pPr>
              <a:lnSpc>
                <a:spcPct val="90000"/>
              </a:lnSpc>
            </a:pPr>
            <a:r>
              <a:rPr lang="cs-CZ" sz="2800" smtClean="0"/>
              <a:t>změny kryosféry mezi hlavní příčiny globální změny klimatu. </a:t>
            </a:r>
          </a:p>
        </p:txBody>
      </p:sp>
      <p:pic>
        <p:nvPicPr>
          <p:cNvPr id="30729" name="Picture 9" descr="P1090003"/>
          <p:cNvPicPr>
            <a:picLocks noChangeAspect="1" noChangeArrowheads="1"/>
          </p:cNvPicPr>
          <p:nvPr/>
        </p:nvPicPr>
        <p:blipFill>
          <a:blip r:embed="rId2" cstate="print"/>
          <a:srcRect r="50386"/>
          <a:stretch>
            <a:fillRect/>
          </a:stretch>
        </p:blipFill>
        <p:spPr bwMode="auto">
          <a:xfrm>
            <a:off x="6516688" y="2133600"/>
            <a:ext cx="2447925" cy="3700463"/>
          </a:xfrm>
          <a:prstGeom prst="rect">
            <a:avLst/>
          </a:prstGeom>
          <a:noFill/>
        </p:spPr>
      </p:pic>
      <p:sp>
        <p:nvSpPr>
          <p:cNvPr id="30730" name="Text Box 10"/>
          <p:cNvSpPr txBox="1">
            <a:spLocks noChangeArrowheads="1"/>
          </p:cNvSpPr>
          <p:nvPr/>
        </p:nvSpPr>
        <p:spPr bwMode="auto">
          <a:xfrm>
            <a:off x="6877050" y="6237288"/>
            <a:ext cx="863600" cy="396875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000000"/>
                </a:solidFill>
                <a:latin typeface="Arial" charset="0"/>
              </a:rPr>
              <a:t>Obr.2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7813"/>
            <a:ext cx="8229600" cy="630237"/>
          </a:xfrm>
        </p:spPr>
        <p:txBody>
          <a:bodyPr/>
          <a:lstStyle/>
          <a:p>
            <a:pPr algn="l">
              <a:defRPr/>
            </a:pPr>
            <a:r>
              <a:rPr lang="cs-CZ" sz="2400" dirty="0" smtClean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981075"/>
            <a:ext cx="8713788" cy="5149850"/>
          </a:xfrm>
        </p:spPr>
        <p:txBody>
          <a:bodyPr/>
          <a:lstStyle/>
          <a:p>
            <a:r>
              <a:rPr lang="cs-CZ" sz="1400" smtClean="0"/>
              <a:t>Obr.1: Archív autora</a:t>
            </a:r>
          </a:p>
          <a:p>
            <a:r>
              <a:rPr lang="cs-CZ" sz="1400" smtClean="0"/>
              <a:t>Obr.2: Archív autora</a:t>
            </a:r>
          </a:p>
          <a:p>
            <a:r>
              <a:rPr lang="cs-CZ" sz="1400" smtClean="0">
                <a:effectLst/>
              </a:rPr>
              <a:t>Autorem materiálu a všech jeho částí, není-li uvedeno jinak, je Mgr. Jan Kašpar.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prsky">
  <a:themeElements>
    <a:clrScheme name="Paprsky 2">
      <a:dk1>
        <a:srgbClr val="000080"/>
      </a:dk1>
      <a:lt1>
        <a:srgbClr val="FFFFFF"/>
      </a:lt1>
      <a:dk2>
        <a:srgbClr val="000099"/>
      </a:dk2>
      <a:lt2>
        <a:srgbClr val="FFFFFF"/>
      </a:lt2>
      <a:accent1>
        <a:srgbClr val="3366FF"/>
      </a:accent1>
      <a:accent2>
        <a:srgbClr val="7B46D0"/>
      </a:accent2>
      <a:accent3>
        <a:srgbClr val="AAAACA"/>
      </a:accent3>
      <a:accent4>
        <a:srgbClr val="DADADA"/>
      </a:accent4>
      <a:accent5>
        <a:srgbClr val="ADB8FF"/>
      </a:accent5>
      <a:accent6>
        <a:srgbClr val="6F3FBC"/>
      </a:accent6>
      <a:hlink>
        <a:srgbClr val="86D1EC"/>
      </a:hlink>
      <a:folHlink>
        <a:srgbClr val="45C984"/>
      </a:folHlink>
    </a:clrScheme>
    <a:fontScheme name="Paprsky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prsky 1">
        <a:dk1>
          <a:srgbClr val="1A006C"/>
        </a:dk1>
        <a:lt1>
          <a:srgbClr val="FFFFFF"/>
        </a:lt1>
        <a:dk2>
          <a:srgbClr val="000066"/>
        </a:dk2>
        <a:lt2>
          <a:srgbClr val="CCCCFF"/>
        </a:lt2>
        <a:accent1>
          <a:srgbClr val="0099CC"/>
        </a:accent1>
        <a:accent2>
          <a:srgbClr val="6600CC"/>
        </a:accent2>
        <a:accent3>
          <a:srgbClr val="AAAAB8"/>
        </a:accent3>
        <a:accent4>
          <a:srgbClr val="DADADA"/>
        </a:accent4>
        <a:accent5>
          <a:srgbClr val="AACAE2"/>
        </a:accent5>
        <a:accent6>
          <a:srgbClr val="5C00B9"/>
        </a:accent6>
        <a:hlink>
          <a:srgbClr val="9999FF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2">
        <a:dk1>
          <a:srgbClr val="000080"/>
        </a:dk1>
        <a:lt1>
          <a:srgbClr val="FFFFFF"/>
        </a:lt1>
        <a:dk2>
          <a:srgbClr val="000099"/>
        </a:dk2>
        <a:lt2>
          <a:srgbClr val="FFFFFF"/>
        </a:lt2>
        <a:accent1>
          <a:srgbClr val="3366FF"/>
        </a:accent1>
        <a:accent2>
          <a:srgbClr val="7B46D0"/>
        </a:accent2>
        <a:accent3>
          <a:srgbClr val="AAAACA"/>
        </a:accent3>
        <a:accent4>
          <a:srgbClr val="DADADA"/>
        </a:accent4>
        <a:accent5>
          <a:srgbClr val="ADB8FF"/>
        </a:accent5>
        <a:accent6>
          <a:srgbClr val="6F3FBC"/>
        </a:accent6>
        <a:hlink>
          <a:srgbClr val="86D1EC"/>
        </a:hlink>
        <a:folHlink>
          <a:srgbClr val="45C98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3">
        <a:dk1>
          <a:srgbClr val="3F4873"/>
        </a:dk1>
        <a:lt1>
          <a:srgbClr val="FFFFFF"/>
        </a:lt1>
        <a:dk2>
          <a:srgbClr val="4F598D"/>
        </a:dk2>
        <a:lt2>
          <a:srgbClr val="CCECFF"/>
        </a:lt2>
        <a:accent1>
          <a:srgbClr val="0099CC"/>
        </a:accent1>
        <a:accent2>
          <a:srgbClr val="4C8470"/>
        </a:accent2>
        <a:accent3>
          <a:srgbClr val="B2B5C5"/>
        </a:accent3>
        <a:accent4>
          <a:srgbClr val="DADADA"/>
        </a:accent4>
        <a:accent5>
          <a:srgbClr val="AACAE2"/>
        </a:accent5>
        <a:accent6>
          <a:srgbClr val="447765"/>
        </a:accent6>
        <a:hlink>
          <a:srgbClr val="99CC00"/>
        </a:hlink>
        <a:folHlink>
          <a:srgbClr val="96A4C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4">
        <a:dk1>
          <a:srgbClr val="006E6B"/>
        </a:dk1>
        <a:lt1>
          <a:srgbClr val="FFFFFF"/>
        </a:lt1>
        <a:dk2>
          <a:srgbClr val="008080"/>
        </a:dk2>
        <a:lt2>
          <a:srgbClr val="E2EFCD"/>
        </a:lt2>
        <a:accent1>
          <a:srgbClr val="33CCCC"/>
        </a:accent1>
        <a:accent2>
          <a:srgbClr val="6352B8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5949A6"/>
        </a:accent6>
        <a:hlink>
          <a:srgbClr val="CCFF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5">
        <a:dk1>
          <a:srgbClr val="48562C"/>
        </a:dk1>
        <a:lt1>
          <a:srgbClr val="FFFFFF"/>
        </a:lt1>
        <a:dk2>
          <a:srgbClr val="546434"/>
        </a:dk2>
        <a:lt2>
          <a:srgbClr val="FFFFCC"/>
        </a:lt2>
        <a:accent1>
          <a:srgbClr val="7B8A6E"/>
        </a:accent1>
        <a:accent2>
          <a:srgbClr val="527C3A"/>
        </a:accent2>
        <a:accent3>
          <a:srgbClr val="B3B8AE"/>
        </a:accent3>
        <a:accent4>
          <a:srgbClr val="DADADA"/>
        </a:accent4>
        <a:accent5>
          <a:srgbClr val="BFC4BA"/>
        </a:accent5>
        <a:accent6>
          <a:srgbClr val="497034"/>
        </a:accent6>
        <a:hlink>
          <a:srgbClr val="55B55E"/>
        </a:hlink>
        <a:folHlink>
          <a:srgbClr val="85B3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6">
        <a:dk1>
          <a:srgbClr val="96B29E"/>
        </a:dk1>
        <a:lt1>
          <a:srgbClr val="FFFFFF"/>
        </a:lt1>
        <a:dk2>
          <a:srgbClr val="A5BDAC"/>
        </a:dk2>
        <a:lt2>
          <a:srgbClr val="FFFFCC"/>
        </a:lt2>
        <a:accent1>
          <a:srgbClr val="4E8880"/>
        </a:accent1>
        <a:accent2>
          <a:srgbClr val="2F71B9"/>
        </a:accent2>
        <a:accent3>
          <a:srgbClr val="CFDBD2"/>
        </a:accent3>
        <a:accent4>
          <a:srgbClr val="DADADA"/>
        </a:accent4>
        <a:accent5>
          <a:srgbClr val="B2C3C0"/>
        </a:accent5>
        <a:accent6>
          <a:srgbClr val="2A66A7"/>
        </a:accent6>
        <a:hlink>
          <a:srgbClr val="9DC0E7"/>
        </a:hlink>
        <a:folHlink>
          <a:srgbClr val="54CA8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7">
        <a:dk1>
          <a:srgbClr val="D49C00"/>
        </a:dk1>
        <a:lt1>
          <a:srgbClr val="FFFFFF"/>
        </a:lt1>
        <a:dk2>
          <a:srgbClr val="CC9900"/>
        </a:dk2>
        <a:lt2>
          <a:srgbClr val="CEBD40"/>
        </a:lt2>
        <a:accent1>
          <a:srgbClr val="CC6600"/>
        </a:accent1>
        <a:accent2>
          <a:srgbClr val="808000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737300"/>
        </a:accent6>
        <a:hlink>
          <a:srgbClr val="FF99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8">
        <a:dk1>
          <a:srgbClr val="881700"/>
        </a:dk1>
        <a:lt1>
          <a:srgbClr val="FAF9E6"/>
        </a:lt1>
        <a:dk2>
          <a:srgbClr val="990000"/>
        </a:dk2>
        <a:lt2>
          <a:srgbClr val="EADC78"/>
        </a:lt2>
        <a:accent1>
          <a:srgbClr val="FF6600"/>
        </a:accent1>
        <a:accent2>
          <a:srgbClr val="B86D52"/>
        </a:accent2>
        <a:accent3>
          <a:srgbClr val="CAAAAA"/>
        </a:accent3>
        <a:accent4>
          <a:srgbClr val="D6D5C4"/>
        </a:accent4>
        <a:accent5>
          <a:srgbClr val="FFB8AA"/>
        </a:accent5>
        <a:accent6>
          <a:srgbClr val="A66249"/>
        </a:accent6>
        <a:hlink>
          <a:srgbClr val="D78D15"/>
        </a:hlink>
        <a:folHlink>
          <a:srgbClr val="C6B37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E6F5F6"/>
        </a:accent1>
        <a:accent2>
          <a:srgbClr val="A5E1A8"/>
        </a:accent2>
        <a:accent3>
          <a:srgbClr val="FFFFFF"/>
        </a:accent3>
        <a:accent4>
          <a:srgbClr val="000000"/>
        </a:accent4>
        <a:accent5>
          <a:srgbClr val="F0F9FA"/>
        </a:accent5>
        <a:accent6>
          <a:srgbClr val="95CC98"/>
        </a:accent6>
        <a:hlink>
          <a:srgbClr val="5B00B6"/>
        </a:hlink>
        <a:folHlink>
          <a:srgbClr val="34988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tretihory</Template>
  <TotalTime>1334</TotalTime>
  <Words>309</Words>
  <Application>Microsoft Office PowerPoint</Application>
  <PresentationFormat>Předvádění na obrazovce (4:3)</PresentationFormat>
  <Paragraphs>69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Paprsky</vt:lpstr>
      <vt:lpstr>Sféry  Země</vt:lpstr>
      <vt:lpstr>Sféra = vrstva, „obal“ Země</vt:lpstr>
      <vt:lpstr>Snímek 3</vt:lpstr>
      <vt:lpstr>Dělení atmosféry</vt:lpstr>
      <vt:lpstr>Zvláštní části atmosféry </vt:lpstr>
      <vt:lpstr>Snímek 6</vt:lpstr>
      <vt:lpstr>Biosféra</vt:lpstr>
      <vt:lpstr>Pododdíly biosféry </vt:lpstr>
      <vt:lpstr>Hydrosféra</vt:lpstr>
      <vt:lpstr>Snímek 10</vt:lpstr>
      <vt:lpstr>Znečištění vody</vt:lpstr>
      <vt:lpstr>Kryosféra</vt:lpstr>
      <vt:lpstr>Použité zdroje:</vt:lpstr>
    </vt:vector>
  </TitlesOfParts>
  <Company>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mattone</dc:creator>
  <cp:lastModifiedBy>Dum</cp:lastModifiedBy>
  <cp:revision>15</cp:revision>
  <dcterms:created xsi:type="dcterms:W3CDTF">2007-02-23T14:56:18Z</dcterms:created>
  <dcterms:modified xsi:type="dcterms:W3CDTF">2012-05-17T15:34:11Z</dcterms:modified>
</cp:coreProperties>
</file>