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336" r:id="rId2"/>
    <p:sldId id="256" r:id="rId3"/>
    <p:sldId id="274" r:id="rId4"/>
    <p:sldId id="271" r:id="rId5"/>
    <p:sldId id="277" r:id="rId6"/>
    <p:sldId id="278" r:id="rId7"/>
    <p:sldId id="280" r:id="rId8"/>
    <p:sldId id="281" r:id="rId9"/>
    <p:sldId id="338" r:id="rId10"/>
    <p:sldId id="273" r:id="rId11"/>
    <p:sldId id="305" r:id="rId12"/>
    <p:sldId id="324" r:id="rId13"/>
    <p:sldId id="339" r:id="rId14"/>
    <p:sldId id="33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Garamond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FF3300"/>
    <a:srgbClr val="FFCC00"/>
    <a:srgbClr val="FBBA03"/>
    <a:srgbClr val="FF9900"/>
    <a:srgbClr val="DAA02C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656" autoAdjust="0"/>
    <p:restoredTop sz="94660"/>
  </p:normalViewPr>
  <p:slideViewPr>
    <p:cSldViewPr>
      <p:cViewPr varScale="1">
        <p:scale>
          <a:sx n="99" d="100"/>
          <a:sy n="99" d="100"/>
        </p:scale>
        <p:origin x="-96" y="-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65FFE28-1D21-4DD1-A127-08B44331EE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88845-AB14-4BC9-8965-E88DAAC70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547548-10CE-4977-84D5-2C66AB53F0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BFA2D8-0953-4D5F-A14B-49B5ED1C7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B1704E-1986-4D8C-92E8-6E2EB5F89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A277F0-1584-40C4-9BA7-886D1D875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1059A3-282D-4E45-B896-FEF1F53A5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1C624B-610D-4307-B52D-1A80E1659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1C1BC5-4D15-4EA3-A731-B3980CAFDE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941AB0-7041-4CF9-BE2C-882AAD488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79AE3-3205-4761-8DCD-E2F485ACA8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79304C-0EE8-429E-942D-9D2CEEF84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72F952D-B52B-45F5-9E2E-0BB2A9A97C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4" r:id="rId1"/>
    <p:sldLayoutId id="2147483703" r:id="rId2"/>
    <p:sldLayoutId id="2147483702" r:id="rId3"/>
    <p:sldLayoutId id="2147483701" r:id="rId4"/>
    <p:sldLayoutId id="2147483700" r:id="rId5"/>
    <p:sldLayoutId id="2147483699" r:id="rId6"/>
    <p:sldLayoutId id="2147483698" r:id="rId7"/>
    <p:sldLayoutId id="2147483697" r:id="rId8"/>
    <p:sldLayoutId id="2147483696" r:id="rId9"/>
    <p:sldLayoutId id="2147483695" r:id="rId10"/>
    <p:sldLayoutId id="2147483694" r:id="rId11"/>
    <p:sldLayoutId id="2147483693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11188" y="3068638"/>
            <a:ext cx="7772400" cy="1470025"/>
          </a:xfrm>
          <a:noFill/>
        </p:spPr>
        <p:txBody>
          <a:bodyPr/>
          <a:lstStyle/>
          <a:p>
            <a:r>
              <a:rPr lang="cs-CZ" sz="7200" smtClean="0">
                <a:solidFill>
                  <a:srgbClr val="CCFF33"/>
                </a:solidFill>
                <a:effectLst/>
              </a:rPr>
              <a:t>Litosféra</a:t>
            </a:r>
          </a:p>
        </p:txBody>
      </p:sp>
      <p:pic>
        <p:nvPicPr>
          <p:cNvPr id="95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Mgr.Jan Kašpar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>
                <a:solidFill>
                  <a:srgbClr val="DAA02C"/>
                </a:solidFill>
                <a:latin typeface="Arial Black" pitchFamily="34" charset="0"/>
              </a:rPr>
              <a:t>LITOSFÉRA</a:t>
            </a:r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468313" y="1884363"/>
            <a:ext cx="828040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kamenný obal Země</a:t>
            </a:r>
          </a:p>
          <a:p>
            <a:pPr>
              <a:buClr>
                <a:srgbClr val="FFFF00"/>
              </a:buClr>
              <a:buFont typeface="Wingdings" pitchFamily="2" charset="2"/>
              <a:buNone/>
            </a:pPr>
            <a:endParaRPr lang="cs-CZ" sz="3200" b="0"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sféra tvořená horninami v pevném stavu</a:t>
            </a:r>
          </a:p>
          <a:p>
            <a:pPr>
              <a:buClr>
                <a:srgbClr val="FFFF00"/>
              </a:buClr>
              <a:buFont typeface="Wingdings" pitchFamily="2" charset="2"/>
              <a:buChar char="§"/>
            </a:pPr>
            <a:endParaRPr lang="cs-CZ" sz="3200" b="0"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sahá do hloubky 100 – 300 km</a:t>
            </a:r>
          </a:p>
          <a:p>
            <a:pPr>
              <a:buClr>
                <a:srgbClr val="FFFF00"/>
              </a:buClr>
              <a:buFont typeface="Wingdings" pitchFamily="2" charset="2"/>
              <a:buChar char="§"/>
            </a:pPr>
            <a:endParaRPr lang="cs-CZ" sz="3200" b="0"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pod litosférou se nacházejí horniny </a:t>
            </a:r>
            <a:br>
              <a:rPr lang="cs-CZ" sz="3200" b="0">
                <a:latin typeface="Arial" charset="0"/>
              </a:rPr>
            </a:br>
            <a:r>
              <a:rPr lang="cs-CZ" sz="3200" b="0">
                <a:latin typeface="Arial" charset="0"/>
              </a:rPr>
              <a:t>  v   roztaveném stavu =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astenosféra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srgbClr val="DAA02C"/>
                </a:solidFill>
                <a:latin typeface="Arial Black" pitchFamily="34" charset="0"/>
              </a:rPr>
              <a:t>LITOSFÉRA</a:t>
            </a: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187450" y="2205038"/>
            <a:ext cx="705643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3300"/>
                </a:solidFill>
                <a:latin typeface="Arial Black" pitchFamily="34" charset="0"/>
              </a:rPr>
              <a:t>?</a:t>
            </a:r>
            <a:r>
              <a:rPr lang="cs-CZ" sz="3200" b="0">
                <a:latin typeface="Arial" charset="0"/>
              </a:rPr>
              <a:t>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Zopakujte si, jaké existují základní </a:t>
            </a:r>
          </a:p>
          <a:p>
            <a:r>
              <a:rPr lang="cs-CZ" sz="3200" b="0">
                <a:solidFill>
                  <a:srgbClr val="FFFF00"/>
                </a:solidFill>
                <a:latin typeface="Arial" charset="0"/>
              </a:rPr>
              <a:t>   typy zemské kůry a v čem se liší:</a:t>
            </a:r>
          </a:p>
        </p:txBody>
      </p:sp>
      <p:sp>
        <p:nvSpPr>
          <p:cNvPr id="8196" name="Text Box 5"/>
          <p:cNvSpPr txBox="1">
            <a:spLocks noChangeArrowheads="1"/>
          </p:cNvSpPr>
          <p:nvPr/>
        </p:nvSpPr>
        <p:spPr bwMode="auto">
          <a:xfrm>
            <a:off x="3276600" y="1196975"/>
            <a:ext cx="279241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Zemská kůra</a:t>
            </a:r>
          </a:p>
        </p:txBody>
      </p:sp>
      <p:sp>
        <p:nvSpPr>
          <p:cNvPr id="8198" name="Text Box 3"/>
          <p:cNvSpPr txBox="1">
            <a:spLocks noChangeArrowheads="1"/>
          </p:cNvSpPr>
          <p:nvPr/>
        </p:nvSpPr>
        <p:spPr bwMode="auto">
          <a:xfrm>
            <a:off x="1187450" y="4149725"/>
            <a:ext cx="705643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3300"/>
                </a:solidFill>
                <a:latin typeface="Arial Black" pitchFamily="34" charset="0"/>
              </a:rPr>
              <a:t>?</a:t>
            </a:r>
            <a:r>
              <a:rPr lang="cs-CZ" sz="3200" b="0">
                <a:latin typeface="Arial" charset="0"/>
              </a:rPr>
              <a:t>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Které horniny tvoří zemskou kůru: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3276600" y="765175"/>
            <a:ext cx="279241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Zemská kůra</a:t>
            </a:r>
          </a:p>
        </p:txBody>
      </p:sp>
      <p:sp>
        <p:nvSpPr>
          <p:cNvPr id="9220" name="Text Box 7"/>
          <p:cNvSpPr txBox="1">
            <a:spLocks noChangeArrowheads="1"/>
          </p:cNvSpPr>
          <p:nvPr/>
        </p:nvSpPr>
        <p:spPr bwMode="auto">
          <a:xfrm>
            <a:off x="1116013" y="1557338"/>
            <a:ext cx="51133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latin typeface="Arial" charset="0"/>
              </a:rPr>
              <a:t> </a:t>
            </a:r>
            <a:r>
              <a:rPr lang="cs-CZ" sz="2800" b="0">
                <a:solidFill>
                  <a:srgbClr val="CCFF33"/>
                </a:solidFill>
                <a:latin typeface="Arial" charset="0"/>
              </a:rPr>
              <a:t>pevninská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800" b="0">
                <a:latin typeface="Arial" charset="0"/>
              </a:rPr>
              <a:t> </a:t>
            </a:r>
            <a:r>
              <a:rPr lang="en-US" sz="2000" b="0">
                <a:latin typeface="Arial" charset="0"/>
              </a:rPr>
              <a:t>Ø</a:t>
            </a:r>
            <a:r>
              <a:rPr lang="cs-CZ" sz="2000" b="0">
                <a:latin typeface="Arial" charset="0"/>
              </a:rPr>
              <a:t> mocnost 35 km (20 – 80 km)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000" b="0">
                <a:latin typeface="Arial" charset="0"/>
              </a:rPr>
              <a:t> 3 vrstvy (sedimentární, žulová a čedičová)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000" b="0">
                <a:latin typeface="Arial" charset="0"/>
              </a:rPr>
              <a:t> podstatně starší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000" b="0">
                <a:latin typeface="Arial" charset="0"/>
              </a:rPr>
              <a:t> větší objem (64%)</a:t>
            </a:r>
            <a:endParaRPr lang="cs-CZ" sz="2400" b="0">
              <a:latin typeface="Arial" charset="0"/>
            </a:endParaRPr>
          </a:p>
        </p:txBody>
      </p:sp>
      <p:sp>
        <p:nvSpPr>
          <p:cNvPr id="9221" name="Text Box 9"/>
          <p:cNvSpPr txBox="1">
            <a:spLocks noChangeArrowheads="1"/>
          </p:cNvSpPr>
          <p:nvPr/>
        </p:nvSpPr>
        <p:spPr bwMode="auto">
          <a:xfrm>
            <a:off x="2627313" y="3860800"/>
            <a:ext cx="4176712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800" b="0">
                <a:solidFill>
                  <a:srgbClr val="CCFF33"/>
                </a:solidFill>
                <a:latin typeface="Arial" charset="0"/>
              </a:rPr>
              <a:t>oceánská</a:t>
            </a:r>
          </a:p>
          <a:p>
            <a:r>
              <a:rPr lang="cs-CZ" sz="2800" b="0">
                <a:latin typeface="Arial" charset="0"/>
              </a:rPr>
              <a:t> </a:t>
            </a:r>
            <a:r>
              <a:rPr lang="en-US" sz="2000" b="0">
                <a:latin typeface="Tahoma" pitchFamily="34" charset="0"/>
              </a:rPr>
              <a:t>Ø</a:t>
            </a:r>
            <a:r>
              <a:rPr lang="cs-CZ" sz="2000" b="0">
                <a:latin typeface="Tahoma" pitchFamily="34" charset="0"/>
              </a:rPr>
              <a:t> mocnost 10 km (6 - 15 km)</a:t>
            </a:r>
          </a:p>
          <a:p>
            <a:pPr>
              <a:buFont typeface="Wingdings" pitchFamily="2" charset="2"/>
              <a:buNone/>
            </a:pPr>
            <a:r>
              <a:rPr lang="cs-CZ" sz="2000" b="0">
                <a:latin typeface="Tahoma" pitchFamily="34" charset="0"/>
              </a:rPr>
              <a:t> 2 vrstvy (sedimentární a čedičová)</a:t>
            </a:r>
          </a:p>
          <a:p>
            <a:r>
              <a:rPr lang="cs-CZ" sz="2000" b="0">
                <a:latin typeface="Tahoma" pitchFamily="34" charset="0"/>
              </a:rPr>
              <a:t> podstatně mladší</a:t>
            </a:r>
          </a:p>
          <a:p>
            <a:r>
              <a:rPr lang="cs-CZ" sz="2000" b="0">
                <a:latin typeface="Tahoma" pitchFamily="34" charset="0"/>
              </a:rPr>
              <a:t> menší objem (21%)</a:t>
            </a:r>
            <a:endParaRPr lang="cs-CZ" sz="2000" b="0">
              <a:solidFill>
                <a:srgbClr val="FFFF00"/>
              </a:solidFill>
              <a:latin typeface="Tahoma" pitchFamily="34" charset="0"/>
            </a:endParaRPr>
          </a:p>
        </p:txBody>
      </p:sp>
      <p:sp>
        <p:nvSpPr>
          <p:cNvPr id="9224" name="Text Box 14"/>
          <p:cNvSpPr txBox="1">
            <a:spLocks noChangeArrowheads="1"/>
          </p:cNvSpPr>
          <p:nvPr/>
        </p:nvSpPr>
        <p:spPr bwMode="auto">
          <a:xfrm>
            <a:off x="755650" y="6092825"/>
            <a:ext cx="6048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2800" b="0">
                <a:latin typeface="Arial" charset="0"/>
              </a:rPr>
              <a:t>(</a:t>
            </a:r>
            <a:r>
              <a:rPr lang="cs-CZ" sz="2800" b="0">
                <a:solidFill>
                  <a:schemeClr val="hlink"/>
                </a:solidFill>
                <a:latin typeface="Arial" charset="0"/>
              </a:rPr>
              <a:t> </a:t>
            </a:r>
            <a:r>
              <a:rPr lang="cs-CZ" sz="2800" b="0">
                <a:solidFill>
                  <a:srgbClr val="CCFF33"/>
                </a:solidFill>
                <a:latin typeface="Arial" charset="0"/>
              </a:rPr>
              <a:t>přechodná</a:t>
            </a:r>
            <a:r>
              <a:rPr lang="cs-CZ" sz="2800" b="0">
                <a:solidFill>
                  <a:schemeClr val="hlink"/>
                </a:solidFill>
                <a:latin typeface="Arial" charset="0"/>
              </a:rPr>
              <a:t> - </a:t>
            </a:r>
            <a:r>
              <a:rPr lang="cs-CZ" sz="2000" b="0">
                <a:latin typeface="Tahoma" pitchFamily="34" charset="0"/>
              </a:rPr>
              <a:t>zabírá asi 15% objemu kůry</a:t>
            </a:r>
            <a:r>
              <a:rPr lang="cs-CZ" sz="2800" b="0">
                <a:latin typeface="Tahoma" pitchFamily="34" charset="0"/>
              </a:rPr>
              <a:t>)</a:t>
            </a:r>
            <a:endParaRPr lang="cs-CZ" sz="2800" b="0">
              <a:solidFill>
                <a:srgbClr val="FFFF00"/>
              </a:solidFill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2916238" y="620713"/>
            <a:ext cx="34401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Složení litosféry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1187450" y="1989138"/>
            <a:ext cx="705643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litosféra je složena z pevných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hornin 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2916238" y="3213100"/>
            <a:ext cx="3097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latin typeface="Arial" charset="0"/>
              </a:rPr>
              <a:t>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TYPY HORNIN</a:t>
            </a: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2051050" y="4437063"/>
            <a:ext cx="5832475" cy="155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</a:t>
            </a:r>
            <a:r>
              <a:rPr lang="cs-CZ" sz="3200" b="0">
                <a:solidFill>
                  <a:schemeClr val="hlink"/>
                </a:solidFill>
                <a:latin typeface="Arial" charset="0"/>
              </a:rPr>
              <a:t>vyvřelé </a:t>
            </a:r>
            <a:r>
              <a:rPr lang="cs-CZ" sz="3200" b="0">
                <a:latin typeface="Arial" charset="0"/>
              </a:rPr>
              <a:t>(magmatické)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solidFill>
                  <a:schemeClr val="hlink"/>
                </a:solidFill>
                <a:latin typeface="Arial" charset="0"/>
              </a:rPr>
              <a:t> usazené </a:t>
            </a:r>
            <a:r>
              <a:rPr lang="cs-CZ" sz="3200" b="0">
                <a:latin typeface="Arial" charset="0"/>
              </a:rPr>
              <a:t>(sedimentární)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solidFill>
                  <a:schemeClr val="hlink"/>
                </a:solidFill>
                <a:latin typeface="Arial" charset="0"/>
              </a:rPr>
              <a:t> přeměněné </a:t>
            </a:r>
            <a:r>
              <a:rPr lang="cs-CZ" sz="3200" b="0">
                <a:latin typeface="Arial" charset="0"/>
              </a:rPr>
              <a:t>(metamorfované)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843213" y="765175"/>
            <a:ext cx="33734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Vyvřelé horniny</a:t>
            </a:r>
          </a:p>
        </p:txBody>
      </p:sp>
      <p:sp>
        <p:nvSpPr>
          <p:cNvPr id="11268" name="Text Box 6"/>
          <p:cNvSpPr txBox="1">
            <a:spLocks noChangeArrowheads="1"/>
          </p:cNvSpPr>
          <p:nvPr/>
        </p:nvSpPr>
        <p:spPr bwMode="auto">
          <a:xfrm>
            <a:off x="1547813" y="2133600"/>
            <a:ext cx="5832475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vznikají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tuhnutím magmatu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podle místa vzniku se dělí na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   vyvřeliny hlubinné </a:t>
            </a:r>
            <a:r>
              <a:rPr lang="cs-CZ" sz="3200" b="0">
                <a:latin typeface="Arial" charset="0"/>
              </a:rPr>
              <a:t>a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 výlevné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   např. žula, čedič, znělec…</a:t>
            </a:r>
          </a:p>
        </p:txBody>
      </p:sp>
      <p:sp>
        <p:nvSpPr>
          <p:cNvPr id="11269" name="Text Box 7"/>
          <p:cNvSpPr txBox="1">
            <a:spLocks noChangeArrowheads="1"/>
          </p:cNvSpPr>
          <p:nvPr/>
        </p:nvSpPr>
        <p:spPr bwMode="auto">
          <a:xfrm>
            <a:off x="574675" y="4292600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3300"/>
                </a:solidFill>
                <a:latin typeface="Arial Black" pitchFamily="34" charset="0"/>
              </a:rPr>
              <a:t>?</a:t>
            </a:r>
            <a:r>
              <a:rPr lang="cs-CZ" sz="3200" b="0">
                <a:latin typeface="Arial" charset="0"/>
              </a:rPr>
              <a:t>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V čem se liší hlubinné a výlevné vyvřeliny?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Text Box 3"/>
          <p:cNvSpPr txBox="1">
            <a:spLocks noChangeArrowheads="1"/>
          </p:cNvSpPr>
          <p:nvPr/>
        </p:nvSpPr>
        <p:spPr bwMode="auto">
          <a:xfrm>
            <a:off x="2555875" y="1196975"/>
            <a:ext cx="41338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Přeměněné horniny</a:t>
            </a:r>
          </a:p>
        </p:txBody>
      </p:sp>
      <p:sp>
        <p:nvSpPr>
          <p:cNvPr id="13317" name="Text Box 4"/>
          <p:cNvSpPr txBox="1">
            <a:spLocks noChangeArrowheads="1"/>
          </p:cNvSpPr>
          <p:nvPr/>
        </p:nvSpPr>
        <p:spPr bwMode="auto">
          <a:xfrm>
            <a:off x="539750" y="2133600"/>
            <a:ext cx="7993063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vznikají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přeměnou (metamorfózou) </a:t>
            </a:r>
            <a:r>
              <a:rPr lang="cs-CZ" sz="3200" b="0">
                <a:latin typeface="Arial" charset="0"/>
              </a:rPr>
              <a:t>jiných 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latin typeface="Arial" charset="0"/>
              </a:rPr>
              <a:t>  hornin za vyšších teplot a tlaků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mají většinou charakteristické páskování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např. r</a:t>
            </a:r>
            <a:r>
              <a:rPr lang="cs-CZ" sz="3200" b="0">
                <a:solidFill>
                  <a:schemeClr val="hlink"/>
                </a:solidFill>
                <a:latin typeface="Arial" charset="0"/>
              </a:rPr>
              <a:t>ula, svor, fylit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Text Box 3"/>
          <p:cNvSpPr txBox="1">
            <a:spLocks noChangeArrowheads="1"/>
          </p:cNvSpPr>
          <p:nvPr/>
        </p:nvSpPr>
        <p:spPr bwMode="auto">
          <a:xfrm>
            <a:off x="2843213" y="692150"/>
            <a:ext cx="35766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Usazené horniny</a:t>
            </a:r>
          </a:p>
        </p:txBody>
      </p:sp>
      <p:sp>
        <p:nvSpPr>
          <p:cNvPr id="14342" name="Text Box 4"/>
          <p:cNvSpPr txBox="1">
            <a:spLocks noChangeArrowheads="1"/>
          </p:cNvSpPr>
          <p:nvPr/>
        </p:nvSpPr>
        <p:spPr bwMode="auto">
          <a:xfrm>
            <a:off x="250825" y="2133600"/>
            <a:ext cx="8604250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vznikají zvětráváním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(erozí)</a:t>
            </a:r>
            <a:r>
              <a:rPr lang="cs-CZ" sz="3200" b="0">
                <a:latin typeface="Arial" charset="0"/>
              </a:rPr>
              <a:t> starších 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latin typeface="Arial" charset="0"/>
              </a:rPr>
              <a:t>   hornin a následným usazením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(sedimentací) 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pokrývají značnou část povrchu Země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např. </a:t>
            </a:r>
            <a:r>
              <a:rPr lang="cs-CZ" sz="3200" b="0">
                <a:solidFill>
                  <a:schemeClr val="hlink"/>
                </a:solidFill>
                <a:latin typeface="Arial" charset="0"/>
              </a:rPr>
              <a:t>pískovec, slepenec</a:t>
            </a:r>
            <a:r>
              <a:rPr lang="cs-CZ" sz="3200" b="0">
                <a:latin typeface="Arial" charset="0"/>
              </a:rPr>
              <a:t> nebo </a:t>
            </a:r>
            <a:r>
              <a:rPr lang="cs-CZ" sz="3200" b="0">
                <a:solidFill>
                  <a:schemeClr val="hlink"/>
                </a:solidFill>
                <a:latin typeface="Arial" charset="0"/>
              </a:rPr>
              <a:t>vápenec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97284" name="Picture 4" descr="P106086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6877050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solidFill>
                  <a:srgbClr val="000000"/>
                </a:solidFill>
                <a:latin typeface="Arial" charset="0"/>
              </a:rPr>
              <a:t>Obr.1</a:t>
            </a: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395288" y="188913"/>
            <a:ext cx="2663825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solidFill>
                  <a:srgbClr val="000000"/>
                </a:solidFill>
                <a:latin typeface="Arial" charset="0"/>
              </a:rPr>
              <a:t>Labské pískovce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3635375" y="692150"/>
            <a:ext cx="1803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Pevniny</a:t>
            </a:r>
          </a:p>
        </p:txBody>
      </p:sp>
      <p:sp>
        <p:nvSpPr>
          <p:cNvPr id="43012" name="Text Box 6"/>
          <p:cNvSpPr txBox="1">
            <a:spLocks noChangeArrowheads="1"/>
          </p:cNvSpPr>
          <p:nvPr/>
        </p:nvSpPr>
        <p:spPr bwMode="auto">
          <a:xfrm>
            <a:off x="468313" y="2205038"/>
            <a:ext cx="8280400" cy="350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nejstaršími jádry pevnin jsou tzv.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štíty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endParaRPr lang="cs-CZ" sz="3200" b="0">
              <a:solidFill>
                <a:srgbClr val="FFFF00"/>
              </a:solidFill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ke štítům se přimykají </a:t>
            </a:r>
            <a:r>
              <a:rPr lang="cs-CZ" sz="3200" b="0">
                <a:solidFill>
                  <a:srgbClr val="FFFF00"/>
                </a:solidFill>
                <a:latin typeface="Arial" charset="0"/>
              </a:rPr>
              <a:t>platformy</a:t>
            </a:r>
            <a:r>
              <a:rPr lang="cs-CZ" sz="3200" b="0">
                <a:latin typeface="Arial" charset="0"/>
              </a:rPr>
              <a:t>, které 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latin typeface="Arial" charset="0"/>
              </a:rPr>
              <a:t>   vznikly na okrajích štítů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sz="3200" b="0"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ostatní části pevnin vznikly nejčastěji 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   vyvrásněním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2484438" y="765175"/>
            <a:ext cx="41814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Endogenní pochody</a:t>
            </a: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323850" y="2133600"/>
            <a:ext cx="8351838" cy="447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jejich příčinou je vnitřní energie Země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sz="3200" b="0">
              <a:latin typeface="Arial" charset="0"/>
            </a:endParaRP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příkladem endogenních pochodů jsou: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endParaRPr lang="cs-CZ" sz="3200" b="0">
              <a:latin typeface="Arial" charset="0"/>
            </a:endParaRP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vulkanismus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endParaRPr lang="cs-CZ" sz="3200" b="0">
              <a:solidFill>
                <a:srgbClr val="FFFF00"/>
              </a:solidFill>
              <a:latin typeface="Arial" charset="0"/>
            </a:endParaRP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zemětřesení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endParaRPr lang="cs-CZ" sz="3200" b="0">
              <a:solidFill>
                <a:srgbClr val="FFFF00"/>
              </a:solidFill>
              <a:latin typeface="Arial" charset="0"/>
            </a:endParaRP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horotvorná činnost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Text Box 3"/>
          <p:cNvSpPr txBox="1">
            <a:spLocks noChangeArrowheads="1"/>
          </p:cNvSpPr>
          <p:nvPr/>
        </p:nvSpPr>
        <p:spPr bwMode="auto">
          <a:xfrm>
            <a:off x="2700338" y="476250"/>
            <a:ext cx="3911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ahoma" pitchFamily="34" charset="0"/>
              </a:rPr>
              <a:t>Exogenní pochody</a:t>
            </a:r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323850" y="1268413"/>
            <a:ext cx="8351838" cy="496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jejich hlavními příčinami jsou sluneční 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latin typeface="Arial" charset="0"/>
              </a:rPr>
              <a:t>   záření, rotace a gravitace Země.</a:t>
            </a:r>
          </a:p>
          <a:p>
            <a:pPr>
              <a:buClr>
                <a:srgbClr val="FFCC00"/>
              </a:buClr>
              <a:buFont typeface="Wingdings" pitchFamily="2" charset="2"/>
              <a:buChar char="§"/>
            </a:pPr>
            <a:r>
              <a:rPr lang="cs-CZ" sz="3200" b="0">
                <a:latin typeface="Arial" charset="0"/>
              </a:rPr>
              <a:t> příkladem exogenních pochodů jsou: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svahové pochody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říční (fluviální) pochody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mořské (marinní) pochody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ledovcové (glaciální) pochody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větrné (eolické) pochody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biogenní pochody</a:t>
            </a:r>
          </a:p>
          <a:p>
            <a:pPr algn="ctr">
              <a:buClr>
                <a:srgbClr val="FFCC00"/>
              </a:buClr>
              <a:buFont typeface="Wingdings" pitchFamily="2" charset="2"/>
              <a:buNone/>
            </a:pPr>
            <a:r>
              <a:rPr lang="cs-CZ" sz="3200" b="0">
                <a:solidFill>
                  <a:srgbClr val="FFFF00"/>
                </a:solidFill>
                <a:latin typeface="Arial" charset="0"/>
              </a:rPr>
              <a:t>antropogenní pochody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99332" name="Picture 4" descr="IMG17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6877050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solidFill>
                  <a:srgbClr val="000000"/>
                </a:solidFill>
                <a:latin typeface="Arial" charset="0"/>
              </a:rPr>
              <a:t>Obr.2</a:t>
            </a: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395288" y="188913"/>
            <a:ext cx="2663825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solidFill>
                  <a:srgbClr val="000000"/>
                </a:solidFill>
                <a:latin typeface="Arial" charset="0"/>
              </a:rPr>
              <a:t>Eroze tekoucí vody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>
              <a:defRPr/>
            </a:pPr>
            <a:r>
              <a:rPr lang="cs-CZ" sz="2400" dirty="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981075"/>
            <a:ext cx="8713788" cy="5149850"/>
          </a:xfrm>
        </p:spPr>
        <p:txBody>
          <a:bodyPr/>
          <a:lstStyle/>
          <a:p>
            <a:r>
              <a:rPr lang="cs-CZ" sz="1400" smtClean="0"/>
              <a:t>Obr.1: Archív autora</a:t>
            </a:r>
          </a:p>
          <a:p>
            <a:r>
              <a:rPr lang="cs-CZ" sz="1400" smtClean="0"/>
              <a:t>Obr.2: Archív autora</a:t>
            </a:r>
          </a:p>
          <a:p>
            <a:r>
              <a:rPr lang="cs-CZ" sz="1400" smtClean="0">
                <a:effectLst/>
              </a:rPr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prahory_starohory</Template>
  <TotalTime>838</TotalTime>
  <Words>388</Words>
  <Application>Microsoft Office PowerPoint</Application>
  <PresentationFormat>Předvádění na obrazovce (4:3)</PresentationFormat>
  <Paragraphs>87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Garamond</vt:lpstr>
      <vt:lpstr>Arial</vt:lpstr>
      <vt:lpstr>Wingdings</vt:lpstr>
      <vt:lpstr>Calibri</vt:lpstr>
      <vt:lpstr>Arial Black</vt:lpstr>
      <vt:lpstr>Tahoma</vt:lpstr>
      <vt:lpstr>Paprsky</vt:lpstr>
      <vt:lpstr>Litosféra</vt:lpstr>
      <vt:lpstr>LITOSFÉRA</vt:lpstr>
      <vt:lpstr>LITOSFÉRA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zdroje:</vt:lpstr>
    </vt:vector>
  </TitlesOfParts>
  <Company>GUH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LITOSFÉRA</dc:title>
  <dc:creator>user</dc:creator>
  <cp:lastModifiedBy>HONZA</cp:lastModifiedBy>
  <cp:revision>21</cp:revision>
  <dcterms:created xsi:type="dcterms:W3CDTF">2005-11-27T21:31:32Z</dcterms:created>
  <dcterms:modified xsi:type="dcterms:W3CDTF">2011-04-14T06:49:12Z</dcterms:modified>
</cp:coreProperties>
</file>