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1"/>
  </p:notesMasterIdLst>
  <p:sldIdLst>
    <p:sldId id="285" r:id="rId2"/>
    <p:sldId id="256" r:id="rId3"/>
    <p:sldId id="287" r:id="rId4"/>
    <p:sldId id="282" r:id="rId5"/>
    <p:sldId id="257" r:id="rId6"/>
    <p:sldId id="270" r:id="rId7"/>
    <p:sldId id="271" r:id="rId8"/>
    <p:sldId id="272" r:id="rId9"/>
    <p:sldId id="273" r:id="rId10"/>
    <p:sldId id="275" r:id="rId11"/>
    <p:sldId id="276" r:id="rId12"/>
    <p:sldId id="259" r:id="rId13"/>
    <p:sldId id="281" r:id="rId14"/>
    <p:sldId id="278" r:id="rId15"/>
    <p:sldId id="260" r:id="rId16"/>
    <p:sldId id="279" r:id="rId17"/>
    <p:sldId id="280" r:id="rId18"/>
    <p:sldId id="261" r:id="rId19"/>
    <p:sldId id="286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16D10E73-5824-4B66-BC3A-4D53CB810A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6D10E73-5824-4B66-BC3A-4D53CB810AE0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3C0E6B-049E-40BB-8064-8E54EA37D819}" type="slidenum">
              <a:rPr lang="cs-CZ" smtClean="0">
                <a:cs typeface="Arial" charset="0"/>
              </a:rPr>
              <a:pPr/>
              <a:t>2</a:t>
            </a:fld>
            <a:endParaRPr lang="cs-CZ" smtClean="0">
              <a:cs typeface="Arial" charset="0"/>
            </a:endParaRPr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6D10E73-5824-4B66-BC3A-4D53CB810AE0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2DF3DBE-EBBE-4C62-8EC2-16F90FE56D81}" type="slidenum">
              <a:rPr lang="cs-CZ" smtClean="0">
                <a:cs typeface="Arial" charset="0"/>
              </a:rPr>
              <a:pPr/>
              <a:t>4</a:t>
            </a:fld>
            <a:endParaRPr lang="cs-CZ" smtClean="0">
              <a:cs typeface="Arial" charset="0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BB8C19-83A0-44AD-8BCB-A23ADCC1819A}" type="slidenum">
              <a:rPr lang="cs-CZ" smtClean="0">
                <a:cs typeface="Arial" charset="0"/>
              </a:rPr>
              <a:pPr/>
              <a:t>5</a:t>
            </a:fld>
            <a:endParaRPr lang="cs-CZ" smtClean="0">
              <a:cs typeface="Arial" charset="0"/>
            </a:endParaRPr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C6BF47-464A-4751-AD4C-471F710F3644}" type="slidenum">
              <a:rPr lang="cs-CZ" smtClean="0">
                <a:cs typeface="Arial" charset="0"/>
              </a:rPr>
              <a:pPr/>
              <a:t>6</a:t>
            </a:fld>
            <a:endParaRPr lang="cs-CZ" smtClean="0">
              <a:cs typeface="Arial" charset="0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999CC98-61E5-4173-8414-F415046981BF}" type="slidenum">
              <a:rPr lang="cs-CZ" smtClean="0">
                <a:cs typeface="Arial" charset="0"/>
              </a:rPr>
              <a:pPr/>
              <a:t>7</a:t>
            </a:fld>
            <a:endParaRPr lang="cs-CZ" smtClean="0">
              <a:cs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2A648F9-6B10-4D6B-96AD-127490CD1ACE}" type="slidenum">
              <a:rPr lang="cs-CZ" smtClean="0">
                <a:cs typeface="Arial" charset="0"/>
              </a:rPr>
              <a:pPr/>
              <a:t>8</a:t>
            </a:fld>
            <a:endParaRPr lang="cs-CZ" smtClean="0">
              <a:cs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9F6D2AB-BD2D-479B-B320-C02029503087}" type="slidenum">
              <a:rPr lang="cs-CZ" smtClean="0">
                <a:cs typeface="Arial" charset="0"/>
              </a:rPr>
              <a:pPr/>
              <a:t>9</a:t>
            </a:fld>
            <a:endParaRPr lang="cs-CZ" smtClean="0">
              <a:cs typeface="Arial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9B2EB0-BEE2-4936-825B-D0BF55412001}" type="slidenum">
              <a:rPr lang="cs-CZ" smtClean="0">
                <a:cs typeface="Arial" charset="0"/>
              </a:rPr>
              <a:pPr/>
              <a:t>10</a:t>
            </a:fld>
            <a:endParaRPr lang="cs-CZ" smtClean="0">
              <a:cs typeface="Arial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CA1BEAB-C507-405E-815F-CC8A19B5E073}" type="slidenum">
              <a:rPr lang="cs-CZ" smtClean="0">
                <a:cs typeface="Arial" charset="0"/>
              </a:rPr>
              <a:pPr/>
              <a:t>11</a:t>
            </a:fld>
            <a:endParaRPr lang="cs-CZ" smtClean="0">
              <a:cs typeface="Arial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CCF206-FE7F-472E-A82E-BE87D72188BE}" type="slidenum">
              <a:rPr lang="cs-CZ" smtClean="0">
                <a:cs typeface="Arial" charset="0"/>
              </a:rPr>
              <a:pPr/>
              <a:t>12</a:t>
            </a:fld>
            <a:endParaRPr lang="cs-CZ" smtClean="0">
              <a:cs typeface="Arial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6D10E73-5824-4B66-BC3A-4D53CB810AE0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6D10E73-5824-4B66-BC3A-4D53CB810AE0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11BB7F6-B3F2-4773-9130-04FDCE896F5A}" type="slidenum">
              <a:rPr lang="cs-CZ" smtClean="0">
                <a:cs typeface="Arial" charset="0"/>
              </a:rPr>
              <a:pPr/>
              <a:t>15</a:t>
            </a:fld>
            <a:endParaRPr lang="cs-CZ" smtClean="0">
              <a:cs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6D10E73-5824-4B66-BC3A-4D53CB810AE0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6D10E73-5824-4B66-BC3A-4D53CB810AE0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7E9556-E909-4C1B-9621-275A990571E5}" type="slidenum">
              <a:rPr lang="cs-CZ" smtClean="0">
                <a:cs typeface="Arial" charset="0"/>
              </a:rPr>
              <a:pPr/>
              <a:t>18</a:t>
            </a:fld>
            <a:endParaRPr lang="cs-CZ" smtClean="0">
              <a:cs typeface="Arial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6D10E73-5824-4B66-BC3A-4D53CB810AE0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34040-E808-40AB-B06D-EE9A462D5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35CB1F-B87C-4591-B56B-A6C94308C5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EEF80-DC57-4FF4-AEE8-F35273AB2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6C4E53-33A6-4914-B264-CBCBC43E0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057C4-E9A8-45C6-BF78-E350D14A1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2904BB-4865-4335-80AF-435D063C6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0CC171-4953-49C4-8460-3E88141AC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56C590-2C3C-4F51-9721-56CB98720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6FAEBB-A5E1-45CE-9754-AAB013AF61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654316-6483-420A-B48E-EF2B27D76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0796A9-3612-41B6-A29A-E59BD2D773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58EC7-70AD-43A6-95B3-F1EC41DBB1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77ACCC55-7442-4EB8-A91D-E02837CF6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9" r:id="rId1"/>
    <p:sldLayoutId id="2147483698" r:id="rId2"/>
    <p:sldLayoutId id="2147483697" r:id="rId3"/>
    <p:sldLayoutId id="2147483696" r:id="rId4"/>
    <p:sldLayoutId id="2147483695" r:id="rId5"/>
    <p:sldLayoutId id="2147483694" r:id="rId6"/>
    <p:sldLayoutId id="2147483693" r:id="rId7"/>
    <p:sldLayoutId id="2147483692" r:id="rId8"/>
    <p:sldLayoutId id="2147483691" r:id="rId9"/>
    <p:sldLayoutId id="2147483690" r:id="rId10"/>
    <p:sldLayoutId id="2147483689" r:id="rId11"/>
    <p:sldLayoutId id="214748368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4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11188" y="3068638"/>
            <a:ext cx="7772400" cy="1470025"/>
          </a:xfrm>
          <a:noFill/>
        </p:spPr>
        <p:txBody>
          <a:bodyPr/>
          <a:lstStyle/>
          <a:p>
            <a:r>
              <a:rPr lang="cs-CZ" sz="6600" smtClean="0">
                <a:solidFill>
                  <a:srgbClr val="CCFF33"/>
                </a:solidFill>
                <a:effectLst/>
              </a:rPr>
              <a:t>Nerosty v zemské kůře</a:t>
            </a:r>
          </a:p>
        </p:txBody>
      </p:sp>
      <p:pic>
        <p:nvPicPr>
          <p:cNvPr id="5120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Mgr.Jan Kašpar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827088" y="0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Nerost x hornina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395288" y="1557338"/>
            <a:ext cx="8748712" cy="3240087"/>
          </a:xfrm>
        </p:spPr>
        <p:txBody>
          <a:bodyPr/>
          <a:lstStyle/>
          <a:p>
            <a:pPr algn="l" eaLnBrk="1" hangingPunct="1"/>
            <a:r>
              <a:rPr lang="cs-CZ" sz="2800" b="1" dirty="0" smtClean="0"/>
              <a:t>Hornina</a:t>
            </a:r>
            <a:r>
              <a:rPr lang="cs-CZ" sz="2800" dirty="0" smtClean="0"/>
              <a:t> = neústrojná různorodá přírodnina, složená </a:t>
            </a:r>
            <a:br>
              <a:rPr lang="cs-CZ" sz="2800" dirty="0" smtClean="0"/>
            </a:br>
            <a:r>
              <a:rPr lang="cs-CZ" sz="2800" dirty="0" smtClean="0"/>
              <a:t>z více nerostů </a:t>
            </a:r>
            <a:br>
              <a:rPr lang="cs-CZ" sz="2800" dirty="0" smtClean="0"/>
            </a:br>
            <a:r>
              <a:rPr lang="cs-CZ" sz="2800" dirty="0" smtClean="0"/>
              <a:t>(např. žula – křemen, živec, slída, amfibol, augit…)</a:t>
            </a:r>
          </a:p>
          <a:p>
            <a:pPr algn="l" eaLnBrk="1" hangingPunct="1"/>
            <a:r>
              <a:rPr lang="cs-CZ" sz="2800" b="1" dirty="0" smtClean="0"/>
              <a:t>Nerost </a:t>
            </a:r>
            <a:r>
              <a:rPr lang="cs-CZ" sz="2800" dirty="0" smtClean="0"/>
              <a:t>= neústrojná stejnorodá přírodnina, </a:t>
            </a:r>
            <a:br>
              <a:rPr lang="cs-CZ" sz="2800" dirty="0" smtClean="0"/>
            </a:br>
            <a:r>
              <a:rPr lang="cs-CZ" sz="2800" dirty="0" smtClean="0"/>
              <a:t>lze vyjádřit chemickým vzorcem </a:t>
            </a:r>
            <a:br>
              <a:rPr lang="cs-CZ" sz="2800" dirty="0" smtClean="0"/>
            </a:br>
            <a:r>
              <a:rPr lang="cs-CZ" sz="2800" dirty="0" smtClean="0"/>
              <a:t>(např. křemen – SiO</a:t>
            </a:r>
            <a:r>
              <a:rPr lang="cs-CZ" sz="2800" baseline="-10000" dirty="0" smtClean="0"/>
              <a:t>2, </a:t>
            </a:r>
            <a:r>
              <a:rPr lang="cs-CZ" sz="2800" dirty="0" smtClean="0"/>
              <a:t>oxid </a:t>
            </a:r>
            <a:r>
              <a:rPr lang="cs-CZ" sz="2800" dirty="0" smtClean="0"/>
              <a:t>křemíku)</a:t>
            </a:r>
            <a:r>
              <a:rPr lang="cs-CZ" sz="2800" baseline="-25000" dirty="0" smtClean="0"/>
              <a:t>..</a:t>
            </a:r>
          </a:p>
          <a:p>
            <a:pPr algn="l" eaLnBrk="1" hangingPunct="1"/>
            <a:endParaRPr lang="cs-CZ" sz="2800" baseline="-25000" dirty="0" smtClean="0"/>
          </a:p>
          <a:p>
            <a:pPr eaLnBrk="1" hangingPunct="1">
              <a:buFontTx/>
              <a:buChar char="-"/>
            </a:pPr>
            <a:endParaRPr lang="cs-CZ" sz="1800" b="1" dirty="0" smtClean="0"/>
          </a:p>
        </p:txBody>
      </p:sp>
      <p:sp>
        <p:nvSpPr>
          <p:cNvPr id="3077" name="TextovéPole 5"/>
          <p:cNvSpPr txBox="1">
            <a:spLocks noChangeArrowheads="1"/>
          </p:cNvSpPr>
          <p:nvPr/>
        </p:nvSpPr>
        <p:spPr bwMode="auto">
          <a:xfrm>
            <a:off x="250825" y="6165850"/>
            <a:ext cx="2665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OPVK-P4</a:t>
            </a:r>
          </a:p>
          <a:p>
            <a:r>
              <a:rPr lang="cs-CZ" sz="1200"/>
              <a:t>ZŠ Hejnice,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4294967295"/>
          </p:nvPr>
        </p:nvSpPr>
        <p:spPr>
          <a:noFill/>
        </p:spPr>
        <p:txBody>
          <a:bodyPr/>
          <a:lstStyle/>
          <a:p>
            <a:endParaRPr lang="cs-CZ" smtClean="0">
              <a:effectLst/>
            </a:endParaRPr>
          </a:p>
        </p:txBody>
      </p:sp>
      <p:pic>
        <p:nvPicPr>
          <p:cNvPr id="53252" name="Picture 4" descr="IMG21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588"/>
            <a:ext cx="9144000" cy="6859588"/>
          </a:xfrm>
          <a:prstGeom prst="rect">
            <a:avLst/>
          </a:prstGeom>
          <a:noFill/>
        </p:spPr>
      </p:pic>
      <p:sp>
        <p:nvSpPr>
          <p:cNvPr id="53253" name="Text Box 5"/>
          <p:cNvSpPr txBox="1">
            <a:spLocks noChangeArrowheads="1"/>
          </p:cNvSpPr>
          <p:nvPr/>
        </p:nvSpPr>
        <p:spPr bwMode="auto">
          <a:xfrm>
            <a:off x="7812088" y="6308725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</a:rPr>
              <a:t>Obr.1</a:t>
            </a:r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 bwMode="auto">
          <a:xfrm>
            <a:off x="250825" y="188913"/>
            <a:ext cx="3024188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</a:rPr>
              <a:t>Obnažené žulové bloky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827088" y="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/>
              <a:t>Nerosty v zemské kůře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0" y="1557338"/>
            <a:ext cx="9144000" cy="2471737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  <a:defRPr/>
            </a:pPr>
            <a:endParaRPr lang="cs-CZ" sz="2400" baseline="-25000" dirty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/>
              <a:t>- vznikly krystalizací z taveniny (magma), roztoků nebo plynů</a:t>
            </a:r>
          </a:p>
          <a:p>
            <a:pPr algn="l" eaLnBrk="1" hangingPunct="1">
              <a:lnSpc>
                <a:spcPct val="80000"/>
              </a:lnSpc>
              <a:buFontTx/>
              <a:buChar char="-"/>
              <a:defRPr/>
            </a:pPr>
            <a:r>
              <a:rPr lang="cs-CZ" sz="2400" dirty="0" smtClean="0"/>
              <a:t> čím </a:t>
            </a:r>
            <a:r>
              <a:rPr lang="cs-CZ" sz="2400" dirty="0"/>
              <a:t>bude krystalizace pomalejší, tím vzniknou větší a dokonalejší krystaly (pokud budou mít dostatek prostoru pro růst)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/>
              <a:t>se vyskytují se v přírodě ve formě</a:t>
            </a:r>
            <a:r>
              <a:rPr lang="cs-CZ" sz="2400" dirty="0" smtClean="0"/>
              <a:t>: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cs-CZ" sz="2400" dirty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/>
              <a:t>	1. </a:t>
            </a:r>
            <a:r>
              <a:rPr lang="cs-CZ" sz="2400" b="1" dirty="0"/>
              <a:t>krystalované:	</a:t>
            </a:r>
            <a:r>
              <a:rPr lang="cs-CZ" sz="2400" dirty="0"/>
              <a:t>tvoří </a:t>
            </a:r>
            <a:r>
              <a:rPr lang="cs-CZ" sz="2400" dirty="0" smtClean="0"/>
              <a:t>pravidelné krystaly</a:t>
            </a:r>
            <a:endParaRPr lang="cs-CZ" sz="2400" dirty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/>
              <a:t>	2. </a:t>
            </a:r>
            <a:r>
              <a:rPr lang="cs-CZ" sz="2400" b="1" dirty="0"/>
              <a:t>krystalické:</a:t>
            </a:r>
            <a:r>
              <a:rPr lang="cs-CZ" sz="2400" dirty="0"/>
              <a:t> </a:t>
            </a:r>
            <a:r>
              <a:rPr lang="cs-CZ" sz="2400" dirty="0" smtClean="0"/>
              <a:t>        tvoří nedokonalé krystaly</a:t>
            </a:r>
            <a:endParaRPr lang="cs-CZ" sz="2400" dirty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/>
              <a:t>	3. </a:t>
            </a:r>
            <a:r>
              <a:rPr lang="cs-CZ" sz="2400" b="1" dirty="0"/>
              <a:t>amorfní </a:t>
            </a:r>
            <a:r>
              <a:rPr lang="cs-CZ" sz="2400" dirty="0"/>
              <a:t>(beztvaré): </a:t>
            </a:r>
            <a:r>
              <a:rPr lang="cs-CZ" sz="2400" dirty="0" smtClean="0"/>
              <a:t> netvoří </a:t>
            </a:r>
            <a:r>
              <a:rPr lang="cs-CZ" sz="2400" dirty="0"/>
              <a:t>krystaly vůbec (opál) </a:t>
            </a:r>
            <a:endParaRPr lang="cs-CZ" sz="2400" dirty="0" smtClean="0"/>
          </a:p>
          <a:p>
            <a:pPr algn="l" eaLnBrk="1" hangingPunct="1">
              <a:lnSpc>
                <a:spcPct val="80000"/>
              </a:lnSpc>
              <a:defRPr/>
            </a:pPr>
            <a:endParaRPr lang="cs-CZ" sz="2400" dirty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/>
              <a:t>- krystaly na společném základě se nazývají </a:t>
            </a:r>
            <a:r>
              <a:rPr lang="cs-CZ" sz="2400" b="1" dirty="0" err="1"/>
              <a:t>drůzy</a:t>
            </a:r>
            <a:r>
              <a:rPr lang="cs-CZ" sz="2400" dirty="0"/>
              <a:t> </a:t>
            </a:r>
          </a:p>
          <a:p>
            <a:pPr algn="l" eaLnBrk="1" hangingPunct="1">
              <a:lnSpc>
                <a:spcPct val="80000"/>
              </a:lnSpc>
              <a:buFontTx/>
              <a:buChar char="-"/>
              <a:defRPr/>
            </a:pPr>
            <a:r>
              <a:rPr lang="cs-CZ" sz="2400" dirty="0" smtClean="0"/>
              <a:t> shluk </a:t>
            </a:r>
            <a:r>
              <a:rPr lang="cs-CZ" sz="2400" dirty="0"/>
              <a:t>malých krystalů na malém prostoru se nazývá </a:t>
            </a:r>
            <a:r>
              <a:rPr lang="cs-CZ" sz="2400" b="1" dirty="0"/>
              <a:t>agregát</a:t>
            </a:r>
          </a:p>
          <a:p>
            <a:pPr eaLnBrk="1" hangingPunct="1">
              <a:lnSpc>
                <a:spcPct val="80000"/>
              </a:lnSpc>
              <a:buFontTx/>
              <a:buChar char="-"/>
              <a:defRPr/>
            </a:pP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dirty="0">
                <a:solidFill>
                  <a:srgbClr val="FFFF00"/>
                </a:solidFill>
              </a:rPr>
              <a:t>VNITŘNÍ STAVBA KRYSTALU</a:t>
            </a:r>
          </a:p>
        </p:txBody>
      </p:sp>
      <p:sp>
        <p:nvSpPr>
          <p:cNvPr id="5123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79388" y="1773238"/>
            <a:ext cx="8964612" cy="460851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/>
              <a:t>- skládá se z atomů, iontů a molekul</a:t>
            </a:r>
          </a:p>
          <a:p>
            <a:pPr eaLnBrk="1" hangingPunct="1">
              <a:defRPr/>
            </a:pPr>
            <a:r>
              <a:rPr lang="cs-CZ"/>
              <a:t>- v roztocích a plynech se stavební částice volně pohybují, snižováním teploty </a:t>
            </a:r>
            <a:br>
              <a:rPr lang="cs-CZ"/>
            </a:br>
            <a:r>
              <a:rPr lang="cs-CZ"/>
              <a:t>a zvyšováním tlaku se částice zpomalují </a:t>
            </a:r>
            <a:br>
              <a:rPr lang="cs-CZ"/>
            </a:br>
            <a:r>
              <a:rPr lang="cs-CZ"/>
              <a:t>a nakonec zaujímají polohy, ve kterých jsou jejich odpudivé a přitažlivé síly blíží nule.</a:t>
            </a:r>
          </a:p>
          <a:p>
            <a:pPr eaLnBrk="1" hangingPunct="1">
              <a:defRPr/>
            </a:pPr>
            <a:r>
              <a:rPr lang="cs-CZ"/>
              <a:t>Vzniká </a:t>
            </a:r>
            <a:r>
              <a:rPr lang="cs-CZ" b="1"/>
              <a:t>krystalová mřížka, </a:t>
            </a:r>
            <a:r>
              <a:rPr lang="cs-CZ"/>
              <a:t>která</a:t>
            </a:r>
            <a:r>
              <a:rPr lang="cs-CZ" b="1"/>
              <a:t> </a:t>
            </a:r>
            <a:r>
              <a:rPr lang="cs-CZ"/>
              <a:t>dává krystalu charakteristický tvar a fyzikální vlastnosti.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Krystalové soustavy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79388" y="1600200"/>
            <a:ext cx="8713787" cy="48529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800"/>
              <a:t>Podle počtu rovin souměrnosti, os souměrnosti a přítomnosti či nepřítomnosti středu souměrnosti můžeme krystalové tvary nerostů zařadit do skupin, které označujeme jako krystalové soustavy. Jsou to (podle vrůstající souměrnosti) soustavy: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/>
              <a:t>trojklonná (triklinická)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/>
              <a:t>jednoklonná (monoklinická)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/>
              <a:t>kosočtverečná (ortorombická)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/>
              <a:t>čtverečná (tetragonální)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/>
              <a:t>šesterečná (hexagonální)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/>
              <a:t>klencová (trigonální)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/>
              <a:t>krychlová (kubická)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/>
              <a:t>Krychlová (kubická)</a:t>
            </a:r>
          </a:p>
        </p:txBody>
      </p:sp>
      <p:sp>
        <p:nvSpPr>
          <p:cNvPr id="337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250825" y="1412875"/>
            <a:ext cx="6121400" cy="46831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800" b="1"/>
              <a:t>- v podstatě krychlovité krystaly; přesto tato kategorie zahrnuje také oktaedrické (osmistěnné) nebo dodekaedrické (dvanáctistěnné) krystaly. </a:t>
            </a:r>
            <a:br>
              <a:rPr lang="cs-CZ" sz="2800" b="1"/>
            </a:br>
            <a:r>
              <a:rPr lang="cs-CZ" sz="2800" b="1"/>
              <a:t>V soustavě se 3 stejně dlouhé osy vzájemně kolmo protínají</a:t>
            </a:r>
            <a:br>
              <a:rPr lang="cs-CZ" sz="2800" b="1"/>
            </a:br>
            <a:r>
              <a:rPr lang="cs-CZ" sz="2800" b="1"/>
              <a:t/>
            </a:r>
            <a:br>
              <a:rPr lang="cs-CZ" sz="2800" b="1"/>
            </a:br>
            <a:r>
              <a:rPr lang="cs-CZ" sz="2800" b="1"/>
              <a:t>Diamant, zlato, sůl, galenit,</a:t>
            </a:r>
            <a:br>
              <a:rPr lang="cs-CZ" sz="2800" b="1"/>
            </a:br>
            <a:r>
              <a:rPr lang="cs-CZ" sz="2800" b="1"/>
              <a:t>sfalerit, uranit…)</a:t>
            </a: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/>
              <a:t>Monoklinická (jednoklonná)</a:t>
            </a:r>
          </a:p>
        </p:txBody>
      </p:sp>
      <p:sp>
        <p:nvSpPr>
          <p:cNvPr id="35843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250825" y="1905000"/>
            <a:ext cx="4800600" cy="39004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/>
              <a:t>- jedna z nejhojněji zastoupených soustav má nižší stupeň symetrie než krychlová soustavy. </a:t>
            </a:r>
            <a:br>
              <a:rPr lang="cs-CZ" sz="2800" b="1"/>
            </a:br>
            <a:r>
              <a:rPr lang="cs-CZ" sz="2800" b="1"/>
              <a:t>V soustavě se kříží 2 ze 3 různocenných os v libovolném úhlu a třetí je k nim kolmá</a:t>
            </a:r>
            <a:br>
              <a:rPr lang="cs-CZ" sz="2800" b="1"/>
            </a:br>
            <a:endParaRPr lang="cs-CZ" sz="2800"/>
          </a:p>
        </p:txBody>
      </p:sp>
      <p:sp>
        <p:nvSpPr>
          <p:cNvPr id="35845" name="Rectangle 5"/>
          <p:cNvSpPr>
            <a:spLocks noRot="1" noChangeArrowheads="1"/>
          </p:cNvSpPr>
          <p:nvPr/>
        </p:nvSpPr>
        <p:spPr bwMode="auto">
          <a:xfrm>
            <a:off x="971550" y="5373688"/>
            <a:ext cx="7848600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Živec draselný, muskovit, biotit, kaolinit, augit, amfibol…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/>
              <a:t>Triklinická (trojklonná)</a:t>
            </a:r>
          </a:p>
        </p:txBody>
      </p:sp>
      <p:sp>
        <p:nvSpPr>
          <p:cNvPr id="37891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250825" y="1905000"/>
            <a:ext cx="4732338" cy="4191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/>
              <a:t>- nejméně souměrná z krystalových soustav. </a:t>
            </a:r>
            <a:br>
              <a:rPr lang="cs-CZ" b="1" dirty="0"/>
            </a:br>
            <a:r>
              <a:rPr lang="cs-CZ" b="1" dirty="0"/>
              <a:t>V soustavě jsou </a:t>
            </a:r>
            <a:br>
              <a:rPr lang="cs-CZ" b="1" dirty="0"/>
            </a:br>
            <a:r>
              <a:rPr lang="cs-CZ" b="1" dirty="0"/>
              <a:t>3 </a:t>
            </a:r>
            <a:r>
              <a:rPr lang="cs-CZ" b="1" dirty="0" err="1"/>
              <a:t>různocenné</a:t>
            </a:r>
            <a:r>
              <a:rPr lang="cs-CZ" b="1" dirty="0"/>
              <a:t> osy křížící se v kosých </a:t>
            </a:r>
            <a:r>
              <a:rPr lang="cs-CZ" b="1" dirty="0" smtClean="0"/>
              <a:t>úhlech.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7893" name="Rectangle 5"/>
          <p:cNvSpPr>
            <a:spLocks noRot="1" noChangeArrowheads="1"/>
          </p:cNvSpPr>
          <p:nvPr/>
        </p:nvSpPr>
        <p:spPr bwMode="auto">
          <a:xfrm>
            <a:off x="971550" y="5734050"/>
            <a:ext cx="7848600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Živec sodnovápenatý,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/>
              <a:t>Rhombická (kosočtverečná)</a:t>
            </a:r>
          </a:p>
        </p:txBody>
      </p:sp>
      <p:sp>
        <p:nvSpPr>
          <p:cNvPr id="4198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38200" y="1905000"/>
            <a:ext cx="5102225" cy="4191000"/>
          </a:xfrm>
        </p:spPr>
        <p:txBody>
          <a:bodyPr/>
          <a:lstStyle/>
          <a:p>
            <a:pPr eaLnBrk="1" hangingPunct="1">
              <a:defRPr/>
            </a:pPr>
            <a:r>
              <a:rPr lang="cs-CZ" b="1"/>
              <a:t>- typické pro tuto soustavu jsou prismata a zploštělé tabulkovité tvary. </a:t>
            </a:r>
            <a:br>
              <a:rPr lang="cs-CZ" b="1"/>
            </a:br>
            <a:r>
              <a:rPr lang="cs-CZ" b="1"/>
              <a:t>V soustavě se kolmo protínají 3 různocenné osy.</a:t>
            </a:r>
            <a:br>
              <a:rPr lang="cs-CZ" b="1"/>
            </a:br>
            <a:endParaRPr lang="cs-CZ"/>
          </a:p>
          <a:p>
            <a:pPr eaLnBrk="1" hangingPunct="1">
              <a:defRPr/>
            </a:pPr>
            <a:endParaRPr lang="cs-CZ"/>
          </a:p>
        </p:txBody>
      </p:sp>
      <p:sp>
        <p:nvSpPr>
          <p:cNvPr id="41989" name="Rectangle 5"/>
          <p:cNvSpPr>
            <a:spLocks noRot="1" noChangeArrowheads="1"/>
          </p:cNvSpPr>
          <p:nvPr/>
        </p:nvSpPr>
        <p:spPr bwMode="auto">
          <a:xfrm>
            <a:off x="971550" y="5661025"/>
            <a:ext cx="7848600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Síra,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850" y="274638"/>
            <a:ext cx="84963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u="sng"/>
              <a:t>Hexagonální (šesterečná) / Trigonální (klencová)</a:t>
            </a:r>
          </a:p>
        </p:txBody>
      </p:sp>
      <p:sp>
        <p:nvSpPr>
          <p:cNvPr id="4403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79388" y="1700213"/>
            <a:ext cx="8353425" cy="1584325"/>
          </a:xfrm>
        </p:spPr>
        <p:txBody>
          <a:bodyPr/>
          <a:lstStyle/>
          <a:p>
            <a:pPr eaLnBrk="1" hangingPunct="1"/>
            <a:r>
              <a:rPr lang="cs-CZ" sz="2800" b="1" smtClean="0"/>
              <a:t>- dvě soustavy spojené zde dohromady pro geometrickou shodu symetrie. </a:t>
            </a:r>
            <a:endParaRPr lang="cs-CZ" sz="2800" smtClean="0"/>
          </a:p>
          <a:p>
            <a:pPr eaLnBrk="1" hangingPunct="1"/>
            <a:endParaRPr lang="cs-CZ" sz="2800" smtClean="0"/>
          </a:p>
        </p:txBody>
      </p:sp>
      <p:sp>
        <p:nvSpPr>
          <p:cNvPr id="44037" name="Rectangle 5"/>
          <p:cNvSpPr>
            <a:spLocks noRot="1" noChangeArrowheads="1"/>
          </p:cNvSpPr>
          <p:nvPr/>
        </p:nvSpPr>
        <p:spPr bwMode="auto">
          <a:xfrm>
            <a:off x="395288" y="3213100"/>
            <a:ext cx="7848600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Hexa…:Grafit,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rPr>
              <a:t>Trigo..  : Křemen, kalcit, siderit, hematit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44475"/>
            <a:ext cx="8385175" cy="884238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u="sng"/>
              <a:t>FYZIKÁLNÍ VLASTNOSTI NEROSTŮ</a:t>
            </a:r>
            <a:r>
              <a:rPr lang="cs-CZ" sz="3200"/>
              <a:t/>
            </a:r>
            <a:br>
              <a:rPr lang="cs-CZ" sz="3200"/>
            </a:br>
            <a:endParaRPr lang="cs-CZ" sz="3200"/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79388" y="1052513"/>
            <a:ext cx="8785225" cy="6021387"/>
          </a:xfrm>
        </p:spPr>
        <p:txBody>
          <a:bodyPr/>
          <a:lstStyle/>
          <a:p>
            <a:pPr eaLnBrk="1" hangingPunct="1">
              <a:defRPr/>
            </a:pPr>
            <a:r>
              <a:rPr lang="cs-CZ"/>
              <a:t>- využíváme je k určování nerostů v praxi</a:t>
            </a:r>
          </a:p>
          <a:p>
            <a:pPr eaLnBrk="1" hangingPunct="1">
              <a:defRPr/>
            </a:pPr>
            <a:r>
              <a:rPr lang="cs-CZ">
                <a:solidFill>
                  <a:schemeClr val="hlink"/>
                </a:solidFill>
              </a:rPr>
              <a:t>1. </a:t>
            </a:r>
            <a:r>
              <a:rPr lang="cs-CZ" b="1">
                <a:solidFill>
                  <a:schemeClr val="hlink"/>
                </a:solidFill>
              </a:rPr>
              <a:t>hustota</a:t>
            </a:r>
            <a:r>
              <a:rPr lang="cs-CZ">
                <a:solidFill>
                  <a:schemeClr val="hlink"/>
                </a:solidFill>
              </a:rPr>
              <a:t>:</a:t>
            </a:r>
            <a:r>
              <a:rPr lang="cs-CZ"/>
              <a:t>	</a:t>
            </a:r>
            <a:r>
              <a:rPr lang="cs-CZ">
                <a:sym typeface="Symbol" pitchFamily="18" charset="2"/>
              </a:rPr>
              <a:t></a:t>
            </a:r>
            <a:r>
              <a:rPr lang="cs-CZ"/>
              <a:t> = m / V , </a:t>
            </a:r>
            <a:r>
              <a:rPr lang="en-US"/>
              <a:t>[kg/m3], [g/cm3]</a:t>
            </a:r>
            <a:endParaRPr lang="cs-CZ"/>
          </a:p>
          <a:p>
            <a:pPr eaLnBrk="1" hangingPunct="1">
              <a:defRPr/>
            </a:pPr>
            <a:r>
              <a:rPr lang="cs-CZ">
                <a:solidFill>
                  <a:schemeClr val="hlink"/>
                </a:solidFill>
              </a:rPr>
              <a:t>2. </a:t>
            </a:r>
            <a:r>
              <a:rPr lang="cs-CZ" b="1">
                <a:solidFill>
                  <a:schemeClr val="hlink"/>
                </a:solidFill>
              </a:rPr>
              <a:t>tvrdost</a:t>
            </a:r>
            <a:r>
              <a:rPr lang="cs-CZ">
                <a:solidFill>
                  <a:schemeClr val="hlink"/>
                </a:solidFill>
              </a:rPr>
              <a:t>:</a:t>
            </a:r>
            <a:r>
              <a:rPr lang="cs-CZ"/>
              <a:t> - je schopnost odolávat mechanickému působení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/>
              <a:t>- závisí na: a) počtu vazeb – </a:t>
            </a:r>
            <a:r>
              <a:rPr lang="cs-CZ">
                <a:sym typeface="Symbol" pitchFamily="18" charset="2"/>
              </a:rPr>
              <a:t></a:t>
            </a:r>
            <a:r>
              <a:rPr lang="cs-CZ"/>
              <a:t> = větší tvrdost    b) délce vazeb – </a:t>
            </a:r>
            <a:r>
              <a:rPr lang="cs-CZ">
                <a:sym typeface="Symbol" pitchFamily="18" charset="2"/>
              </a:rPr>
              <a:t></a:t>
            </a:r>
            <a:r>
              <a:rPr lang="cs-CZ"/>
              <a:t> = menší tvrdost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44475"/>
            <a:ext cx="8507413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>
                <a:solidFill>
                  <a:srgbClr val="FFFF00"/>
                </a:solidFill>
              </a:rPr>
              <a:t>Mohsova</a:t>
            </a:r>
            <a:r>
              <a:rPr lang="cs-CZ" dirty="0">
                <a:solidFill>
                  <a:srgbClr val="FFFF00"/>
                </a:solidFill>
              </a:rPr>
              <a:t> stupnice tvrdosti</a:t>
            </a:r>
            <a:r>
              <a:rPr lang="cs-CZ" dirty="0"/>
              <a:t>:</a:t>
            </a:r>
          </a:p>
        </p:txBody>
      </p:sp>
      <p:sp>
        <p:nvSpPr>
          <p:cNvPr id="55299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79388" y="1484313"/>
            <a:ext cx="8964612" cy="511333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dirty="0"/>
              <a:t>	1 </a:t>
            </a:r>
            <a:r>
              <a:rPr lang="cs-CZ" sz="2800" dirty="0">
                <a:solidFill>
                  <a:srgbClr val="000066"/>
                </a:solidFill>
              </a:rPr>
              <a:t>	</a:t>
            </a:r>
            <a:r>
              <a:rPr lang="cs-CZ" sz="2800" dirty="0">
                <a:solidFill>
                  <a:srgbClr val="FFFF00"/>
                </a:solidFill>
              </a:rPr>
              <a:t>mastek</a:t>
            </a:r>
            <a:r>
              <a:rPr lang="cs-CZ" sz="2800" dirty="0"/>
              <a:t> - lze rýpat nehtem</a:t>
            </a:r>
            <a:br>
              <a:rPr lang="cs-CZ" sz="2800" dirty="0"/>
            </a:br>
            <a:r>
              <a:rPr lang="cs-CZ" sz="2800" dirty="0"/>
              <a:t>2 	</a:t>
            </a:r>
            <a:r>
              <a:rPr lang="cs-CZ" sz="2800" dirty="0">
                <a:solidFill>
                  <a:srgbClr val="FFFF00"/>
                </a:solidFill>
              </a:rPr>
              <a:t>sůl kamenná </a:t>
            </a:r>
            <a:r>
              <a:rPr lang="cs-CZ" sz="2800" dirty="0"/>
              <a:t>- lze obtížněji rýpat nehtem</a:t>
            </a:r>
            <a:br>
              <a:rPr lang="cs-CZ" sz="2800" dirty="0"/>
            </a:br>
            <a:r>
              <a:rPr lang="cs-CZ" sz="2800" dirty="0"/>
              <a:t>3 	</a:t>
            </a:r>
            <a:r>
              <a:rPr lang="cs-CZ" sz="2800" dirty="0">
                <a:solidFill>
                  <a:srgbClr val="FFFF00"/>
                </a:solidFill>
              </a:rPr>
              <a:t>kalcit</a:t>
            </a:r>
            <a:r>
              <a:rPr lang="cs-CZ" sz="2800" dirty="0"/>
              <a:t> - lze rýpat mědí (hranou měděného plechu)</a:t>
            </a:r>
            <a:br>
              <a:rPr lang="cs-CZ" sz="2800" dirty="0"/>
            </a:br>
            <a:r>
              <a:rPr lang="cs-CZ" sz="2800" dirty="0"/>
              <a:t>4 	</a:t>
            </a:r>
            <a:r>
              <a:rPr lang="cs-CZ" sz="2800" dirty="0">
                <a:solidFill>
                  <a:srgbClr val="FFFF00"/>
                </a:solidFill>
              </a:rPr>
              <a:t>fluorit</a:t>
            </a:r>
            <a:r>
              <a:rPr lang="cs-CZ" sz="2800" dirty="0"/>
              <a:t> - lze rýpat nožem</a:t>
            </a:r>
            <a:br>
              <a:rPr lang="cs-CZ" sz="2800" dirty="0"/>
            </a:br>
            <a:r>
              <a:rPr lang="cs-CZ" sz="2800" dirty="0"/>
              <a:t>5 	</a:t>
            </a:r>
            <a:r>
              <a:rPr lang="cs-CZ" sz="2800" dirty="0">
                <a:solidFill>
                  <a:srgbClr val="FFFF00"/>
                </a:solidFill>
              </a:rPr>
              <a:t>apatit </a:t>
            </a:r>
            <a:r>
              <a:rPr lang="cs-CZ" sz="2800" dirty="0"/>
              <a:t>- lze obtížně rýpat nožem (tvrdost skla)</a:t>
            </a:r>
            <a:br>
              <a:rPr lang="cs-CZ" sz="2800" dirty="0"/>
            </a:br>
            <a:r>
              <a:rPr lang="cs-CZ" sz="2800" dirty="0"/>
              <a:t>6 	</a:t>
            </a:r>
            <a:r>
              <a:rPr lang="cs-CZ" sz="2800" dirty="0">
                <a:solidFill>
                  <a:srgbClr val="FFFF00"/>
                </a:solidFill>
              </a:rPr>
              <a:t>živec </a:t>
            </a:r>
            <a:r>
              <a:rPr lang="cs-CZ" sz="2800" dirty="0"/>
              <a:t>(ortoklas) - lze rýpat pilníkem na železo</a:t>
            </a:r>
            <a:br>
              <a:rPr lang="cs-CZ" sz="2800" dirty="0"/>
            </a:br>
            <a:r>
              <a:rPr lang="cs-CZ" sz="2800" dirty="0"/>
              <a:t>7 	</a:t>
            </a:r>
            <a:r>
              <a:rPr lang="cs-CZ" sz="2800" dirty="0">
                <a:solidFill>
                  <a:srgbClr val="FFFF00"/>
                </a:solidFill>
              </a:rPr>
              <a:t>křemen</a:t>
            </a:r>
            <a:r>
              <a:rPr lang="cs-CZ" sz="2800" dirty="0"/>
              <a:t> - lze obtížně rýpat pilníkem na železo</a:t>
            </a:r>
            <a:br>
              <a:rPr lang="cs-CZ" sz="2800" dirty="0"/>
            </a:br>
            <a:r>
              <a:rPr lang="cs-CZ" sz="2800" dirty="0"/>
              <a:t>8 	</a:t>
            </a:r>
            <a:r>
              <a:rPr lang="cs-CZ" sz="2800" dirty="0">
                <a:solidFill>
                  <a:srgbClr val="FFFF00"/>
                </a:solidFill>
              </a:rPr>
              <a:t>topaz</a:t>
            </a:r>
            <a:r>
              <a:rPr lang="cs-CZ" sz="2800" dirty="0"/>
              <a:t> - nelze rýpat pilníkem na železo</a:t>
            </a:r>
            <a:br>
              <a:rPr lang="cs-CZ" sz="2800" dirty="0"/>
            </a:br>
            <a:r>
              <a:rPr lang="cs-CZ" sz="2800" dirty="0"/>
              <a:t>9 	</a:t>
            </a:r>
            <a:r>
              <a:rPr lang="cs-CZ" sz="2800" dirty="0">
                <a:solidFill>
                  <a:srgbClr val="FFFF00"/>
                </a:solidFill>
              </a:rPr>
              <a:t>korund </a:t>
            </a:r>
            <a:r>
              <a:rPr lang="cs-CZ" sz="2800" dirty="0"/>
              <a:t>- nelze rýpat pilníkem na železo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dirty="0"/>
              <a:t>   10 	</a:t>
            </a:r>
            <a:r>
              <a:rPr lang="cs-CZ" sz="2800" dirty="0">
                <a:solidFill>
                  <a:srgbClr val="FFFF00"/>
                </a:solidFill>
              </a:rPr>
              <a:t>diamant</a:t>
            </a:r>
            <a:r>
              <a:rPr lang="cs-CZ" sz="2800" dirty="0"/>
              <a:t> - nelze rýpat pilníkem na železo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dirty="0"/>
              <a:t>- nerost s vyšším číslem tvrdosti rýpe do nerostu s nižším číslem tvrdosti, od 6 rýpou do skla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250825" y="836613"/>
            <a:ext cx="8569325" cy="58324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>
                <a:solidFill>
                  <a:schemeClr val="hlink"/>
                </a:solidFill>
              </a:rPr>
              <a:t>3.</a:t>
            </a:r>
            <a:r>
              <a:rPr lang="cs-CZ" sz="2800" b="1" smtClean="0">
                <a:solidFill>
                  <a:schemeClr val="hlink"/>
                </a:solidFill>
              </a:rPr>
              <a:t> štěpnost</a:t>
            </a:r>
            <a:r>
              <a:rPr lang="cs-CZ" sz="2800" smtClean="0">
                <a:solidFill>
                  <a:schemeClr val="hlink"/>
                </a:solidFill>
              </a:rPr>
              <a:t>:</a:t>
            </a:r>
            <a:r>
              <a:rPr lang="cs-CZ" sz="2800" smtClean="0"/>
              <a:t>	- schopnost nerostů oddělovat se podle rovných ploch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800" smtClean="0"/>
              <a:t>	- štěpí se v místě, kde jsou od sebe atomy nejvíce vzdáleny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800" smtClean="0"/>
              <a:t>				- výborná: 		slída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800" smtClean="0"/>
              <a:t>				- velmi dobrá: 	kalcit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800" smtClean="0"/>
              <a:t>				- nedokonalá: 	křemen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800" smtClean="0"/>
          </a:p>
          <a:p>
            <a:pPr eaLnBrk="1" hangingPunct="1">
              <a:lnSpc>
                <a:spcPct val="80000"/>
              </a:lnSpc>
            </a:pPr>
            <a:r>
              <a:rPr lang="cs-CZ" sz="2800" smtClean="0">
                <a:solidFill>
                  <a:schemeClr val="hlink"/>
                </a:solidFill>
              </a:rPr>
              <a:t>4. </a:t>
            </a:r>
            <a:r>
              <a:rPr lang="cs-CZ" sz="2800" b="1" smtClean="0">
                <a:solidFill>
                  <a:schemeClr val="hlink"/>
                </a:solidFill>
              </a:rPr>
              <a:t>lom</a:t>
            </a:r>
            <a:r>
              <a:rPr lang="cs-CZ" sz="2800" smtClean="0">
                <a:solidFill>
                  <a:schemeClr val="hlink"/>
                </a:solidFill>
              </a:rPr>
              <a:t>:</a:t>
            </a:r>
            <a:r>
              <a:rPr lang="cs-CZ" sz="2800" smtClean="0"/>
              <a:t>  - pokud nerost rozlomíme a plochy částí jsou </a:t>
            </a:r>
            <a:r>
              <a:rPr lang="cs-CZ" sz="2800" b="1" smtClean="0"/>
              <a:t>nerovné</a:t>
            </a:r>
            <a:r>
              <a:rPr lang="cs-CZ" sz="2800" smtClean="0"/>
              <a:t>, hovoříme o </a:t>
            </a:r>
            <a:r>
              <a:rPr lang="cs-CZ" sz="2800" b="1" smtClean="0"/>
              <a:t>lomu</a:t>
            </a:r>
            <a:r>
              <a:rPr lang="cs-CZ" sz="2800" smtClean="0"/>
              <a:t>.		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(jde o lomný nerost)</a:t>
            </a:r>
          </a:p>
          <a:p>
            <a:pPr eaLnBrk="1" hangingPunct="1">
              <a:lnSpc>
                <a:spcPct val="80000"/>
              </a:lnSpc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79388" y="476250"/>
            <a:ext cx="8964612" cy="6265863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>
                <a:solidFill>
                  <a:schemeClr val="hlink"/>
                </a:solidFill>
              </a:rPr>
              <a:t>5. soudržnost:	</a:t>
            </a:r>
          </a:p>
          <a:p>
            <a:pPr lvl="1" eaLnBrk="1" hangingPunct="1">
              <a:defRPr/>
            </a:pPr>
            <a:r>
              <a:rPr lang="cs-CZ" dirty="0" smtClean="0"/>
              <a:t> </a:t>
            </a:r>
            <a:r>
              <a:rPr lang="cs-CZ" dirty="0"/>
              <a:t>schopnost stavebních částic zůstávat pohromadě</a:t>
            </a:r>
          </a:p>
          <a:p>
            <a:pPr lvl="1" eaLnBrk="1" hangingPunct="1">
              <a:defRPr/>
            </a:pPr>
            <a:r>
              <a:rPr lang="cs-CZ" dirty="0" smtClean="0"/>
              <a:t> </a:t>
            </a:r>
            <a:r>
              <a:rPr lang="cs-CZ" dirty="0"/>
              <a:t>zkoumáme ji tahem, úderem, ohýbáním</a:t>
            </a:r>
          </a:p>
          <a:p>
            <a:pPr lvl="1" eaLnBrk="1" hangingPunct="1">
              <a:defRPr/>
            </a:pPr>
            <a:r>
              <a:rPr lang="cs-CZ" dirty="0" smtClean="0"/>
              <a:t> </a:t>
            </a:r>
            <a:r>
              <a:rPr lang="cs-CZ" dirty="0"/>
              <a:t>záleží na krystalové mřížce</a:t>
            </a:r>
          </a:p>
          <a:p>
            <a:pPr lvl="1" eaLnBrk="1" hangingPunct="1">
              <a:defRPr/>
            </a:pPr>
            <a:r>
              <a:rPr lang="cs-CZ" dirty="0" smtClean="0"/>
              <a:t> </a:t>
            </a:r>
            <a:r>
              <a:rPr lang="cs-CZ" dirty="0"/>
              <a:t>podle soudržnosti rozlišujeme nerosty:</a:t>
            </a:r>
          </a:p>
          <a:p>
            <a:pPr lvl="2" eaLnBrk="1" hangingPunct="1">
              <a:defRPr/>
            </a:pPr>
            <a:r>
              <a:rPr lang="cs-CZ" dirty="0"/>
              <a:t>a) </a:t>
            </a:r>
            <a:r>
              <a:rPr lang="cs-CZ" b="1" dirty="0"/>
              <a:t>křehké</a:t>
            </a:r>
            <a:r>
              <a:rPr lang="cs-CZ" dirty="0"/>
              <a:t>: 	při nárazu se úlomky nerostu rozletí </a:t>
            </a:r>
            <a:br>
              <a:rPr lang="cs-CZ" dirty="0"/>
            </a:br>
            <a:r>
              <a:rPr lang="cs-CZ" dirty="0"/>
              <a:t>(síra, křemen)</a:t>
            </a:r>
          </a:p>
          <a:p>
            <a:pPr lvl="2" eaLnBrk="1" hangingPunct="1">
              <a:defRPr/>
            </a:pPr>
            <a:r>
              <a:rPr lang="cs-CZ" dirty="0"/>
              <a:t>b) </a:t>
            </a:r>
            <a:r>
              <a:rPr lang="cs-CZ" b="1" dirty="0"/>
              <a:t>jemné</a:t>
            </a:r>
            <a:r>
              <a:rPr lang="cs-CZ" dirty="0"/>
              <a:t>: 	při nárazu se nerost rozpadá na prášek (tuha)</a:t>
            </a:r>
          </a:p>
          <a:p>
            <a:pPr lvl="2" eaLnBrk="1" hangingPunct="1">
              <a:defRPr/>
            </a:pPr>
            <a:r>
              <a:rPr lang="cs-CZ" dirty="0"/>
              <a:t>c) </a:t>
            </a:r>
            <a:r>
              <a:rPr lang="cs-CZ" b="1" dirty="0"/>
              <a:t>kujné a tažné</a:t>
            </a:r>
            <a:r>
              <a:rPr lang="cs-CZ" dirty="0"/>
              <a:t>: 	mění při úderu svůj tvar, roztepávají se (kovy, zlato..)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79388" y="260350"/>
            <a:ext cx="8964612" cy="60960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800" b="1" dirty="0">
                <a:solidFill>
                  <a:schemeClr val="hlink"/>
                </a:solidFill>
              </a:rPr>
              <a:t>6. optické vlastnosti:</a:t>
            </a:r>
            <a:r>
              <a:rPr lang="cs-CZ" sz="2800" b="1" dirty="0"/>
              <a:t>	</a:t>
            </a:r>
            <a:endParaRPr lang="cs-CZ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/>
              <a:t>	</a:t>
            </a:r>
            <a:r>
              <a:rPr lang="cs-CZ" sz="2800" dirty="0">
                <a:solidFill>
                  <a:srgbClr val="FFFF00"/>
                </a:solidFill>
              </a:rPr>
              <a:t>a) </a:t>
            </a:r>
            <a:r>
              <a:rPr lang="cs-CZ" sz="2800" b="1" dirty="0">
                <a:solidFill>
                  <a:srgbClr val="FFFF00"/>
                </a:solidFill>
              </a:rPr>
              <a:t>propustnost </a:t>
            </a:r>
            <a:r>
              <a:rPr lang="cs-CZ" sz="2800" b="1" dirty="0" smtClean="0">
                <a:solidFill>
                  <a:srgbClr val="FFFF00"/>
                </a:solidFill>
              </a:rPr>
              <a:t>světla </a:t>
            </a:r>
            <a:r>
              <a:rPr lang="cs-CZ" sz="2800" dirty="0" smtClean="0"/>
              <a:t>: </a:t>
            </a:r>
            <a:r>
              <a:rPr lang="cs-CZ" sz="2800" dirty="0"/>
              <a:t>rozdělení nerostů podle množství propuštěných paprsků světla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/>
              <a:t>		1) </a:t>
            </a:r>
            <a:r>
              <a:rPr lang="cs-CZ" sz="2800" b="1" dirty="0"/>
              <a:t>průhledné</a:t>
            </a:r>
            <a:r>
              <a:rPr lang="cs-CZ" sz="2800" dirty="0"/>
              <a:t>: 	lze přes ně číst text (slída)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/>
              <a:t>		2) </a:t>
            </a:r>
            <a:r>
              <a:rPr lang="cs-CZ" sz="2800" b="1" dirty="0"/>
              <a:t>průsvitné</a:t>
            </a:r>
            <a:r>
              <a:rPr lang="cs-CZ" sz="2800" dirty="0"/>
              <a:t>: 	světlo proniká, ale text je nečitelný (záhněda)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/>
              <a:t>		3) </a:t>
            </a:r>
            <a:r>
              <a:rPr lang="cs-CZ" sz="2800" b="1" dirty="0"/>
              <a:t>neprůsvitné</a:t>
            </a:r>
            <a:r>
              <a:rPr lang="cs-CZ" sz="2800" dirty="0"/>
              <a:t>: 	světlo neproniká (opál, kovové nerosty)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/>
              <a:t>	</a:t>
            </a:r>
            <a:r>
              <a:rPr lang="cs-CZ" sz="2800" dirty="0">
                <a:solidFill>
                  <a:srgbClr val="FFFF00"/>
                </a:solidFill>
              </a:rPr>
              <a:t>b) </a:t>
            </a:r>
            <a:r>
              <a:rPr lang="cs-CZ" sz="2800" b="1" dirty="0">
                <a:solidFill>
                  <a:srgbClr val="FFFF00"/>
                </a:solidFill>
              </a:rPr>
              <a:t>barva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/>
              <a:t>	1) </a:t>
            </a:r>
            <a:r>
              <a:rPr lang="cs-CZ" sz="2800" b="1" dirty="0" smtClean="0"/>
              <a:t>barevné: </a:t>
            </a:r>
            <a:r>
              <a:rPr lang="cs-CZ" sz="2800" dirty="0" smtClean="0"/>
              <a:t>stále </a:t>
            </a:r>
            <a:r>
              <a:rPr lang="cs-CZ" sz="2800" dirty="0"/>
              <a:t>stejná barva (zlato)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/>
              <a:t>		</a:t>
            </a:r>
            <a:r>
              <a:rPr lang="cs-CZ" sz="2800" dirty="0" smtClean="0"/>
              <a:t>	2</a:t>
            </a:r>
            <a:r>
              <a:rPr lang="cs-CZ" sz="2800" dirty="0"/>
              <a:t>) </a:t>
            </a:r>
            <a:r>
              <a:rPr lang="cs-CZ" sz="2800" b="1" dirty="0" smtClean="0"/>
              <a:t>zbarvené</a:t>
            </a:r>
            <a:r>
              <a:rPr lang="cs-CZ" sz="2800" i="1" dirty="0" smtClean="0"/>
              <a:t>: </a:t>
            </a:r>
            <a:r>
              <a:rPr lang="cs-CZ" sz="2800" dirty="0" smtClean="0"/>
              <a:t>barva </a:t>
            </a:r>
            <a:r>
              <a:rPr lang="cs-CZ" sz="2800" dirty="0"/>
              <a:t>nerostu se mění podle přísady (záhněda, citrín, ametyst)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/>
              <a:t>		</a:t>
            </a:r>
            <a:r>
              <a:rPr lang="cs-CZ" sz="2800" dirty="0" smtClean="0"/>
              <a:t>	3</a:t>
            </a:r>
            <a:r>
              <a:rPr lang="cs-CZ" sz="2800" dirty="0"/>
              <a:t>) </a:t>
            </a:r>
            <a:r>
              <a:rPr lang="cs-CZ" sz="2800" b="1" dirty="0" smtClean="0"/>
              <a:t>bezbarvé: </a:t>
            </a:r>
            <a:r>
              <a:rPr lang="cs-CZ" sz="2800" dirty="0" smtClean="0"/>
              <a:t>nemají </a:t>
            </a:r>
            <a:r>
              <a:rPr lang="cs-CZ" sz="2800" dirty="0"/>
              <a:t>zbarvení (kalcit</a:t>
            </a:r>
            <a:r>
              <a:rPr lang="cs-CZ" sz="2800" dirty="0" smtClean="0"/>
              <a:t>) - </a:t>
            </a:r>
            <a:r>
              <a:rPr lang="cs-CZ" sz="2800" dirty="0"/>
              <a:t>průhledný bezbarvý nerost se označuje jako čirý (křišťál).</a:t>
            </a:r>
            <a:endParaRPr lang="cs-CZ" sz="2800" b="1" dirty="0"/>
          </a:p>
          <a:p>
            <a:pPr eaLnBrk="1" hangingPunct="1">
              <a:lnSpc>
                <a:spcPct val="80000"/>
              </a:lnSpc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0" y="549275"/>
            <a:ext cx="8845550" cy="6096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>
                <a:solidFill>
                  <a:schemeClr val="hlink"/>
                </a:solidFill>
              </a:rPr>
              <a:t>7. vlastnosti magnetické:</a:t>
            </a:r>
            <a:r>
              <a:rPr lang="cs-CZ" b="1" dirty="0"/>
              <a:t>	</a:t>
            </a:r>
            <a:endParaRPr lang="cs-CZ" dirty="0"/>
          </a:p>
          <a:p>
            <a:pPr eaLnBrk="1" hangingPunct="1">
              <a:defRPr/>
            </a:pPr>
            <a:r>
              <a:rPr lang="cs-CZ" dirty="0"/>
              <a:t>- některé nerosty vychylují magnetickou střelku kompasu = jsou magnetické (magnetit)</a:t>
            </a:r>
            <a:endParaRPr lang="cs-CZ" b="1" dirty="0"/>
          </a:p>
          <a:p>
            <a:pPr eaLnBrk="1" hangingPunct="1">
              <a:defRPr/>
            </a:pPr>
            <a:r>
              <a:rPr lang="cs-CZ" b="1" dirty="0">
                <a:solidFill>
                  <a:schemeClr val="hlink"/>
                </a:solidFill>
              </a:rPr>
              <a:t>8. žáruvzdornost:</a:t>
            </a:r>
            <a:r>
              <a:rPr lang="cs-CZ" b="1" dirty="0"/>
              <a:t> </a:t>
            </a:r>
            <a:r>
              <a:rPr lang="cs-CZ" dirty="0"/>
              <a:t>- odolnost proti vysoké teplotě (tuha)</a:t>
            </a:r>
            <a:endParaRPr lang="cs-CZ" b="1" dirty="0"/>
          </a:p>
          <a:p>
            <a:pPr eaLnBrk="1" hangingPunct="1">
              <a:defRPr/>
            </a:pPr>
            <a:r>
              <a:rPr lang="cs-CZ" b="1" dirty="0">
                <a:solidFill>
                  <a:schemeClr val="hlink"/>
                </a:solidFill>
              </a:rPr>
              <a:t>9. elektrické vlastnosti:	</a:t>
            </a:r>
            <a:endParaRPr lang="cs-CZ" dirty="0">
              <a:solidFill>
                <a:schemeClr val="hlink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/>
              <a:t>	- některé nerosty získávají náboj třením (kalcit, křemen, sůl)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/>
              <a:t>	- některé jsou výbornými izolanty (slída)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/>
              <a:t>	- piezoelektřina, </a:t>
            </a:r>
            <a:r>
              <a:rPr lang="cs-CZ" dirty="0" smtClean="0"/>
              <a:t>pyroelektřina….co </a:t>
            </a:r>
            <a:r>
              <a:rPr lang="cs-CZ" dirty="0"/>
              <a:t>to je???</a:t>
            </a:r>
          </a:p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04813"/>
            <a:ext cx="8385175" cy="1271587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u="sng" dirty="0">
                <a:solidFill>
                  <a:srgbClr val="FFFF00"/>
                </a:solidFill>
              </a:rPr>
              <a:t>CHEMICKÉ VLASTNOSTI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1331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0" y="1484313"/>
            <a:ext cx="8964613" cy="53736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/>
              <a:t>- nejčastější prvky vyskytující se v nerostech jsou:  O (v oxidech), Si, </a:t>
            </a:r>
            <a:r>
              <a:rPr lang="cs-CZ" dirty="0" err="1"/>
              <a:t>Al</a:t>
            </a:r>
            <a:r>
              <a:rPr lang="cs-CZ" dirty="0"/>
              <a:t>, </a:t>
            </a:r>
            <a:r>
              <a:rPr lang="cs-CZ" dirty="0" err="1"/>
              <a:t>Fe</a:t>
            </a:r>
            <a:r>
              <a:rPr lang="cs-CZ" dirty="0"/>
              <a:t>, Ca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/>
              <a:t>- geochemie: zabývá se složením zemské kůry</a:t>
            </a:r>
            <a:br>
              <a:rPr lang="cs-CZ" dirty="0"/>
            </a:br>
            <a:r>
              <a:rPr lang="cs-CZ" dirty="0"/>
              <a:t>- chemické vlastnosti nerostu vyplývají z chemického složení a ze struktury krystalové mřížky</a:t>
            </a:r>
            <a:br>
              <a:rPr lang="cs-CZ" dirty="0"/>
            </a:br>
            <a:r>
              <a:rPr lang="cs-CZ" dirty="0"/>
              <a:t>a) rozpouštění ve vodě</a:t>
            </a:r>
            <a:br>
              <a:rPr lang="cs-CZ" dirty="0"/>
            </a:br>
            <a:r>
              <a:rPr lang="cs-CZ" dirty="0"/>
              <a:t>b) reakce s kyselinami a zásadami</a:t>
            </a:r>
            <a:br>
              <a:rPr lang="cs-CZ" dirty="0"/>
            </a:br>
            <a:r>
              <a:rPr lang="cs-CZ" dirty="0"/>
              <a:t>c) tavení</a:t>
            </a:r>
            <a:br>
              <a:rPr lang="cs-CZ" dirty="0"/>
            </a:br>
            <a:r>
              <a:rPr lang="cs-CZ" dirty="0"/>
              <a:t>d) žíhání a další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630237"/>
          </a:xfrm>
        </p:spPr>
        <p:txBody>
          <a:bodyPr/>
          <a:lstStyle/>
          <a:p>
            <a:pPr algn="l"/>
            <a:r>
              <a:rPr lang="cs-CZ" sz="240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981075"/>
            <a:ext cx="8713788" cy="5149850"/>
          </a:xfrm>
        </p:spPr>
        <p:txBody>
          <a:bodyPr/>
          <a:lstStyle/>
          <a:p>
            <a:r>
              <a:rPr lang="cs-CZ" sz="1400" smtClean="0"/>
              <a:t>Obr.1: Archív autora</a:t>
            </a:r>
          </a:p>
          <a:p>
            <a:r>
              <a:rPr lang="cs-CZ" sz="1400" smtClean="0">
                <a:effectLst/>
              </a:rPr>
              <a:t>Autorem materiálu a všech jeho částí, není-li uvedeno jinak, je Mgr. Jan Kašpar.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prahory_starohory</Template>
  <TotalTime>299</TotalTime>
  <Words>387</Words>
  <Application>Microsoft Office PowerPoint</Application>
  <PresentationFormat>Předvádění na obrazovce (4:3)</PresentationFormat>
  <Paragraphs>115</Paragraphs>
  <Slides>19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Paprsky</vt:lpstr>
      <vt:lpstr>Nerosty v zemské kůře</vt:lpstr>
      <vt:lpstr>Nerost x hornina</vt:lpstr>
      <vt:lpstr>Snímek 3</vt:lpstr>
      <vt:lpstr>Nerosty v zemské kůře</vt:lpstr>
      <vt:lpstr>VNITŘNÍ STAVBA KRYSTALU</vt:lpstr>
      <vt:lpstr>Krystalové soustavy</vt:lpstr>
      <vt:lpstr>Krychlová (kubická)</vt:lpstr>
      <vt:lpstr>Monoklinická (jednoklonná)</vt:lpstr>
      <vt:lpstr>Triklinická (trojklonná)</vt:lpstr>
      <vt:lpstr>Rhombická (kosočtverečná)</vt:lpstr>
      <vt:lpstr>Hexagonální (šesterečná) / Trigonální (klencová)</vt:lpstr>
      <vt:lpstr>FYZIKÁLNÍ VLASTNOSTI NEROSTŮ </vt:lpstr>
      <vt:lpstr>Mohsova stupnice tvrdosti:</vt:lpstr>
      <vt:lpstr>Snímek 14</vt:lpstr>
      <vt:lpstr>Snímek 15</vt:lpstr>
      <vt:lpstr>Snímek 16</vt:lpstr>
      <vt:lpstr>Snímek 17</vt:lpstr>
      <vt:lpstr>CHEMICKÉ VLASTNOSTI </vt:lpstr>
      <vt:lpstr>Použité zdroje:</vt:lpstr>
    </vt:vector>
  </TitlesOfParts>
  <Company>ZŠ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Nerosty v zemské kůře</dc:title>
  <dc:creator>Honza Kašpar</dc:creator>
  <cp:lastModifiedBy>šárka</cp:lastModifiedBy>
  <cp:revision>13</cp:revision>
  <dcterms:created xsi:type="dcterms:W3CDTF">2007-09-18T07:19:41Z</dcterms:created>
  <dcterms:modified xsi:type="dcterms:W3CDTF">2012-05-17T12:04:54Z</dcterms:modified>
</cp:coreProperties>
</file>