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7"/>
  </p:notesMasterIdLst>
  <p:sldIdLst>
    <p:sldId id="303" r:id="rId2"/>
    <p:sldId id="292" r:id="rId3"/>
    <p:sldId id="262" r:id="rId4"/>
    <p:sldId id="284" r:id="rId5"/>
    <p:sldId id="263" r:id="rId6"/>
    <p:sldId id="264" r:id="rId7"/>
    <p:sldId id="265" r:id="rId8"/>
    <p:sldId id="288" r:id="rId9"/>
    <p:sldId id="277" r:id="rId10"/>
    <p:sldId id="266" r:id="rId11"/>
    <p:sldId id="267" r:id="rId12"/>
    <p:sldId id="268" r:id="rId13"/>
    <p:sldId id="287" r:id="rId14"/>
    <p:sldId id="269" r:id="rId15"/>
    <p:sldId id="304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364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9A7F14E-BC55-4981-9AAB-B8926F11DE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1D03A9-0FA5-4827-BF90-7FA68E12CBF3}" type="slidenum">
              <a:rPr lang="cs-CZ" smtClean="0">
                <a:cs typeface="Arial" charset="0"/>
              </a:rPr>
              <a:pPr/>
              <a:t>3</a:t>
            </a:fld>
            <a:endParaRPr lang="cs-CZ" smtClean="0">
              <a:cs typeface="Arial" charset="0"/>
            </a:endParaRPr>
          </a:p>
        </p:txBody>
      </p:sp>
      <p:sp>
        <p:nvSpPr>
          <p:cNvPr id="1945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EB03819-F1FE-4375-9C75-5F937F1A076D}" type="slidenum">
              <a:rPr lang="cs-CZ" smtClean="0">
                <a:cs typeface="Arial" charset="0"/>
              </a:rPr>
              <a:pPr/>
              <a:t>4</a:t>
            </a:fld>
            <a:endParaRPr lang="cs-CZ" smtClean="0">
              <a:cs typeface="Arial" charset="0"/>
            </a:endParaRPr>
          </a:p>
        </p:txBody>
      </p:sp>
      <p:sp>
        <p:nvSpPr>
          <p:cNvPr id="2150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30F343-1E43-4486-851C-92622918CF7E}" type="slidenum">
              <a:rPr lang="cs-CZ" smtClean="0">
                <a:cs typeface="Arial" charset="0"/>
              </a:rPr>
              <a:pPr/>
              <a:t>5</a:t>
            </a:fld>
            <a:endParaRPr lang="cs-CZ" smtClean="0">
              <a:cs typeface="Arial" charset="0"/>
            </a:endParaRPr>
          </a:p>
        </p:txBody>
      </p:sp>
      <p:sp>
        <p:nvSpPr>
          <p:cNvPr id="2355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7F6C2E-04DD-43DE-825A-F9AEE54A288F}" type="slidenum">
              <a:rPr lang="cs-CZ" smtClean="0">
                <a:cs typeface="Arial" charset="0"/>
              </a:rPr>
              <a:pPr/>
              <a:t>6</a:t>
            </a:fld>
            <a:endParaRPr lang="cs-CZ" smtClean="0">
              <a:cs typeface="Arial" charset="0"/>
            </a:endParaRPr>
          </a:p>
        </p:txBody>
      </p:sp>
      <p:sp>
        <p:nvSpPr>
          <p:cNvPr id="2560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E8FB35-1412-44F4-B4E3-173532FAA772}" type="slidenum">
              <a:rPr lang="cs-CZ" smtClean="0">
                <a:cs typeface="Arial" charset="0"/>
              </a:rPr>
              <a:pPr/>
              <a:t>7</a:t>
            </a:fld>
            <a:endParaRPr lang="cs-CZ" smtClean="0">
              <a:cs typeface="Arial" charset="0"/>
            </a:endParaRPr>
          </a:p>
        </p:txBody>
      </p:sp>
      <p:sp>
        <p:nvSpPr>
          <p:cNvPr id="2765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5224C1-A5AC-459E-AAB6-D3E36E907123}" type="slidenum">
              <a:rPr lang="cs-CZ" smtClean="0">
                <a:cs typeface="Arial" charset="0"/>
              </a:rPr>
              <a:pPr/>
              <a:t>8</a:t>
            </a:fld>
            <a:endParaRPr lang="cs-CZ" smtClean="0">
              <a:cs typeface="Arial" charset="0"/>
            </a:endParaRPr>
          </a:p>
        </p:txBody>
      </p:sp>
      <p:sp>
        <p:nvSpPr>
          <p:cNvPr id="2969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0F0DC3-0922-4978-9E55-577698F03D0D}" type="slidenum">
              <a:rPr lang="cs-CZ" smtClean="0">
                <a:cs typeface="Arial" charset="0"/>
              </a:rPr>
              <a:pPr/>
              <a:t>9</a:t>
            </a:fld>
            <a:endParaRPr lang="cs-CZ" smtClean="0">
              <a:cs typeface="Arial" charset="0"/>
            </a:endParaRPr>
          </a:p>
        </p:txBody>
      </p:sp>
      <p:sp>
        <p:nvSpPr>
          <p:cNvPr id="3174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6496B2-58D9-491D-8254-50811DE8375E}" type="slidenum">
              <a:rPr lang="cs-CZ" smtClean="0">
                <a:cs typeface="Arial" charset="0"/>
              </a:rPr>
              <a:pPr/>
              <a:t>10</a:t>
            </a:fld>
            <a:endParaRPr lang="cs-CZ" smtClean="0">
              <a:cs typeface="Arial" charset="0"/>
            </a:endParaRPr>
          </a:p>
        </p:txBody>
      </p:sp>
      <p:sp>
        <p:nvSpPr>
          <p:cNvPr id="3379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DB2836-29EF-4F8D-83D7-C947E442087E}" type="slidenum">
              <a:rPr lang="cs-CZ" smtClean="0">
                <a:cs typeface="Arial" charset="0"/>
              </a:rPr>
              <a:pPr/>
              <a:t>11</a:t>
            </a:fld>
            <a:endParaRPr lang="cs-CZ" smtClean="0">
              <a:cs typeface="Arial" charset="0"/>
            </a:endParaRPr>
          </a:p>
        </p:txBody>
      </p:sp>
      <p:sp>
        <p:nvSpPr>
          <p:cNvPr id="3584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DF666E-8E70-4C05-9018-F49BA391717E}" type="slidenum">
              <a:rPr lang="cs-CZ" smtClean="0">
                <a:cs typeface="Arial" charset="0"/>
              </a:rPr>
              <a:pPr/>
              <a:t>12</a:t>
            </a:fld>
            <a:endParaRPr lang="cs-CZ" smtClean="0">
              <a:cs typeface="Arial" charset="0"/>
            </a:endParaRPr>
          </a:p>
        </p:txBody>
      </p:sp>
      <p:sp>
        <p:nvSpPr>
          <p:cNvPr id="3789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1A3B27-41DF-43A3-AB32-CFF84F795111}" type="slidenum">
              <a:rPr lang="cs-CZ" smtClean="0">
                <a:cs typeface="Arial" charset="0"/>
              </a:rPr>
              <a:pPr/>
              <a:t>13</a:t>
            </a:fld>
            <a:endParaRPr lang="cs-CZ" smtClean="0">
              <a:cs typeface="Arial" charset="0"/>
            </a:endParaRPr>
          </a:p>
        </p:txBody>
      </p:sp>
      <p:sp>
        <p:nvSpPr>
          <p:cNvPr id="3993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5784637-0C93-478A-93C9-11933E93F69B}" type="slidenum">
              <a:rPr lang="cs-CZ" smtClean="0">
                <a:cs typeface="Arial" charset="0"/>
              </a:rPr>
              <a:pPr/>
              <a:t>14</a:t>
            </a:fld>
            <a:endParaRPr lang="cs-CZ" smtClean="0">
              <a:cs typeface="Arial" charset="0"/>
            </a:endParaRPr>
          </a:p>
        </p:txBody>
      </p:sp>
      <p:sp>
        <p:nvSpPr>
          <p:cNvPr id="4198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>
                  <a:cs typeface="+mn-cs"/>
                </a:endParaRPr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>
                  <a:cs typeface="+mn-cs"/>
                </a:endParaRPr>
              </a:p>
            </p:txBody>
          </p:sp>
        </p:grpSp>
      </p:grpSp>
      <p:sp>
        <p:nvSpPr>
          <p:cNvPr id="114730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114731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E42A9-8A5B-4AA4-85B0-1ABA10619C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32E61C-099F-4A26-B963-7E2473B9E0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3B256E-40C4-4D72-858C-7C2C83EAFC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33E92D-B2B0-4A67-9663-D6353D83C8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7B82E9-4AC7-4C18-9664-D413DE097F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694419-A6E6-4F72-9AE1-2235B8A5AD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39068-A7BB-4B7D-9BDF-7F1FD11548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329296-9B42-4730-9AD2-3B10B156E4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3EBE5-CC16-4E5B-8D24-5ADB180C00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69192C-92AD-4EF5-8897-F5C5942073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CB8504-5A06-4BFA-A669-5C9DF7D054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33EAD0-0312-42EE-91F3-23D565D7DC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450429-DC5B-405A-B2F6-B563A683A9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113667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68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69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70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71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72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73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74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75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76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77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78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79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80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81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82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83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84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85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86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87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88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89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90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91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92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93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94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95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96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97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98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699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700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701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sp>
          <p:nvSpPr>
            <p:cNvPr id="113702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cs typeface="+mn-cs"/>
              </a:endParaRPr>
            </a:p>
          </p:txBody>
        </p:sp>
        <p:grpSp>
          <p:nvGrpSpPr>
            <p:cNvPr id="1068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113704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>
                  <a:cs typeface="+mn-cs"/>
                </a:endParaRPr>
              </a:p>
            </p:txBody>
          </p:sp>
          <p:sp>
            <p:nvSpPr>
              <p:cNvPr id="113705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>
                  <a:cs typeface="+mn-cs"/>
                </a:endParaRPr>
              </a:p>
            </p:txBody>
          </p:sp>
        </p:grpSp>
      </p:grpSp>
      <p:sp>
        <p:nvSpPr>
          <p:cNvPr id="113706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13707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13708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3709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3710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fld id="{E4CB30F9-7F94-4DDB-9F56-2542089F86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5" r:id="rId1"/>
    <p:sldLayoutId id="2147483674" r:id="rId2"/>
    <p:sldLayoutId id="2147483673" r:id="rId3"/>
    <p:sldLayoutId id="2147483672" r:id="rId4"/>
    <p:sldLayoutId id="2147483671" r:id="rId5"/>
    <p:sldLayoutId id="2147483670" r:id="rId6"/>
    <p:sldLayoutId id="2147483669" r:id="rId7"/>
    <p:sldLayoutId id="2147483668" r:id="rId8"/>
    <p:sldLayoutId id="2147483667" r:id="rId9"/>
    <p:sldLayoutId id="2147483666" r:id="rId10"/>
    <p:sldLayoutId id="2147483665" r:id="rId11"/>
    <p:sldLayoutId id="2147483664" r:id="rId12"/>
    <p:sldLayoutId id="214748366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5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6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7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7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7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7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7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tarov%C4%9B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Elektronika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3068638"/>
            <a:ext cx="7772400" cy="1470025"/>
          </a:xfrm>
        </p:spPr>
        <p:txBody>
          <a:bodyPr/>
          <a:lstStyle/>
          <a:p>
            <a:r>
              <a:rPr lang="cs-CZ" sz="7200" smtClean="0">
                <a:solidFill>
                  <a:srgbClr val="CCFF33"/>
                </a:solidFill>
                <a:effectLst/>
              </a:rPr>
              <a:t>Dělení nerostů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476250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/>
          <p:nvPr/>
        </p:nvSpPr>
        <p:spPr>
          <a:xfrm>
            <a:off x="0" y="6524625"/>
            <a:ext cx="1187450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2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ZŠ Hejnice 2010</a:t>
            </a:r>
          </a:p>
        </p:txBody>
      </p:sp>
      <p:sp>
        <p:nvSpPr>
          <p:cNvPr id="2" name="TextovéPole 14"/>
          <p:cNvSpPr txBox="1"/>
          <p:nvPr/>
        </p:nvSpPr>
        <p:spPr>
          <a:xfrm>
            <a:off x="7854950" y="6453188"/>
            <a:ext cx="1289050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2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Mgr.Jan Kašpar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rgbClr val="FFFF00"/>
                </a:solidFill>
              </a:rPr>
              <a:t>Rozdělení nerostů - minerálů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341438"/>
            <a:ext cx="8686800" cy="4789487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podle chemického složení</a:t>
            </a:r>
          </a:p>
          <a:p>
            <a:pPr eaLnBrk="1" hangingPunct="1">
              <a:defRPr/>
            </a:pPr>
            <a:r>
              <a:rPr lang="cs-CZ" dirty="0" smtClean="0"/>
              <a:t>v přírodě je známo asi 4300 minerálů </a:t>
            </a:r>
            <a:br>
              <a:rPr lang="cs-CZ" dirty="0" smtClean="0"/>
            </a:br>
            <a:r>
              <a:rPr lang="cs-CZ" dirty="0" smtClean="0"/>
              <a:t>a každým rokem bývá objeveno kolem 50 dalších. </a:t>
            </a:r>
          </a:p>
          <a:p>
            <a:pPr eaLnBrk="1" hangingPunct="1">
              <a:defRPr/>
            </a:pPr>
            <a:r>
              <a:rPr lang="cs-CZ" dirty="0" smtClean="0"/>
              <a:t>častý výskyt se dá přiřknout jen cca 300 minerálům </a:t>
            </a:r>
          </a:p>
          <a:p>
            <a:pPr eaLnBrk="1" hangingPunct="1">
              <a:defRPr/>
            </a:pPr>
            <a:r>
              <a:rPr lang="cs-CZ" dirty="0" smtClean="0"/>
              <a:t>pro tvorbu hornin je významných </a:t>
            </a:r>
            <a:br>
              <a:rPr lang="cs-CZ" dirty="0" smtClean="0"/>
            </a:br>
            <a:r>
              <a:rPr lang="cs-CZ" dirty="0" smtClean="0"/>
              <a:t>jen několik desítek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884238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u="sng" dirty="0"/>
              <a:t>1. PRVKY</a:t>
            </a:r>
            <a:r>
              <a:rPr lang="cs-CZ" sz="4000" dirty="0"/>
              <a:t/>
            </a:r>
            <a:br>
              <a:rPr lang="cs-CZ" sz="4000" dirty="0"/>
            </a:br>
            <a:endParaRPr lang="cs-CZ" sz="4000" dirty="0"/>
          </a:p>
        </p:txBody>
      </p:sp>
      <p:sp>
        <p:nvSpPr>
          <p:cNvPr id="15363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0" y="836613"/>
            <a:ext cx="8964613" cy="60213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000" smtClean="0"/>
              <a:t>- nerosty tvořené jediným prvkem (Au, C, …)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- dělíme je na: </a:t>
            </a:r>
            <a:r>
              <a:rPr lang="cs-CZ" sz="2000" b="1" smtClean="0"/>
              <a:t>kovové</a:t>
            </a:r>
            <a:r>
              <a:rPr lang="cs-CZ" sz="2000" smtClean="0"/>
              <a:t>: - ušlechtilé kovy, </a:t>
            </a:r>
            <a:br>
              <a:rPr lang="cs-CZ" sz="2000" smtClean="0"/>
            </a:br>
            <a:r>
              <a:rPr lang="cs-CZ" sz="2000" smtClean="0"/>
              <a:t>rozpustné pouze v lučavce královské</a:t>
            </a:r>
            <a:br>
              <a:rPr lang="cs-CZ" sz="2000" smtClean="0"/>
            </a:br>
            <a:r>
              <a:rPr lang="cs-CZ" sz="2000" smtClean="0"/>
              <a:t> </a:t>
            </a:r>
            <a:r>
              <a:rPr lang="cs-CZ" sz="2000" b="1" smtClean="0"/>
              <a:t>(HCl+HNO</a:t>
            </a:r>
            <a:r>
              <a:rPr lang="cs-CZ" sz="2000" b="1" baseline="-10000" smtClean="0"/>
              <a:t>3</a:t>
            </a:r>
            <a:r>
              <a:rPr lang="cs-CZ" sz="2000" b="1" smtClean="0"/>
              <a:t>)</a:t>
            </a:r>
            <a:endParaRPr lang="cs-CZ" sz="2000" smtClean="0"/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	 velká hustota (kolem 20 g/cm3)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- zlato, stříbro, platina, někdy i měď</a:t>
            </a:r>
            <a:endParaRPr lang="cs-CZ" sz="2000" b="1" smtClean="0"/>
          </a:p>
          <a:p>
            <a:pPr eaLnBrk="1" hangingPunct="1">
              <a:lnSpc>
                <a:spcPct val="80000"/>
              </a:lnSpc>
            </a:pPr>
            <a:r>
              <a:rPr lang="cs-CZ" sz="2000" b="1" smtClean="0"/>
              <a:t>                       nekovové</a:t>
            </a:r>
            <a:r>
              <a:rPr lang="cs-CZ" sz="2000" smtClean="0"/>
              <a:t>: - síra a uhlík </a:t>
            </a:r>
            <a:endParaRPr lang="cs-CZ" sz="2000" b="1" smtClean="0"/>
          </a:p>
          <a:p>
            <a:pPr eaLnBrk="1" hangingPunct="1">
              <a:lnSpc>
                <a:spcPct val="80000"/>
              </a:lnSpc>
            </a:pPr>
            <a:r>
              <a:rPr lang="cs-CZ" sz="2000" b="1" smtClean="0"/>
              <a:t>ZLATO (Au) </a:t>
            </a:r>
            <a:r>
              <a:rPr lang="cs-CZ" sz="2000" smtClean="0"/>
              <a:t>- v křemičitanových žilách spolu se stříbrem a druhotně </a:t>
            </a:r>
            <a:br>
              <a:rPr lang="cs-CZ" sz="2000" smtClean="0"/>
            </a:br>
            <a:r>
              <a:rPr lang="cs-CZ" sz="2000" smtClean="0"/>
              <a:t>v naplaveninách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- těží se rýžováním (je těžší než příměsi), největší kus – 70 kg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- </a:t>
            </a:r>
            <a:r>
              <a:rPr lang="cs-CZ" sz="2000" i="1" smtClean="0"/>
              <a:t>výskyt</a:t>
            </a:r>
            <a:r>
              <a:rPr lang="cs-CZ" sz="2000" smtClean="0"/>
              <a:t>:	- Jílová u Prahy, Sibiř, Aljaška, Brazílie, Afrika, Austrálie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- </a:t>
            </a:r>
            <a:r>
              <a:rPr lang="cs-CZ" sz="2000" i="1" smtClean="0"/>
              <a:t>využití</a:t>
            </a:r>
            <a:r>
              <a:rPr lang="cs-CZ" sz="2000" smtClean="0"/>
              <a:t>:	- klenotnictví, mincovnictví, zubní lékařství, mezinárodní platidlo, zlatá státní rezerva</a:t>
            </a:r>
          </a:p>
          <a:p>
            <a:pPr eaLnBrk="1" hangingPunct="1">
              <a:lnSpc>
                <a:spcPct val="80000"/>
              </a:lnSpc>
            </a:pPr>
            <a:endParaRPr lang="cs-CZ" sz="2000" b="1" smtClean="0"/>
          </a:p>
          <a:p>
            <a:pPr eaLnBrk="1" hangingPunct="1">
              <a:lnSpc>
                <a:spcPct val="80000"/>
              </a:lnSpc>
            </a:pPr>
            <a:r>
              <a:rPr lang="cs-CZ" sz="2000" b="1" smtClean="0"/>
              <a:t>STŘÍBRO (Ag) - </a:t>
            </a:r>
            <a:r>
              <a:rPr lang="cs-CZ" sz="2000" smtClean="0"/>
              <a:t>ušlechtilý kov bílé barvy, používaný člověkem již od </a:t>
            </a:r>
            <a:r>
              <a:rPr lang="cs-CZ" sz="2000" smtClean="0">
                <a:hlinkClick r:id="rId3" action="ppaction://hlinkfile" tooltip="Starověk"/>
              </a:rPr>
              <a:t>starověku</a:t>
            </a:r>
            <a:r>
              <a:rPr lang="cs-CZ" sz="2000" smtClean="0"/>
              <a:t> Vyznačuje se nejlepší elektrickou a tepelnou vodivostí ze všech známých kovů. Slouží jako součást různých slitin pro použití </a:t>
            </a:r>
            <a:br>
              <a:rPr lang="cs-CZ" sz="2000" smtClean="0"/>
            </a:br>
            <a:r>
              <a:rPr lang="cs-CZ" sz="2000" smtClean="0"/>
              <a:t>v </a:t>
            </a:r>
            <a:r>
              <a:rPr lang="cs-CZ" sz="2000" smtClean="0">
                <a:hlinkClick r:id="rId4" action="ppaction://hlinkfile" tooltip="Elektronika"/>
              </a:rPr>
              <a:t>elektronickém</a:t>
            </a:r>
            <a:r>
              <a:rPr lang="cs-CZ" sz="2000" smtClean="0"/>
              <a:t> průmyslu, výrobě CD i DVD nosičů a šperkařství, jeho sloučeniny jsou nezbytné pro fotografický průmysl</a:t>
            </a:r>
            <a:endParaRPr lang="cs-CZ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884238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u="sng"/>
              <a:t>1. PRVKY</a:t>
            </a:r>
            <a:r>
              <a:rPr lang="cs-CZ" sz="4000"/>
              <a:t/>
            </a:r>
            <a:br>
              <a:rPr lang="cs-CZ" sz="4000"/>
            </a:br>
            <a:endParaRPr lang="cs-CZ" sz="4000"/>
          </a:p>
        </p:txBody>
      </p:sp>
      <p:sp>
        <p:nvSpPr>
          <p:cNvPr id="15363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179388" y="836613"/>
            <a:ext cx="8785225" cy="5761037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000" b="1" dirty="0" smtClean="0"/>
              <a:t>TUHA </a:t>
            </a:r>
            <a:r>
              <a:rPr lang="cs-CZ" sz="2000" b="1" dirty="0"/>
              <a:t>(GRAFIT) (C)</a:t>
            </a:r>
            <a:endParaRPr lang="cs-CZ" sz="2000" dirty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/>
              <a:t>- šedá až černá, měkká (1), odolává vysokým teplotám a kyselinám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/>
              <a:t>- </a:t>
            </a:r>
            <a:r>
              <a:rPr lang="cs-CZ" sz="2000" i="1" dirty="0"/>
              <a:t>výskyt</a:t>
            </a:r>
            <a:r>
              <a:rPr lang="cs-CZ" sz="2000" dirty="0"/>
              <a:t>:	- Český Krumlov a Staré město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/>
              <a:t>- </a:t>
            </a:r>
            <a:r>
              <a:rPr lang="cs-CZ" sz="2000" i="1" dirty="0"/>
              <a:t>využití</a:t>
            </a:r>
            <a:r>
              <a:rPr lang="cs-CZ" sz="2000" dirty="0"/>
              <a:t>:	- žáruvzdorné kelímky, tužky, mazivo</a:t>
            </a:r>
            <a:endParaRPr lang="cs-CZ" sz="2000" b="1" dirty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b="1" dirty="0"/>
              <a:t>DIAMANT (C)</a:t>
            </a:r>
            <a:endParaRPr lang="cs-CZ" sz="2000" dirty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/>
              <a:t>- nejtvrdší nerost (10), vysoký lesk, vzácný, nejcennější drahokam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/>
              <a:t>- </a:t>
            </a:r>
            <a:r>
              <a:rPr lang="cs-CZ" sz="2000" i="1" dirty="0"/>
              <a:t>výskyt</a:t>
            </a:r>
            <a:r>
              <a:rPr lang="cs-CZ" sz="2000" dirty="0"/>
              <a:t>:	- jižní Afrika (Kimberley), Rusko (letos 1,4 kg)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/>
              <a:t>- </a:t>
            </a:r>
            <a:r>
              <a:rPr lang="cs-CZ" sz="2000" i="1" dirty="0"/>
              <a:t>využití</a:t>
            </a:r>
            <a:r>
              <a:rPr lang="cs-CZ" sz="2000" dirty="0"/>
              <a:t>:	- klenotnictví, technika</a:t>
            </a:r>
            <a:endParaRPr lang="cs-CZ" sz="2000" b="1" dirty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b="1" dirty="0"/>
              <a:t>SÍRA (S)</a:t>
            </a:r>
            <a:endParaRPr lang="cs-CZ" sz="2000" dirty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/>
              <a:t>- žlutý, křehký, měkký (2) nerost, hoří modrým plamenem, typický zápach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/>
              <a:t>- vzniká při sopečné činnosti nebo činností bakterií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/>
              <a:t>- </a:t>
            </a:r>
            <a:r>
              <a:rPr lang="cs-CZ" sz="2000" i="1" dirty="0"/>
              <a:t>výskyt</a:t>
            </a:r>
            <a:r>
              <a:rPr lang="cs-CZ" sz="2000" dirty="0"/>
              <a:t>:	- Sicílie, Francie, Polsko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/>
              <a:t>- </a:t>
            </a:r>
            <a:r>
              <a:rPr lang="cs-CZ" sz="2000" i="1" dirty="0"/>
              <a:t>využití</a:t>
            </a:r>
            <a:r>
              <a:rPr lang="cs-CZ" sz="2000" dirty="0"/>
              <a:t>:	- kyselina sírová (H2SO4), výroba pryže, </a:t>
            </a:r>
            <a:br>
              <a:rPr lang="cs-CZ" sz="2000" dirty="0"/>
            </a:br>
            <a:r>
              <a:rPr lang="cs-CZ" sz="2000" dirty="0"/>
              <a:t>součástí přípravků proti houbovým chorobám </a:t>
            </a:r>
            <a:br>
              <a:rPr lang="cs-CZ" sz="2000" dirty="0"/>
            </a:br>
            <a:r>
              <a:rPr lang="cs-CZ" sz="2000" dirty="0"/>
              <a:t>(fungicidy, kožní lékařství, vinné sudy)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u="sng"/>
              <a:t>2. HALOGENIDY</a:t>
            </a:r>
            <a:r>
              <a:rPr lang="cs-CZ"/>
              <a:t/>
            </a:r>
            <a:br>
              <a:rPr lang="cs-CZ"/>
            </a:br>
            <a:endParaRPr lang="cs-CZ"/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95288" y="1196975"/>
            <a:ext cx="8450262" cy="48990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000" smtClean="0"/>
              <a:t>- jsou to nerosty vzniklé sloučením halogenů (Cl, F, Br, I) s kovy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- chloridy jsou rozpuštěny ve slaných vodách, kam byly dopraveny 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  tekoucí vodou ze zvětralých hornin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- fluorit vznikl z plynů magmatu</a:t>
            </a:r>
            <a:endParaRPr lang="cs-CZ" sz="2000" b="1" smtClean="0"/>
          </a:p>
          <a:p>
            <a:pPr eaLnBrk="1" hangingPunct="1">
              <a:lnSpc>
                <a:spcPct val="80000"/>
              </a:lnSpc>
            </a:pPr>
            <a:r>
              <a:rPr lang="cs-CZ" sz="2000" b="1" smtClean="0"/>
              <a:t>SŮL KAMENNÁ, HALIT (NaCl)</a:t>
            </a:r>
            <a:endParaRPr lang="cs-CZ" sz="2000" smtClean="0"/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- bezbarvá, bývá zbarvená příměsemi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- vzniká odpařením z vodných roztoků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- </a:t>
            </a:r>
            <a:r>
              <a:rPr lang="cs-CZ" sz="2000" b="1" smtClean="0"/>
              <a:t>výskyt:</a:t>
            </a:r>
            <a:r>
              <a:rPr lang="cs-CZ" sz="2000" smtClean="0"/>
              <a:t> Slovensko (Solná Baňa), Polsko, přímořské státy</a:t>
            </a:r>
            <a:endParaRPr lang="cs-CZ" sz="2000" b="1" smtClean="0"/>
          </a:p>
          <a:p>
            <a:pPr eaLnBrk="1" hangingPunct="1">
              <a:lnSpc>
                <a:spcPct val="80000"/>
              </a:lnSpc>
            </a:pPr>
            <a:r>
              <a:rPr lang="cs-CZ" sz="2000" b="1" smtClean="0"/>
              <a:t>FLUORIT (CaF2)</a:t>
            </a:r>
            <a:endParaRPr lang="cs-CZ" sz="2000" smtClean="0"/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- čistý je průhledný, bezbarvý, ale častěji se vyskytuje zbarvený</a:t>
            </a:r>
            <a:endParaRPr lang="cs-CZ" sz="2000" b="1" smtClean="0"/>
          </a:p>
          <a:p>
            <a:pPr eaLnBrk="1" hangingPunct="1">
              <a:lnSpc>
                <a:spcPct val="80000"/>
              </a:lnSpc>
            </a:pPr>
            <a:r>
              <a:rPr lang="cs-CZ" sz="2000" b="1" smtClean="0"/>
              <a:t>- použití</a:t>
            </a:r>
            <a:r>
              <a:rPr lang="cs-CZ" sz="2000" smtClean="0"/>
              <a:t>:	- sklenářství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		- při výrobě plastů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		- při výrobě hliníku a oceli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- výroba HF</a:t>
            </a:r>
            <a:endParaRPr lang="cs-CZ" sz="2000" b="1" smtClean="0"/>
          </a:p>
          <a:p>
            <a:pPr eaLnBrk="1" hangingPunct="1">
              <a:lnSpc>
                <a:spcPct val="80000"/>
              </a:lnSpc>
            </a:pPr>
            <a:r>
              <a:rPr lang="cs-CZ" sz="2000" b="1" smtClean="0"/>
              <a:t>- výskyt</a:t>
            </a:r>
            <a:r>
              <a:rPr lang="cs-CZ" sz="2000" smtClean="0"/>
              <a:t>: Krušné Hory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u="sng"/>
              <a:t>3. SULFIDY (-S)</a:t>
            </a:r>
            <a:r>
              <a:rPr lang="cs-CZ"/>
              <a:t/>
            </a:r>
            <a:br>
              <a:rPr lang="cs-CZ"/>
            </a:br>
            <a:endParaRPr lang="cs-CZ"/>
          </a:p>
        </p:txBody>
      </p:sp>
      <p:sp>
        <p:nvSpPr>
          <p:cNvPr id="1945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95288" y="908050"/>
            <a:ext cx="8748712" cy="56165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1600" smtClean="0"/>
              <a:t>- jsou bezkyslíkaté sloučeniny síry a kovu, - vznikají z horkých roztoků </a:t>
            </a:r>
            <a:br>
              <a:rPr lang="cs-CZ" sz="1600" smtClean="0"/>
            </a:br>
            <a:r>
              <a:rPr lang="cs-CZ" sz="1600" smtClean="0"/>
              <a:t>  a z magmatu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- mají většinou větší hustotu,  zvětrávají na oxidy a sírany</a:t>
            </a:r>
            <a:endParaRPr lang="cs-CZ" sz="1600" b="1" smtClean="0"/>
          </a:p>
          <a:p>
            <a:pPr eaLnBrk="1" hangingPunct="1">
              <a:lnSpc>
                <a:spcPct val="80000"/>
              </a:lnSpc>
            </a:pPr>
            <a:r>
              <a:rPr lang="cs-CZ" sz="1600" b="1" smtClean="0"/>
              <a:t>GALENIT</a:t>
            </a:r>
            <a:r>
              <a:rPr lang="cs-CZ" sz="1600" smtClean="0"/>
              <a:t> (PbS)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- měkký (2,2), kovový vzhled, modrošedá barva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- </a:t>
            </a:r>
            <a:r>
              <a:rPr lang="cs-CZ" sz="1600" b="1" smtClean="0"/>
              <a:t>olovnatá ruda</a:t>
            </a:r>
            <a:endParaRPr lang="cs-CZ" sz="1600" smtClean="0"/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- použití: 	desky akumulátorů, výroba broků, desky na ochranu 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  proti radioaktivnímu a rentgenovému záření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- rozpustné sloučeniny jsou </a:t>
            </a:r>
            <a:r>
              <a:rPr lang="cs-CZ" sz="1600" b="1" smtClean="0"/>
              <a:t>jedovaté </a:t>
            </a:r>
            <a:r>
              <a:rPr lang="cs-CZ" sz="1600" smtClean="0"/>
              <a:t>!!!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- výskyt: 	Příbram, Stříbro, Oloví v Krušných horách</a:t>
            </a:r>
            <a:endParaRPr lang="cs-CZ" sz="1600" b="1" smtClean="0"/>
          </a:p>
          <a:p>
            <a:pPr eaLnBrk="1" hangingPunct="1">
              <a:lnSpc>
                <a:spcPct val="80000"/>
              </a:lnSpc>
            </a:pPr>
            <a:r>
              <a:rPr lang="cs-CZ" sz="1600" b="1" smtClean="0"/>
              <a:t>SFALERIT </a:t>
            </a:r>
            <a:r>
              <a:rPr lang="cs-CZ" sz="1600" smtClean="0"/>
              <a:t>(ZnS)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- hnědý nebo černý, </a:t>
            </a:r>
            <a:r>
              <a:rPr lang="cs-CZ" sz="1600" b="1" smtClean="0"/>
              <a:t>zinková ruda</a:t>
            </a:r>
            <a:endParaRPr lang="cs-CZ" sz="1600" smtClean="0"/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- výskyt: 	Příbram, Stříbro</a:t>
            </a:r>
            <a:endParaRPr lang="cs-CZ" sz="1600" b="1" smtClean="0"/>
          </a:p>
          <a:p>
            <a:pPr eaLnBrk="1" hangingPunct="1">
              <a:lnSpc>
                <a:spcPct val="80000"/>
              </a:lnSpc>
            </a:pPr>
            <a:r>
              <a:rPr lang="cs-CZ" sz="1600" b="1" smtClean="0"/>
              <a:t>PYRIT </a:t>
            </a:r>
            <a:r>
              <a:rPr lang="cs-CZ" sz="1600" smtClean="0"/>
              <a:t>(FeS</a:t>
            </a:r>
            <a:r>
              <a:rPr lang="cs-CZ" sz="1600" baseline="-10000" smtClean="0"/>
              <a:t>2</a:t>
            </a:r>
            <a:r>
              <a:rPr lang="cs-CZ" sz="1600" smtClean="0"/>
              <a:t>)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- tvar krychle, mosazně žlutý, není žel. rudou </a:t>
            </a:r>
            <a:br>
              <a:rPr lang="cs-CZ" sz="1600" smtClean="0"/>
            </a:br>
            <a:r>
              <a:rPr lang="cs-CZ" sz="1600" smtClean="0"/>
              <a:t>  (obsahuje málo Fe), nachází se v hnědém uhlí, </a:t>
            </a:r>
            <a:br>
              <a:rPr lang="cs-CZ" sz="1600" smtClean="0"/>
            </a:br>
            <a:r>
              <a:rPr lang="cs-CZ" sz="1600" smtClean="0"/>
              <a:t>   při hoření uhlí uvolňuje SO</a:t>
            </a:r>
            <a:r>
              <a:rPr lang="cs-CZ" sz="1600" baseline="-10000" smtClean="0"/>
              <a:t>2</a:t>
            </a:r>
            <a:endParaRPr lang="cs-CZ" sz="1600" smtClean="0"/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- použití: 	výroba H</a:t>
            </a:r>
            <a:r>
              <a:rPr lang="cs-CZ" sz="1600" baseline="-10000" smtClean="0"/>
              <a:t>2</a:t>
            </a:r>
            <a:r>
              <a:rPr lang="cs-CZ" sz="1600" smtClean="0"/>
              <a:t>SO</a:t>
            </a:r>
            <a:r>
              <a:rPr lang="cs-CZ" sz="1600" baseline="-10000" smtClean="0"/>
              <a:t>4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b="1" smtClean="0"/>
              <a:t>ANTIMONIT</a:t>
            </a:r>
            <a:r>
              <a:rPr lang="cs-CZ" sz="1600" smtClean="0"/>
              <a:t> (Sb</a:t>
            </a:r>
            <a:r>
              <a:rPr lang="cs-CZ" sz="1600" baseline="-10000" smtClean="0"/>
              <a:t>2</a:t>
            </a:r>
            <a:r>
              <a:rPr lang="cs-CZ" sz="1600" smtClean="0"/>
              <a:t>O</a:t>
            </a:r>
            <a:r>
              <a:rPr lang="cs-CZ" sz="1600" baseline="-10000" smtClean="0"/>
              <a:t>3</a:t>
            </a:r>
            <a:r>
              <a:rPr lang="cs-CZ" sz="1600" smtClean="0"/>
              <a:t>)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- použití: výroba zápalek, v pyrotechnice, v lékařství a keramice</a:t>
            </a:r>
            <a:endParaRPr lang="cs-CZ" sz="1600" b="1" smtClean="0"/>
          </a:p>
          <a:p>
            <a:pPr eaLnBrk="1" hangingPunct="1">
              <a:lnSpc>
                <a:spcPct val="80000"/>
              </a:lnSpc>
            </a:pPr>
            <a:r>
              <a:rPr lang="cs-CZ" sz="1600" b="1" smtClean="0"/>
              <a:t>CHALKOPYRIT</a:t>
            </a:r>
            <a:r>
              <a:rPr lang="cs-CZ" sz="1600" smtClean="0"/>
              <a:t> (CuFeS</a:t>
            </a:r>
            <a:r>
              <a:rPr lang="cs-CZ" sz="1600" baseline="-10000" smtClean="0"/>
              <a:t>2</a:t>
            </a:r>
            <a:r>
              <a:rPr lang="cs-CZ" sz="1600" smtClean="0"/>
              <a:t>)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- mosazně žlutá barva</a:t>
            </a:r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- použití: měděná ruda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95288" y="0"/>
            <a:ext cx="8447087" cy="1125538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u="sng"/>
              <a:t>4. OXIDY (-O</a:t>
            </a:r>
            <a:r>
              <a:rPr lang="cs-CZ" sz="4000" u="sng" baseline="-10000"/>
              <a:t>2</a:t>
            </a:r>
            <a:r>
              <a:rPr lang="cs-CZ" sz="4000" u="sng"/>
              <a:t>)</a:t>
            </a:r>
            <a:r>
              <a:rPr lang="cs-CZ" sz="4000"/>
              <a:t/>
            </a:r>
            <a:br>
              <a:rPr lang="cs-CZ" sz="4000"/>
            </a:br>
            <a:endParaRPr lang="cs-CZ" sz="4000"/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0" y="836613"/>
            <a:ext cx="9144000" cy="60213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400" smtClean="0"/>
              <a:t>- sloučeniny prvků s kyslíkem, dělí se na vodnaté a bezvodé</a:t>
            </a:r>
            <a:endParaRPr lang="cs-CZ" sz="2400" b="1" u="sng" smtClean="0"/>
          </a:p>
          <a:p>
            <a:pPr eaLnBrk="1" hangingPunct="1">
              <a:lnSpc>
                <a:spcPct val="80000"/>
              </a:lnSpc>
            </a:pPr>
            <a:r>
              <a:rPr lang="cs-CZ" sz="2400" b="1" u="sng" smtClean="0"/>
              <a:t>A) Bezvodé oxidy</a:t>
            </a:r>
            <a:endParaRPr lang="cs-CZ" sz="2400" b="1" smtClean="0"/>
          </a:p>
          <a:p>
            <a:pPr eaLnBrk="1" hangingPunct="1">
              <a:lnSpc>
                <a:spcPct val="80000"/>
              </a:lnSpc>
            </a:pPr>
            <a:r>
              <a:rPr lang="cs-CZ" sz="2400" b="1" smtClean="0"/>
              <a:t>Krevel (hematit) (Fe</a:t>
            </a:r>
            <a:r>
              <a:rPr lang="cs-CZ" sz="2400" b="1" baseline="-10000" smtClean="0"/>
              <a:t>2</a:t>
            </a:r>
            <a:r>
              <a:rPr lang="cs-CZ" sz="2400" b="1" smtClean="0"/>
              <a:t>O</a:t>
            </a:r>
            <a:r>
              <a:rPr lang="cs-CZ" sz="2400" b="1" baseline="-10000" smtClean="0"/>
              <a:t>3</a:t>
            </a:r>
            <a:r>
              <a:rPr lang="cs-CZ" sz="2400" b="1" smtClean="0"/>
              <a:t>)</a:t>
            </a:r>
            <a:endParaRPr lang="cs-CZ" sz="24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	- nerost šedý až načervenalý, význam: </a:t>
            </a:r>
            <a:r>
              <a:rPr lang="cs-CZ" sz="2400" b="1" smtClean="0"/>
              <a:t>železná ruda</a:t>
            </a:r>
            <a:endParaRPr lang="cs-CZ" sz="24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	- výskyt: Mníšek pod Brdy, Švédsko, SRN (Porýní)</a:t>
            </a:r>
            <a:endParaRPr lang="cs-CZ" sz="2400" b="1" smtClean="0"/>
          </a:p>
          <a:p>
            <a:pPr eaLnBrk="1" hangingPunct="1">
              <a:lnSpc>
                <a:spcPct val="80000"/>
              </a:lnSpc>
            </a:pPr>
            <a:r>
              <a:rPr lang="cs-CZ" sz="2400" b="1" smtClean="0"/>
              <a:t>Korund (Al</a:t>
            </a:r>
            <a:r>
              <a:rPr lang="cs-CZ" sz="2400" b="1" baseline="-10000" smtClean="0"/>
              <a:t>2</a:t>
            </a:r>
            <a:r>
              <a:rPr lang="cs-CZ" sz="2400" b="1" smtClean="0"/>
              <a:t>O</a:t>
            </a:r>
            <a:r>
              <a:rPr lang="cs-CZ" sz="2400" b="1" baseline="-10000" smtClean="0"/>
              <a:t>3</a:t>
            </a:r>
            <a:r>
              <a:rPr lang="cs-CZ" sz="2400" b="1" smtClean="0"/>
              <a:t>)</a:t>
            </a:r>
            <a:endParaRPr lang="cs-CZ" sz="24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	- tvrdý, odolný, průhledný = drahokam (modrý </a:t>
            </a:r>
            <a:r>
              <a:rPr lang="cs-CZ" sz="2400" b="1" smtClean="0"/>
              <a:t>safír</a:t>
            </a:r>
            <a:r>
              <a:rPr lang="cs-CZ" sz="2400" smtClean="0"/>
              <a:t>, červený   </a:t>
            </a:r>
            <a:r>
              <a:rPr lang="cs-CZ" sz="2400" b="1" smtClean="0"/>
              <a:t>rubín</a:t>
            </a:r>
            <a:r>
              <a:rPr lang="cs-CZ" sz="2400" smtClean="0"/>
              <a:t>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	- v současné době se vyrábí synteticky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	- výskyt: Indie, Srí Lanka, Austrálie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	- využití: šperkařství, hodinky, brusný materiál</a:t>
            </a:r>
            <a:endParaRPr lang="cs-CZ" sz="2400" b="1" smtClean="0"/>
          </a:p>
          <a:p>
            <a:pPr eaLnBrk="1" hangingPunct="1">
              <a:lnSpc>
                <a:spcPct val="80000"/>
              </a:lnSpc>
            </a:pPr>
            <a:r>
              <a:rPr lang="cs-CZ" sz="2400" b="1" smtClean="0"/>
              <a:t>Cínovec (SnO</a:t>
            </a:r>
            <a:r>
              <a:rPr lang="cs-CZ" sz="2400" b="1" baseline="-10000" smtClean="0"/>
              <a:t>2</a:t>
            </a:r>
            <a:r>
              <a:rPr lang="cs-CZ" sz="2400" b="1" smtClean="0"/>
              <a:t>)	</a:t>
            </a:r>
            <a:r>
              <a:rPr lang="cs-CZ" sz="2400" smtClean="0"/>
              <a:t>- cínová ruda (78% Sn)</a:t>
            </a:r>
            <a:endParaRPr lang="cs-CZ" sz="2400" b="1" smtClean="0"/>
          </a:p>
          <a:p>
            <a:pPr eaLnBrk="1" hangingPunct="1">
              <a:lnSpc>
                <a:spcPct val="80000"/>
              </a:lnSpc>
            </a:pPr>
            <a:r>
              <a:rPr lang="cs-CZ" sz="2400" b="1" smtClean="0"/>
              <a:t>Smolinec (UO</a:t>
            </a:r>
            <a:r>
              <a:rPr lang="cs-CZ" sz="2400" b="1" baseline="-10000" smtClean="0"/>
              <a:t>2</a:t>
            </a:r>
            <a:r>
              <a:rPr lang="cs-CZ" sz="2400" b="1" smtClean="0"/>
              <a:t>)</a:t>
            </a:r>
            <a:endParaRPr lang="cs-CZ" sz="24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	- černý, radioaktivní, využití: palivo, lékařství, zbraně,    Jáchymov, Dolní Rožínka, JAR, Francie	</a:t>
            </a:r>
          </a:p>
        </p:txBody>
      </p:sp>
      <p:sp>
        <p:nvSpPr>
          <p:cNvPr id="8" name="Šipka doprava 7"/>
          <p:cNvSpPr/>
          <p:nvPr/>
        </p:nvSpPr>
        <p:spPr>
          <a:xfrm>
            <a:off x="3203575" y="5300663"/>
            <a:ext cx="3384550" cy="1444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95288" y="0"/>
            <a:ext cx="8447087" cy="1125538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u="sng"/>
              <a:t>4. OXIDY (-O</a:t>
            </a:r>
            <a:r>
              <a:rPr lang="cs-CZ" sz="4000" u="sng" baseline="-10000"/>
              <a:t>2</a:t>
            </a:r>
            <a:r>
              <a:rPr lang="cs-CZ" sz="4000" u="sng"/>
              <a:t>)</a:t>
            </a:r>
            <a:r>
              <a:rPr lang="cs-CZ" sz="4000"/>
              <a:t/>
            </a:r>
            <a:br>
              <a:rPr lang="cs-CZ" sz="4000"/>
            </a:br>
            <a:endParaRPr lang="cs-CZ" sz="4000"/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0" y="836613"/>
            <a:ext cx="9144000" cy="60213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400" b="1" smtClean="0"/>
              <a:t>Křemen (SiO</a:t>
            </a:r>
            <a:r>
              <a:rPr lang="cs-CZ" sz="2400" b="1" baseline="-10000" smtClean="0"/>
              <a:t>2</a:t>
            </a:r>
            <a:r>
              <a:rPr lang="cs-CZ" sz="2400" b="1" smtClean="0"/>
              <a:t>)</a:t>
            </a:r>
            <a:endParaRPr lang="cs-CZ" sz="24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	- nejrozšířenější nerost, součást hornin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	- zbarvení: čirý – </a:t>
            </a:r>
            <a:r>
              <a:rPr lang="cs-CZ" sz="2400" b="1" smtClean="0"/>
              <a:t>křišťál</a:t>
            </a:r>
            <a:r>
              <a:rPr lang="cs-CZ" sz="2400" smtClean="0"/>
              <a:t>   	</a:t>
            </a:r>
            <a:br>
              <a:rPr lang="cs-CZ" sz="2400" smtClean="0"/>
            </a:br>
            <a:r>
              <a:rPr lang="cs-CZ" sz="2400" smtClean="0"/>
              <a:t>		 růžový – </a:t>
            </a:r>
            <a:r>
              <a:rPr lang="cs-CZ" sz="2400" b="1" smtClean="0"/>
              <a:t>růženín</a:t>
            </a:r>
            <a:r>
              <a:rPr lang="cs-CZ" sz="2400" smtClean="0"/>
              <a:t>        </a:t>
            </a:r>
            <a:br>
              <a:rPr lang="cs-CZ" sz="2400" smtClean="0"/>
            </a:br>
            <a:r>
              <a:rPr lang="cs-CZ" sz="2400" smtClean="0"/>
              <a:t>		 černý – </a:t>
            </a:r>
            <a:r>
              <a:rPr lang="cs-CZ" sz="2400" b="1" smtClean="0"/>
              <a:t>morion</a:t>
            </a:r>
            <a:r>
              <a:rPr lang="cs-CZ" sz="2400" smtClean="0"/>
              <a:t>     	</a:t>
            </a:r>
            <a:br>
              <a:rPr lang="cs-CZ" sz="2400" smtClean="0"/>
            </a:br>
            <a:r>
              <a:rPr lang="cs-CZ" sz="2400" smtClean="0"/>
              <a:t>		 žlutý – </a:t>
            </a:r>
            <a:r>
              <a:rPr lang="cs-CZ" sz="2400" b="1" smtClean="0"/>
              <a:t>citrín</a:t>
            </a:r>
            <a:r>
              <a:rPr lang="cs-CZ" sz="2400" smtClean="0"/>
              <a:t>	</a:t>
            </a:r>
            <a:br>
              <a:rPr lang="cs-CZ" sz="2400" smtClean="0"/>
            </a:br>
            <a:r>
              <a:rPr lang="cs-CZ" sz="2400" smtClean="0"/>
              <a:t>		 fialový – </a:t>
            </a:r>
            <a:r>
              <a:rPr lang="cs-CZ" sz="2400" b="1" smtClean="0"/>
              <a:t>ametyst </a:t>
            </a:r>
            <a:r>
              <a:rPr lang="cs-CZ" sz="2400" smtClean="0"/>
              <a:t> </a:t>
            </a:r>
            <a:br>
              <a:rPr lang="cs-CZ" sz="2400" smtClean="0"/>
            </a:br>
            <a:r>
              <a:rPr lang="cs-CZ" sz="2400" smtClean="0"/>
              <a:t>		 hnědý – </a:t>
            </a:r>
            <a:r>
              <a:rPr lang="cs-CZ" sz="2400" b="1" smtClean="0"/>
              <a:t>záhněda</a:t>
            </a:r>
            <a:endParaRPr lang="cs-CZ" sz="24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	- dutiny v horninách vyplňují acháty    </a:t>
            </a:r>
            <a:br>
              <a:rPr lang="cs-CZ" sz="2400" smtClean="0"/>
            </a:br>
            <a:r>
              <a:rPr lang="cs-CZ" sz="2400" smtClean="0"/>
              <a:t>	- význam: sklářství, šperkařství,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		- Kozákov v Českém ráji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2400" b="1" smtClean="0"/>
          </a:p>
          <a:p>
            <a:pPr eaLnBrk="1" hangingPunct="1">
              <a:lnSpc>
                <a:spcPct val="80000"/>
              </a:lnSpc>
            </a:pPr>
            <a:r>
              <a:rPr lang="cs-CZ" sz="2400" b="1" smtClean="0"/>
              <a:t>Magnetit (Fe</a:t>
            </a:r>
            <a:r>
              <a:rPr lang="cs-CZ" sz="2400" b="1" baseline="-10000" smtClean="0"/>
              <a:t>3</a:t>
            </a:r>
            <a:r>
              <a:rPr lang="cs-CZ" sz="2400" b="1" smtClean="0"/>
              <a:t>O</a:t>
            </a:r>
            <a:r>
              <a:rPr lang="cs-CZ" sz="2400" b="1" baseline="-10000" smtClean="0"/>
              <a:t>4</a:t>
            </a:r>
            <a:r>
              <a:rPr lang="cs-CZ" sz="2400" b="1" smtClean="0"/>
              <a:t>)</a:t>
            </a:r>
            <a:endParaRPr lang="cs-CZ" sz="24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	- nejvýznamnější železná ruda (72% Fe), magnetické vlastnosti,  Krušné hory, Říp, Ural, Švédsko</a:t>
            </a:r>
            <a:endParaRPr lang="cs-CZ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250825" y="333375"/>
            <a:ext cx="8594725" cy="57626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b="1" u="sng"/>
              <a:t>B) VODNATÉ OXIDY (-O</a:t>
            </a:r>
            <a:r>
              <a:rPr lang="cs-CZ" b="1" u="sng" baseline="-10000"/>
              <a:t>2</a:t>
            </a:r>
            <a:r>
              <a:rPr lang="cs-CZ" b="1" u="sng">
                <a:sym typeface="Symbol" pitchFamily="18" charset="2"/>
              </a:rPr>
              <a:t></a:t>
            </a:r>
            <a:r>
              <a:rPr lang="cs-CZ" b="1" u="sng"/>
              <a:t> n H</a:t>
            </a:r>
            <a:r>
              <a:rPr lang="cs-CZ" b="1" u="sng" baseline="-10000"/>
              <a:t>2</a:t>
            </a:r>
            <a:r>
              <a:rPr lang="cs-CZ" b="1" u="sng"/>
              <a:t>O)     </a:t>
            </a:r>
            <a:r>
              <a:rPr lang="cs-CZ"/>
              <a:t>- </a:t>
            </a:r>
            <a:r>
              <a:rPr lang="cs-CZ" b="1"/>
              <a:t>netvoří</a:t>
            </a:r>
            <a:r>
              <a:rPr lang="cs-CZ"/>
              <a:t> krystaly (jsou amorfní = beztvaré)</a:t>
            </a:r>
            <a:endParaRPr lang="cs-CZ" b="1"/>
          </a:p>
          <a:p>
            <a:pPr eaLnBrk="1" hangingPunct="1">
              <a:lnSpc>
                <a:spcPct val="90000"/>
              </a:lnSpc>
              <a:defRPr/>
            </a:pPr>
            <a:r>
              <a:rPr lang="cs-CZ" b="1"/>
              <a:t>Opál</a:t>
            </a:r>
            <a:r>
              <a:rPr lang="cs-CZ"/>
              <a:t> (SiO</a:t>
            </a:r>
            <a:r>
              <a:rPr lang="cs-CZ" b="1" u="sng" baseline="-10000"/>
              <a:t>2</a:t>
            </a:r>
            <a:r>
              <a:rPr lang="cs-CZ"/>
              <a:t> </a:t>
            </a:r>
            <a:r>
              <a:rPr lang="cs-CZ">
                <a:sym typeface="Symbol" pitchFamily="18" charset="2"/>
              </a:rPr>
              <a:t></a:t>
            </a:r>
            <a:r>
              <a:rPr lang="cs-CZ"/>
              <a:t> n H</a:t>
            </a:r>
            <a:r>
              <a:rPr lang="cs-CZ" b="1" u="sng" baseline="-10000"/>
              <a:t>2</a:t>
            </a:r>
            <a:r>
              <a:rPr lang="cs-CZ"/>
              <a:t>O)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/>
              <a:t>- usazuje se z roztoků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/>
              <a:t>- pěkně zbarvené odrůdy </a:t>
            </a:r>
            <a:br>
              <a:rPr lang="cs-CZ"/>
            </a:br>
            <a:r>
              <a:rPr lang="cs-CZ"/>
              <a:t>patří mezi drahokamy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/>
              <a:t>- Krumlovsko</a:t>
            </a:r>
            <a:endParaRPr lang="cs-CZ" b="1"/>
          </a:p>
          <a:p>
            <a:pPr eaLnBrk="1" hangingPunct="1">
              <a:lnSpc>
                <a:spcPct val="90000"/>
              </a:lnSpc>
              <a:defRPr/>
            </a:pPr>
            <a:r>
              <a:rPr lang="cs-CZ" b="1"/>
              <a:t>Hnědel </a:t>
            </a:r>
            <a:r>
              <a:rPr lang="cs-CZ"/>
              <a:t>(Fe</a:t>
            </a:r>
            <a:r>
              <a:rPr lang="cs-CZ" b="1" u="sng" baseline="-10000"/>
              <a:t>2</a:t>
            </a:r>
            <a:r>
              <a:rPr lang="cs-CZ"/>
              <a:t>O</a:t>
            </a:r>
            <a:r>
              <a:rPr lang="cs-CZ" baseline="-10000"/>
              <a:t>3</a:t>
            </a:r>
            <a:r>
              <a:rPr lang="cs-CZ"/>
              <a:t> </a:t>
            </a:r>
            <a:r>
              <a:rPr lang="cs-CZ">
                <a:sym typeface="Symbol" pitchFamily="18" charset="2"/>
              </a:rPr>
              <a:t></a:t>
            </a:r>
            <a:r>
              <a:rPr lang="cs-CZ"/>
              <a:t> n H</a:t>
            </a:r>
            <a:r>
              <a:rPr lang="cs-CZ" b="1" u="sng" baseline="-10000"/>
              <a:t>2</a:t>
            </a:r>
            <a:r>
              <a:rPr lang="cs-CZ"/>
              <a:t>O),   těží se jako železná ruda</a:t>
            </a:r>
            <a:endParaRPr lang="cs-CZ" b="1"/>
          </a:p>
          <a:p>
            <a:pPr eaLnBrk="1" hangingPunct="1">
              <a:lnSpc>
                <a:spcPct val="90000"/>
              </a:lnSpc>
              <a:defRPr/>
            </a:pPr>
            <a:r>
              <a:rPr lang="cs-CZ" b="1"/>
              <a:t>Bauxit </a:t>
            </a:r>
            <a:r>
              <a:rPr lang="cs-CZ"/>
              <a:t> (Al</a:t>
            </a:r>
            <a:r>
              <a:rPr lang="cs-CZ" b="1" u="sng" baseline="-10000"/>
              <a:t>2</a:t>
            </a:r>
            <a:r>
              <a:rPr lang="cs-CZ"/>
              <a:t>O</a:t>
            </a:r>
            <a:r>
              <a:rPr lang="cs-CZ" baseline="-10000"/>
              <a:t>3</a:t>
            </a:r>
            <a:r>
              <a:rPr lang="cs-CZ"/>
              <a:t> </a:t>
            </a:r>
            <a:r>
              <a:rPr lang="cs-CZ">
                <a:sym typeface="Symbol" pitchFamily="18" charset="2"/>
              </a:rPr>
              <a:t></a:t>
            </a:r>
            <a:r>
              <a:rPr lang="cs-CZ"/>
              <a:t> n H</a:t>
            </a:r>
            <a:r>
              <a:rPr lang="cs-CZ" b="1" u="sng" baseline="-10000"/>
              <a:t>2</a:t>
            </a:r>
            <a:r>
              <a:rPr lang="cs-CZ"/>
              <a:t>O),   důležitá ruda hliníku</a:t>
            </a:r>
            <a:endParaRPr lang="cs-CZ" b="1" u="sng"/>
          </a:p>
          <a:p>
            <a:pPr eaLnBrk="1" hangingPunct="1">
              <a:lnSpc>
                <a:spcPct val="90000"/>
              </a:lnSpc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u="sng"/>
              <a:t>5. UHLIČITANY (-CO3)</a:t>
            </a:r>
            <a:r>
              <a:rPr lang="cs-CZ" sz="4000"/>
              <a:t/>
            </a:r>
            <a:br>
              <a:rPr lang="cs-CZ" sz="4000"/>
            </a:br>
            <a:endParaRPr lang="cs-CZ" sz="4000"/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95288" y="1052513"/>
            <a:ext cx="8450262" cy="50434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b="1" smtClean="0"/>
              <a:t>Kalcit </a:t>
            </a:r>
            <a:r>
              <a:rPr lang="cs-CZ" sz="2000" smtClean="0"/>
              <a:t>(CaCO3)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tvoří jako jediný nerost horniny vápenec a mramor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bezbarvý nebo bílý, křehký, reaguje s HCl (šumí)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vzniká srážením z roztoků, odpařováním kapek (krápníky) nebo ze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schránek živočichů</a:t>
            </a:r>
            <a:endParaRPr lang="cs-CZ" sz="2000" b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000" b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b="1" smtClean="0"/>
              <a:t>Ocelek </a:t>
            </a:r>
            <a:r>
              <a:rPr lang="cs-CZ" sz="2000" smtClean="0"/>
              <a:t>(FeCO3)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významná železná ruda (48% Fe), hnědý nerost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Příbram, Slovenské rudohoří</a:t>
            </a:r>
            <a:endParaRPr lang="cs-CZ" sz="2000" b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000" b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b="1" smtClean="0"/>
              <a:t>Magnezit</a:t>
            </a:r>
            <a:r>
              <a:rPr lang="cs-CZ" sz="2000" smtClean="0"/>
              <a:t> (MgCO3)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výroba ohnivzdorných cihel (vysoké pece)</a:t>
            </a:r>
            <a:endParaRPr lang="cs-CZ" sz="2000" b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000" b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b="1" smtClean="0"/>
              <a:t>Malachit a Azurit</a:t>
            </a:r>
            <a:endParaRPr lang="cs-CZ" sz="20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malachit je zelený, azurit modrý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měděné rudy, dekorační kámen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57200" y="404813"/>
            <a:ext cx="8435975" cy="60483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b="1" u="sng" smtClean="0"/>
              <a:t>6. DUSIČNANY (-NO</a:t>
            </a:r>
            <a:r>
              <a:rPr lang="cs-CZ" sz="2000" b="1" u="sng" baseline="-10000" smtClean="0"/>
              <a:t>3</a:t>
            </a:r>
            <a:r>
              <a:rPr lang="cs-CZ" sz="2000" b="1" u="sng" smtClean="0"/>
              <a:t>)</a:t>
            </a:r>
            <a:endParaRPr lang="cs-CZ" sz="2000" b="1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b="1" smtClean="0"/>
              <a:t>Ledek (NaNO</a:t>
            </a:r>
            <a:r>
              <a:rPr lang="cs-CZ" sz="2000" b="1" u="sng" baseline="-10000" smtClean="0"/>
              <a:t>3</a:t>
            </a:r>
            <a:r>
              <a:rPr lang="cs-CZ" sz="2000" b="1" smtClean="0"/>
              <a:t>)</a:t>
            </a:r>
            <a:endParaRPr lang="cs-CZ" sz="20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dusíkatá hnojiva (rozpustný ve vodě)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byl využíván k výrobě střelného prachu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výskyt: Chile</a:t>
            </a:r>
            <a:endParaRPr lang="cs-CZ" sz="2000" b="1" u="sng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000" b="1" u="sng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b="1" u="sng" smtClean="0"/>
              <a:t>7. SÍRANY (-SO</a:t>
            </a:r>
            <a:r>
              <a:rPr lang="cs-CZ" sz="2000" b="1" u="sng" baseline="-10000" smtClean="0"/>
              <a:t>4</a:t>
            </a:r>
            <a:r>
              <a:rPr lang="cs-CZ" sz="2000" b="1" u="sng" smtClean="0"/>
              <a:t>)</a:t>
            </a:r>
            <a:endParaRPr lang="cs-CZ" sz="2000" b="1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b="1" smtClean="0"/>
              <a:t>Sádrovec (CaSO</a:t>
            </a:r>
            <a:r>
              <a:rPr lang="cs-CZ" sz="2000" b="1" u="sng" baseline="-10000" smtClean="0"/>
              <a:t>4</a:t>
            </a:r>
            <a:r>
              <a:rPr lang="cs-CZ" sz="2000" b="1" smtClean="0"/>
              <a:t> </a:t>
            </a:r>
            <a:r>
              <a:rPr lang="cs-CZ" sz="2000" b="1" smtClean="0">
                <a:sym typeface="Symbol" pitchFamily="18" charset="2"/>
              </a:rPr>
              <a:t></a:t>
            </a:r>
            <a:r>
              <a:rPr lang="cs-CZ" sz="2000" b="1" smtClean="0"/>
              <a:t> 2H</a:t>
            </a:r>
            <a:r>
              <a:rPr lang="cs-CZ" sz="2000" b="1" baseline="-10000" smtClean="0"/>
              <a:t>2</a:t>
            </a:r>
            <a:r>
              <a:rPr lang="cs-CZ" sz="2000" b="1" smtClean="0"/>
              <a:t>O)</a:t>
            </a:r>
            <a:endParaRPr lang="cs-CZ" sz="20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je bílý, jemnozrnný se nazývá alabastr, průhledný mariánské sklo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pálením vzniká sádra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přísada do cementu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Opava, hnědouhelné pánve</a:t>
            </a:r>
            <a:endParaRPr lang="cs-CZ" sz="2000" b="1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b="1" smtClean="0"/>
              <a:t>Baryt (BaSO</a:t>
            </a:r>
            <a:r>
              <a:rPr lang="cs-CZ" sz="2000" b="1" u="sng" baseline="-10000" smtClean="0"/>
              <a:t>4</a:t>
            </a:r>
            <a:r>
              <a:rPr lang="cs-CZ" sz="2000" b="1" smtClean="0"/>
              <a:t>)</a:t>
            </a:r>
            <a:endParaRPr lang="cs-CZ" sz="20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vyrábí se z něho baryum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snižuje průchod RTG, kontrastní látka při RTG žaludku</a:t>
            </a:r>
            <a:endParaRPr lang="cs-CZ" sz="2000" b="1" u="sng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000" b="1" u="sng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b="1" u="sng" smtClean="0"/>
              <a:t>8. FOSFOREČNANY (-PO</a:t>
            </a:r>
            <a:r>
              <a:rPr lang="cs-CZ" sz="2000" b="1" u="sng" baseline="-10000" smtClean="0"/>
              <a:t>4</a:t>
            </a:r>
            <a:r>
              <a:rPr lang="cs-CZ" sz="2000" b="1" u="sng" smtClean="0"/>
              <a:t>)</a:t>
            </a:r>
            <a:endParaRPr lang="cs-CZ" sz="2000" b="1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b="1" smtClean="0"/>
              <a:t>Apatit </a:t>
            </a:r>
            <a:endParaRPr lang="cs-CZ" sz="20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různé zbarvení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přírodní zdroj fosforu pro rostliny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smtClean="0"/>
              <a:t>- využití k výrobě fosforu a jeho sloučenin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u="sng" dirty="0"/>
              <a:t>9. Křemičitany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179388" y="981075"/>
            <a:ext cx="8964612" cy="58769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200" smtClean="0"/>
              <a:t>- nerosty nekovového vzhledu,  často jsou součástí hornin </a:t>
            </a:r>
            <a:br>
              <a:rPr lang="cs-CZ" sz="2200" smtClean="0"/>
            </a:br>
            <a:r>
              <a:rPr lang="cs-CZ" sz="2200" smtClean="0"/>
              <a:t>  (horninotvorné nerosty)</a:t>
            </a:r>
          </a:p>
          <a:p>
            <a:pPr eaLnBrk="1" hangingPunct="1">
              <a:lnSpc>
                <a:spcPct val="80000"/>
              </a:lnSpc>
            </a:pPr>
            <a:r>
              <a:rPr lang="cs-CZ" sz="2200" smtClean="0"/>
              <a:t>- většinou vznikly tuhnutím z magmatu</a:t>
            </a:r>
            <a:endParaRPr lang="cs-CZ" sz="2200" b="1" smtClean="0"/>
          </a:p>
          <a:p>
            <a:pPr eaLnBrk="1" hangingPunct="1">
              <a:lnSpc>
                <a:spcPct val="80000"/>
              </a:lnSpc>
            </a:pPr>
            <a:r>
              <a:rPr lang="cs-CZ" sz="2200" b="1" smtClean="0"/>
              <a:t>Olivín (Mg, Fe)</a:t>
            </a:r>
            <a:endParaRPr lang="cs-CZ" sz="2200" smtClean="0"/>
          </a:p>
          <a:p>
            <a:pPr eaLnBrk="1" hangingPunct="1">
              <a:lnSpc>
                <a:spcPct val="80000"/>
              </a:lnSpc>
            </a:pPr>
            <a:r>
              <a:rPr lang="cs-CZ" sz="2200" smtClean="0"/>
              <a:t>- je žlutozelený, průhledný (chryzolit) = drahokam</a:t>
            </a:r>
            <a:endParaRPr lang="cs-CZ" sz="2200" b="1" smtClean="0"/>
          </a:p>
          <a:p>
            <a:pPr eaLnBrk="1" hangingPunct="1">
              <a:lnSpc>
                <a:spcPct val="80000"/>
              </a:lnSpc>
            </a:pPr>
            <a:r>
              <a:rPr lang="cs-CZ" sz="2200" b="1" smtClean="0"/>
              <a:t>Živce (K, Na, Ca)</a:t>
            </a:r>
            <a:endParaRPr lang="cs-CZ" sz="2200" smtClean="0"/>
          </a:p>
          <a:p>
            <a:pPr eaLnBrk="1" hangingPunct="1">
              <a:lnSpc>
                <a:spcPct val="80000"/>
              </a:lnSpc>
            </a:pPr>
            <a:r>
              <a:rPr lang="cs-CZ" sz="2200" smtClean="0"/>
              <a:t>- nejdůležitější nerosty hornin </a:t>
            </a:r>
          </a:p>
          <a:p>
            <a:pPr eaLnBrk="1" hangingPunct="1">
              <a:lnSpc>
                <a:spcPct val="80000"/>
              </a:lnSpc>
            </a:pPr>
            <a:r>
              <a:rPr lang="cs-CZ" sz="2200" smtClean="0"/>
              <a:t>- ortoklas = živec draselný, plagioklas = živec sodnovápenatý</a:t>
            </a:r>
          </a:p>
          <a:p>
            <a:pPr eaLnBrk="1" hangingPunct="1">
              <a:lnSpc>
                <a:spcPct val="80000"/>
              </a:lnSpc>
            </a:pPr>
            <a:r>
              <a:rPr lang="cs-CZ" sz="2200" smtClean="0"/>
              <a:t>- při zvětrávání uvolňují K, Ca a Na – reagují s vodou – živiny  pro          rostliny – proto název živce</a:t>
            </a:r>
            <a:endParaRPr lang="cs-CZ" sz="2200" b="1" smtClean="0"/>
          </a:p>
          <a:p>
            <a:pPr eaLnBrk="1" hangingPunct="1">
              <a:lnSpc>
                <a:spcPct val="80000"/>
              </a:lnSpc>
            </a:pPr>
            <a:r>
              <a:rPr lang="cs-CZ" sz="2200" b="1" smtClean="0"/>
              <a:t>Kaolinit</a:t>
            </a:r>
            <a:endParaRPr lang="cs-CZ" sz="2200" smtClean="0"/>
          </a:p>
          <a:p>
            <a:pPr eaLnBrk="1" hangingPunct="1">
              <a:lnSpc>
                <a:spcPct val="80000"/>
              </a:lnSpc>
            </a:pPr>
            <a:r>
              <a:rPr lang="cs-CZ" sz="2200" smtClean="0"/>
              <a:t>- vzniká zvětráváním živců, váže vodu  </a:t>
            </a:r>
            <a:r>
              <a:rPr lang="cs-CZ" sz="2200" smtClean="0">
                <a:sym typeface="Symbol" pitchFamily="18" charset="2"/>
              </a:rPr>
              <a:t></a:t>
            </a:r>
            <a:r>
              <a:rPr lang="cs-CZ" sz="2200" smtClean="0"/>
              <a:t>   bobtná</a:t>
            </a:r>
          </a:p>
          <a:p>
            <a:pPr eaLnBrk="1" hangingPunct="1">
              <a:lnSpc>
                <a:spcPct val="80000"/>
              </a:lnSpc>
            </a:pPr>
            <a:r>
              <a:rPr lang="cs-CZ" sz="2200" smtClean="0"/>
              <a:t>- využití: surovina pro výrobu porcelánového a kameninového zboží</a:t>
            </a:r>
          </a:p>
          <a:p>
            <a:pPr eaLnBrk="1" hangingPunct="1">
              <a:lnSpc>
                <a:spcPct val="80000"/>
              </a:lnSpc>
            </a:pPr>
            <a:r>
              <a:rPr lang="cs-CZ" sz="2200" smtClean="0"/>
              <a:t>- složka horniny kaolinu, naleziště: Karlovarsko, Kadaňsko,   Plzeňsko, </a:t>
            </a:r>
          </a:p>
          <a:p>
            <a:pPr eaLnBrk="1" hangingPunct="1">
              <a:lnSpc>
                <a:spcPct val="80000"/>
              </a:lnSpc>
            </a:pPr>
            <a:r>
              <a:rPr lang="cs-CZ" sz="2200" smtClean="0"/>
              <a:t>SRN (Míšeň), Francie, Čína</a:t>
            </a:r>
            <a:endParaRPr lang="cs-CZ" sz="22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u="sng" dirty="0"/>
              <a:t>9. Křemičitany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0" y="981075"/>
            <a:ext cx="9144000" cy="58769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400" b="1" smtClean="0"/>
              <a:t>Slídy </a:t>
            </a:r>
            <a:endParaRPr lang="cs-CZ" sz="24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smtClean="0"/>
              <a:t>- štěpné, ohnivzdorné, pružné,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smtClean="0"/>
              <a:t>- tmavá slída = biotit, světlá, průsvitná = muskovit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smtClean="0"/>
              <a:t>- horninotvorný nerost (vyvřeliny, břidlice)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smtClean="0"/>
              <a:t>- využití: izolační elektrotech. materiál, do ochranných brýlí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24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400" b="1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b="1" smtClean="0"/>
              <a:t>Granáty</a:t>
            </a:r>
            <a:endParaRPr lang="cs-CZ" sz="24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smtClean="0"/>
              <a:t>- obsahují vždy dva atomy kovů: Ca, Mg, Mn, Fe, Al, Cr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200" smtClean="0"/>
              <a:t>- podle kovu se liší barva nerostu: obecný granát - červenohnědý,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200" smtClean="0"/>
              <a:t>český granát (pyrop) - tmavě červený, almandin - fialově červený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smtClean="0"/>
              <a:t>- kvalitní odrůdy = drahokamy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smtClean="0"/>
              <a:t>- České středohoří, Jičínsko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u="sng"/>
              <a:t>10. Nerosty organického původu (organolity)</a:t>
            </a:r>
            <a:r>
              <a:rPr lang="cs-CZ" sz="4000"/>
              <a:t/>
            </a:r>
            <a:br>
              <a:rPr lang="cs-CZ" sz="4000"/>
            </a:br>
            <a:endParaRPr lang="cs-CZ" sz="4000"/>
          </a:p>
        </p:txBody>
      </p:sp>
      <p:sp>
        <p:nvSpPr>
          <p:cNvPr id="2969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179388" y="1484313"/>
            <a:ext cx="8666162" cy="518477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/>
              <a:t>- vznikly z organ. kyselin, uhlovodíků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/>
              <a:t>pryskyřice</a:t>
            </a:r>
          </a:p>
          <a:p>
            <a:pPr eaLnBrk="1" hangingPunct="1">
              <a:defRPr/>
            </a:pPr>
            <a:r>
              <a:rPr lang="cs-CZ" dirty="0"/>
              <a:t>- vzácné</a:t>
            </a:r>
            <a:endParaRPr lang="cs-CZ" b="1" dirty="0"/>
          </a:p>
          <a:p>
            <a:pPr eaLnBrk="1" hangingPunct="1">
              <a:defRPr/>
            </a:pPr>
            <a:r>
              <a:rPr lang="cs-CZ" b="1" dirty="0"/>
              <a:t>Jantar</a:t>
            </a:r>
            <a:endParaRPr lang="cs-CZ" dirty="0"/>
          </a:p>
          <a:p>
            <a:pPr eaLnBrk="1" hangingPunct="1">
              <a:defRPr/>
            </a:pPr>
            <a:r>
              <a:rPr lang="cs-CZ" dirty="0"/>
              <a:t>- směs </a:t>
            </a:r>
            <a:r>
              <a:rPr lang="cs-CZ" dirty="0" err="1"/>
              <a:t>utuhlých</a:t>
            </a:r>
            <a:r>
              <a:rPr lang="cs-CZ" dirty="0"/>
              <a:t> pryskyřic z třetihorních jehličnatých stromů</a:t>
            </a:r>
          </a:p>
          <a:p>
            <a:pPr eaLnBrk="1" hangingPunct="1">
              <a:defRPr/>
            </a:pPr>
            <a:r>
              <a:rPr lang="cs-CZ" dirty="0"/>
              <a:t>- medově žlutá barva, často uvnitř rostlinka nebo hmyz</a:t>
            </a:r>
          </a:p>
          <a:p>
            <a:pPr eaLnBrk="1" hangingPunct="1">
              <a:defRPr/>
            </a:pPr>
            <a:r>
              <a:rPr lang="cs-CZ" dirty="0"/>
              <a:t>- využití: šperkařství, Baltské pobřeží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57200" y="277813"/>
            <a:ext cx="8229600" cy="630237"/>
          </a:xfrm>
        </p:spPr>
        <p:txBody>
          <a:bodyPr/>
          <a:lstStyle/>
          <a:p>
            <a:pPr algn="l">
              <a:defRPr/>
            </a:pPr>
            <a:r>
              <a:rPr lang="cs-CZ" sz="2400" smtClean="0"/>
              <a:t>Použité zdroje:</a:t>
            </a:r>
          </a:p>
        </p:txBody>
      </p:sp>
      <p:sp>
        <p:nvSpPr>
          <p:cNvPr id="43010" name="Zástupný symbol pro obsah 2"/>
          <p:cNvSpPr>
            <a:spLocks noGrp="1"/>
          </p:cNvSpPr>
          <p:nvPr>
            <p:ph idx="4294967295"/>
          </p:nvPr>
        </p:nvSpPr>
        <p:spPr>
          <a:xfrm>
            <a:off x="250825" y="981075"/>
            <a:ext cx="8713788" cy="5149850"/>
          </a:xfrm>
          <a:noFill/>
        </p:spPr>
        <p:txBody>
          <a:bodyPr/>
          <a:lstStyle/>
          <a:p>
            <a:r>
              <a:rPr lang="cs-CZ" sz="1400" smtClean="0">
                <a:effectLst/>
              </a:rPr>
              <a:t>Autorem materiálu a všech jeho částí, není-li uvedeno jinak, je Mgr. Jan Kašpar.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prsky">
  <a:themeElements>
    <a:clrScheme name="Paprsky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Paprsk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prsky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prahory_starohory</Template>
  <TotalTime>352</TotalTime>
  <Words>949</Words>
  <Application>Microsoft Office PowerPoint</Application>
  <PresentationFormat>Předvádění na obrazovce (4:3)</PresentationFormat>
  <Paragraphs>188</Paragraphs>
  <Slides>15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Arial</vt:lpstr>
      <vt:lpstr>Wingdings</vt:lpstr>
      <vt:lpstr>Calibri</vt:lpstr>
      <vt:lpstr>Symbol</vt:lpstr>
      <vt:lpstr>Paprsky</vt:lpstr>
      <vt:lpstr>Paprsky</vt:lpstr>
      <vt:lpstr>Dělení nerostů</vt:lpstr>
      <vt:lpstr>Rozdělení nerostů - minerálů</vt:lpstr>
      <vt:lpstr>1. PRVKY </vt:lpstr>
      <vt:lpstr>1. PRVKY </vt:lpstr>
      <vt:lpstr>2. HALOGENIDY </vt:lpstr>
      <vt:lpstr>3. SULFIDY (-S) </vt:lpstr>
      <vt:lpstr>4. OXIDY (-O2) </vt:lpstr>
      <vt:lpstr>4. OXIDY (-O2) </vt:lpstr>
      <vt:lpstr>Snímek 9</vt:lpstr>
      <vt:lpstr>5. UHLIČITANY (-CO3) </vt:lpstr>
      <vt:lpstr>Snímek 11</vt:lpstr>
      <vt:lpstr>9. Křemičitany </vt:lpstr>
      <vt:lpstr>9. Křemičitany </vt:lpstr>
      <vt:lpstr>10. Nerosty organického původu (organolity) </vt:lpstr>
      <vt:lpstr>Použité zdroje:</vt:lpstr>
    </vt:vector>
  </TitlesOfParts>
  <Company>ZŠ Hejnice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Nerosty v zemské kůře</dc:title>
  <dc:creator>Honza Kašpar</dc:creator>
  <cp:lastModifiedBy>SlamovaLi</cp:lastModifiedBy>
  <cp:revision>18</cp:revision>
  <dcterms:created xsi:type="dcterms:W3CDTF">2007-09-18T07:19:41Z</dcterms:created>
  <dcterms:modified xsi:type="dcterms:W3CDTF">2012-05-17T13:01:57Z</dcterms:modified>
</cp:coreProperties>
</file>