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1" r:id="rId1"/>
    <p:sldMasterId id="2147483844" r:id="rId2"/>
    <p:sldMasterId id="2147483858" r:id="rId3"/>
    <p:sldMasterId id="2147483873" r:id="rId4"/>
    <p:sldMasterId id="2147484032" r:id="rId5"/>
  </p:sldMasterIdLst>
  <p:notesMasterIdLst>
    <p:notesMasterId r:id="rId26"/>
  </p:notesMasterIdLst>
  <p:sldIdLst>
    <p:sldId id="364" r:id="rId6"/>
    <p:sldId id="256" r:id="rId7"/>
    <p:sldId id="277" r:id="rId8"/>
    <p:sldId id="278" r:id="rId9"/>
    <p:sldId id="352" r:id="rId10"/>
    <p:sldId id="258" r:id="rId11"/>
    <p:sldId id="257" r:id="rId12"/>
    <p:sldId id="261" r:id="rId13"/>
    <p:sldId id="365" r:id="rId14"/>
    <p:sldId id="259" r:id="rId15"/>
    <p:sldId id="263" r:id="rId16"/>
    <p:sldId id="289" r:id="rId17"/>
    <p:sldId id="366" r:id="rId18"/>
    <p:sldId id="290" r:id="rId19"/>
    <p:sldId id="291" r:id="rId20"/>
    <p:sldId id="306" r:id="rId21"/>
    <p:sldId id="303" r:id="rId22"/>
    <p:sldId id="350" r:id="rId23"/>
    <p:sldId id="308" r:id="rId24"/>
    <p:sldId id="363" r:id="rId25"/>
  </p:sldIdLst>
  <p:sldSz cx="9144000" cy="6858000" type="screen4x3"/>
  <p:notesSz cx="6797675" cy="9926638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C66"/>
    <a:srgbClr val="00CCFF"/>
    <a:srgbClr val="009900"/>
    <a:srgbClr val="000000"/>
    <a:srgbClr val="0066FF"/>
    <a:srgbClr val="FF99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C1F20C79-C08C-47D7-8B0B-B1B93C6244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ctor.net/zaloha_sasa/miner_skripta/index1.php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www.natur.cuni.cz/~mineral/mineraly.html" TargetMode="External"/><Relationship Id="rId4" Type="http://schemas.openxmlformats.org/officeDocument/2006/relationships/hyperlink" Target="http://www.mineral.cz/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8E633A-E6BC-45D2-AFF5-29578592EBE2}" type="slidenum">
              <a:rPr lang="cs-CZ" smtClean="0">
                <a:latin typeface="Arial" charset="0"/>
                <a:cs typeface="Arial" charset="0"/>
              </a:rPr>
              <a:pPr/>
              <a:t>3</a:t>
            </a:fld>
            <a:endParaRPr lang="cs-CZ" smtClean="0">
              <a:latin typeface="Arial" charset="0"/>
              <a:cs typeface="Arial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Mineralogie</a:t>
            </a:r>
            <a:endParaRPr lang="cs-CZ" smtClean="0">
              <a:latin typeface="Arial" charset="0"/>
              <a:hlinkClick r:id="rId3"/>
            </a:endParaRPr>
          </a:p>
          <a:p>
            <a:pPr eaLnBrk="1" hangingPunct="1"/>
            <a:r>
              <a:rPr lang="cs-CZ" smtClean="0">
                <a:latin typeface="Arial" charset="0"/>
                <a:hlinkClick r:id="rId3"/>
              </a:rPr>
              <a:t>http://www.dictor.net/zaloha_sasa/miner_skripta/index1.php</a:t>
            </a:r>
            <a:r>
              <a:rPr lang="cs-CZ" smtClean="0">
                <a:latin typeface="Arial" charset="0"/>
              </a:rPr>
              <a:t> (internetová skripta)</a:t>
            </a:r>
            <a:endParaRPr lang="cs-CZ" smtClean="0">
              <a:latin typeface="Arial" charset="0"/>
              <a:hlinkClick r:id="rId4"/>
            </a:endParaRPr>
          </a:p>
          <a:p>
            <a:pPr eaLnBrk="1" hangingPunct="1"/>
            <a:r>
              <a:rPr lang="cs-CZ" smtClean="0">
                <a:latin typeface="Arial" charset="0"/>
                <a:hlinkClick r:id="rId4"/>
              </a:rPr>
              <a:t>http://www.mineral.cz</a:t>
            </a:r>
            <a:r>
              <a:rPr lang="cs-CZ" smtClean="0">
                <a:latin typeface="Arial" charset="0"/>
              </a:rPr>
              <a:t>  (i pro děti, skládačky, pexesa, …)</a:t>
            </a:r>
            <a:endParaRPr lang="cs-CZ" smtClean="0">
              <a:latin typeface="Arial" charset="0"/>
              <a:hlinkClick r:id="rId5"/>
            </a:endParaRPr>
          </a:p>
          <a:p>
            <a:pPr eaLnBrk="1" hangingPunct="1"/>
            <a:r>
              <a:rPr lang="cs-CZ" smtClean="0">
                <a:latin typeface="Arial" charset="0"/>
                <a:hlinkClick r:id="rId5"/>
              </a:rPr>
              <a:t>http://www.natur.cuni.cz/~mineral/mineraly.html</a:t>
            </a:r>
            <a:r>
              <a:rPr lang="cs-CZ" smtClean="0">
                <a:latin typeface="Arial" charset="0"/>
              </a:rPr>
              <a:t> (ideál - minerál, vlastnosti, pěkné obrázky)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14730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14731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1E281-8A7E-44C5-8C2F-A532CC5D8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29A9C-B742-4E55-873B-EAA7CE6F29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1803D-6B1D-41BF-9FA9-D1E4D9C52B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617826-20D0-44F0-8C51-B675697415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BCAC6E-FF22-4EDA-9450-83976A1FFF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A5349-896F-4D70-8853-1BD1748A35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13D07-7BA7-4F03-9363-710C26C9E9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77A6D-2C37-4031-B0F2-4369F0469F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FA743A-9A9C-40BC-BD8F-1A9A580564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52D00-DD14-4808-8D2B-28094B9217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F7A82-A2CB-4164-B2A6-B5CDE2B003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6E07B-787E-4D1D-847B-6CC7774F27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14730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14731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52133-3952-420A-A8B4-8FF32F8AB4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1D247-6BCC-4F67-80CD-7C4DB1B7B6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B50C8-C620-4CB6-9274-72B2FCCD6A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AC5B7-0C57-4724-8D98-3705330A62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D8AB8-3C04-4325-B03D-75B8964694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7C67F9-E220-4106-BB50-48E4F97201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30B0ED-DBDE-45F2-8D87-E05F864715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E2043-AA7C-40FD-886C-FE379BA9F7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EFCEE8-EDEA-473B-AA91-0F2B1E8767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486977-543D-43A0-A6DE-AF47C2B5BD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FC456-BF98-46D9-8505-27A05AFC20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69760-9573-4770-AEDB-41F402E93F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14730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14731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395AC-E441-4426-B445-8BE27A4DDD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7AA4F-C004-4776-8B06-869F708359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F2658-AE6B-4B9C-976E-CE4D04F41C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F5B87-E685-49AC-AB1A-CE5D758E9B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04DDA1-BCD7-4F58-845C-3D67ABEA5F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B1C15D-18DC-4026-83F4-E3BC566298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535A9-99C3-4080-A8BC-33F9D9805B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F9070D-EEA3-4386-8323-E652C9FD17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F2D23-CFA6-4026-A9E4-04A9406B2A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50938-0A2B-4F6B-99E5-C7B4B343DD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1B57E-0490-4FF3-91CC-C0C367EBF4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F1D81C-1358-40CC-992D-3B57FFC940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hf hdr="0" ft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14730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14731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29E97-254C-4AFA-9188-59284BC656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E9437-86DE-4B3C-A874-01D50E3946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3A9D69-2C10-4D1C-A995-CE7723C56A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1FC86-5189-455D-A5E1-26601E0EF9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A0304-5804-4314-B772-E8E0A34E07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34746-7A6E-43B7-BE86-650BA5DC67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7AED5-31BB-4CF3-A5C1-31088043A3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914EC-2A0A-46C6-9329-CFCE94507D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F74C2-A99E-4115-A1AC-4439CB966F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FB2E1-07A3-4F81-88FE-2974D05F7C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3426B-4901-43AC-877A-7D20300792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B00F7-47B4-4338-9B34-907AC5C8A3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hf hdr="0" ft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14730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114731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2EE3C-1D8F-47E6-8152-D1DB6185B4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113667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68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69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0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1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2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3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4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5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6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7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8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9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0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1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2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3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4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5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6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7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8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9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0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1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2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3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4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5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6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7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8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9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0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1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2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3116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113704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13705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13706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13707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13708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09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10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8FAFE75-284E-42C6-9292-E0CB6546AD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28" r:id="rId1"/>
    <p:sldLayoutId id="2147483994" r:id="rId2"/>
    <p:sldLayoutId id="2147483993" r:id="rId3"/>
    <p:sldLayoutId id="2147483992" r:id="rId4"/>
    <p:sldLayoutId id="2147483991" r:id="rId5"/>
    <p:sldLayoutId id="2147483990" r:id="rId6"/>
    <p:sldLayoutId id="2147483989" r:id="rId7"/>
    <p:sldLayoutId id="2147483988" r:id="rId8"/>
    <p:sldLayoutId id="2147483987" r:id="rId9"/>
    <p:sldLayoutId id="2147483986" r:id="rId10"/>
    <p:sldLayoutId id="2147483985" r:id="rId11"/>
    <p:sldLayoutId id="214748398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4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5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113667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68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69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0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1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2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3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4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5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6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7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8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9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0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1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2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3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4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5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6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7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8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9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0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1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2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3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4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5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6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7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8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9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0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1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2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4140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113704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13705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13706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13707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13708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09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10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18EAF05-A96C-4CF6-B60A-EF95A5DDC9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29" r:id="rId1"/>
    <p:sldLayoutId id="2147484005" r:id="rId2"/>
    <p:sldLayoutId id="2147484004" r:id="rId3"/>
    <p:sldLayoutId id="2147484003" r:id="rId4"/>
    <p:sldLayoutId id="2147484002" r:id="rId5"/>
    <p:sldLayoutId id="2147484001" r:id="rId6"/>
    <p:sldLayoutId id="2147484000" r:id="rId7"/>
    <p:sldLayoutId id="2147483999" r:id="rId8"/>
    <p:sldLayoutId id="2147483998" r:id="rId9"/>
    <p:sldLayoutId id="2147483997" r:id="rId10"/>
    <p:sldLayoutId id="2147483996" r:id="rId11"/>
    <p:sldLayoutId id="214748399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4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5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113667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68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69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0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1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2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3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4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5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6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7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8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9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0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1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2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3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4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5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6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7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8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9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0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1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2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3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4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5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6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7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8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9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0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1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2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5164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113704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13705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13706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13707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13708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09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10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CD5412-D29A-4111-98C7-09DEE7CB32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30" r:id="rId1"/>
    <p:sldLayoutId id="2147484016" r:id="rId2"/>
    <p:sldLayoutId id="2147484015" r:id="rId3"/>
    <p:sldLayoutId id="2147484014" r:id="rId4"/>
    <p:sldLayoutId id="2147484013" r:id="rId5"/>
    <p:sldLayoutId id="2147484012" r:id="rId6"/>
    <p:sldLayoutId id="2147484011" r:id="rId7"/>
    <p:sldLayoutId id="2147484010" r:id="rId8"/>
    <p:sldLayoutId id="2147484009" r:id="rId9"/>
    <p:sldLayoutId id="2147484008" r:id="rId10"/>
    <p:sldLayoutId id="2147484007" r:id="rId11"/>
    <p:sldLayoutId id="214748400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4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5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113667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68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69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0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1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2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3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4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5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6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7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8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9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0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1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2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3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4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5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6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7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8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9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0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1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2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3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4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5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6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7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8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9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0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1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2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6188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113704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13705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13706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13707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13708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09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10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DF06C71-DA01-47D0-A672-FC3F001740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31" r:id="rId1"/>
    <p:sldLayoutId id="2147484027" r:id="rId2"/>
    <p:sldLayoutId id="2147484026" r:id="rId3"/>
    <p:sldLayoutId id="2147484025" r:id="rId4"/>
    <p:sldLayoutId id="2147484024" r:id="rId5"/>
    <p:sldLayoutId id="2147484023" r:id="rId6"/>
    <p:sldLayoutId id="2147484022" r:id="rId7"/>
    <p:sldLayoutId id="2147484021" r:id="rId8"/>
    <p:sldLayoutId id="2147484020" r:id="rId9"/>
    <p:sldLayoutId id="2147484019" r:id="rId10"/>
    <p:sldLayoutId id="2147484018" r:id="rId11"/>
    <p:sldLayoutId id="214748401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4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5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06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13707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87" name="Rectangle 4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8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9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C882917F-30C6-452A-9078-B6E06C6A93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33" r:id="rId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4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11188" y="3068638"/>
            <a:ext cx="7772400" cy="1470025"/>
          </a:xfrm>
          <a:noFill/>
        </p:spPr>
        <p:txBody>
          <a:bodyPr/>
          <a:lstStyle/>
          <a:p>
            <a:r>
              <a:rPr lang="cs-CZ" sz="7200" smtClean="0">
                <a:solidFill>
                  <a:srgbClr val="CCFF33"/>
                </a:solidFill>
                <a:effectLst/>
              </a:rPr>
              <a:t>Petrologie</a:t>
            </a:r>
          </a:p>
        </p:txBody>
      </p:sp>
      <p:pic>
        <p:nvPicPr>
          <p:cNvPr id="1290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476250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/>
          <p:nvPr/>
        </p:nvSpPr>
        <p:spPr>
          <a:xfrm>
            <a:off x="0" y="6524625"/>
            <a:ext cx="1187450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/>
            <a:r>
              <a:rPr lang="cs-CZ" sz="12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ZŠ Hejnice 2010</a:t>
            </a:r>
          </a:p>
        </p:txBody>
      </p:sp>
      <p:sp>
        <p:nvSpPr>
          <p:cNvPr id="2" name="TextovéPole 14"/>
          <p:cNvSpPr txBox="1"/>
          <p:nvPr/>
        </p:nvSpPr>
        <p:spPr>
          <a:xfrm>
            <a:off x="7854950" y="6453188"/>
            <a:ext cx="1289050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/>
            <a:r>
              <a:rPr lang="cs-CZ" sz="12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Mgr.Jan Kašpar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973138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/>
              <a:t>Petrologie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idx="1"/>
          </p:nvPr>
        </p:nvSpPr>
        <p:spPr>
          <a:xfrm>
            <a:off x="685800" y="1341438"/>
            <a:ext cx="7696200" cy="41449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z="2800" dirty="0"/>
              <a:t>Věda zabývající se </a:t>
            </a:r>
            <a:r>
              <a:rPr lang="cs-CZ" sz="2800" dirty="0">
                <a:solidFill>
                  <a:srgbClr val="FF0000"/>
                </a:solidFill>
              </a:rPr>
              <a:t>vznikem, složením, výskytem a vlastnostmi hornin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dirty="0"/>
              <a:t>Horniny tvoří litosféru (litosférické desky)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dirty="0">
                <a:solidFill>
                  <a:srgbClr val="FF0000"/>
                </a:solidFill>
              </a:rPr>
              <a:t>Litosféra</a:t>
            </a:r>
            <a:r>
              <a:rPr lang="cs-CZ" sz="2800" dirty="0"/>
              <a:t> = kamenný obal Země, většinou pokryt půdou (zemská kůra, pevná část zem. pláště)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dirty="0"/>
              <a:t>Horniny jsou složeny z nerostů = </a:t>
            </a:r>
            <a:r>
              <a:rPr lang="cs-CZ" sz="2800" dirty="0">
                <a:solidFill>
                  <a:srgbClr val="FF0000"/>
                </a:solidFill>
              </a:rPr>
              <a:t>horninotvorné</a:t>
            </a:r>
            <a:r>
              <a:rPr lang="cs-CZ" sz="2800" dirty="0"/>
              <a:t> (živec, křemen, slídy, augit, amfibol, augit,…)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D82862-273D-4510-B588-1951F871B953}" type="slidenum">
              <a:rPr lang="cs-CZ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116013"/>
          </a:xfrm>
        </p:spPr>
        <p:txBody>
          <a:bodyPr/>
          <a:lstStyle/>
          <a:p>
            <a:pPr eaLnBrk="1" hangingPunct="1">
              <a:defRPr/>
            </a:pPr>
            <a:r>
              <a:rPr lang="cs-CZ"/>
              <a:t>Složení zemské kůry</a:t>
            </a:r>
          </a:p>
        </p:txBody>
      </p:sp>
      <p:sp>
        <p:nvSpPr>
          <p:cNvPr id="45058" name="Rectangle 2"/>
          <p:cNvSpPr>
            <a:spLocks noGrp="1" noChangeArrowheads="1"/>
          </p:cNvSpPr>
          <p:nvPr>
            <p:ph idx="1"/>
          </p:nvPr>
        </p:nvSpPr>
        <p:spPr>
          <a:xfrm>
            <a:off x="684213" y="1484313"/>
            <a:ext cx="7697787" cy="4608512"/>
          </a:xfrm>
        </p:spPr>
        <p:txBody>
          <a:bodyPr/>
          <a:lstStyle/>
          <a:p>
            <a:pPr eaLnBrk="1" hangingPunct="1">
              <a:defRPr/>
            </a:pPr>
            <a:r>
              <a:rPr lang="cs-CZ" b="1"/>
              <a:t>minerál</a:t>
            </a:r>
            <a:r>
              <a:rPr lang="cs-CZ"/>
              <a:t> (nerost)</a:t>
            </a:r>
            <a:r>
              <a:rPr lang="cs-CZ" sz="2800"/>
              <a:t> </a:t>
            </a:r>
          </a:p>
          <a:p>
            <a:pPr eaLnBrk="1" hangingPunct="1">
              <a:buFontTx/>
              <a:buNone/>
              <a:defRPr/>
            </a:pPr>
            <a:r>
              <a:rPr lang="cs-CZ" sz="2800"/>
              <a:t>	– stejnorodá přírodnina, lze ji vyjádřit chemickým vzorcem </a:t>
            </a:r>
          </a:p>
          <a:p>
            <a:pPr eaLnBrk="1" hangingPunct="1">
              <a:buFontTx/>
              <a:buNone/>
              <a:defRPr/>
            </a:pPr>
            <a:r>
              <a:rPr lang="cs-CZ" sz="2800"/>
              <a:t>	(věda – mineralogie)</a:t>
            </a:r>
          </a:p>
          <a:p>
            <a:pPr eaLnBrk="1" hangingPunct="1">
              <a:defRPr/>
            </a:pPr>
            <a:r>
              <a:rPr lang="cs-CZ" b="1"/>
              <a:t>hornina</a:t>
            </a:r>
            <a:r>
              <a:rPr lang="cs-CZ" sz="2800"/>
              <a:t> </a:t>
            </a:r>
          </a:p>
          <a:p>
            <a:pPr eaLnBrk="1" hangingPunct="1">
              <a:buFontTx/>
              <a:buNone/>
              <a:defRPr/>
            </a:pPr>
            <a:r>
              <a:rPr lang="cs-CZ" sz="2800"/>
              <a:t>	– nestejnorodá přírodnina, je složená z více minerálů, žula = křemen, živec, slída </a:t>
            </a:r>
          </a:p>
          <a:p>
            <a:pPr eaLnBrk="1" hangingPunct="1">
              <a:buFontTx/>
              <a:buNone/>
              <a:defRPr/>
            </a:pPr>
            <a:r>
              <a:rPr lang="cs-CZ" sz="2800"/>
              <a:t>	(věda – petrologie)</a:t>
            </a:r>
          </a:p>
          <a:p>
            <a:pPr eaLnBrk="1" hangingPunct="1">
              <a:buFontTx/>
              <a:buNone/>
              <a:defRPr/>
            </a:pPr>
            <a:endParaRPr lang="cs-CZ" sz="280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5FFF46-DD90-4089-A55C-FC39D5CB4CB0}" type="slidenum">
              <a:rPr lang="cs-CZ"/>
              <a:pPr>
                <a:defRPr/>
              </a:pPr>
              <a:t>3</a:t>
            </a:fld>
            <a:endParaRPr lang="cs-CZ"/>
          </a:p>
        </p:txBody>
      </p:sp>
      <p:sp>
        <p:nvSpPr>
          <p:cNvPr id="20485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1438" y="71438"/>
            <a:ext cx="468312" cy="404812"/>
          </a:xfrm>
          <a:prstGeom prst="actionButtonHome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5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50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0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0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0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0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116013"/>
          </a:xfrm>
        </p:spPr>
        <p:txBody>
          <a:bodyPr/>
          <a:lstStyle/>
          <a:p>
            <a:pPr eaLnBrk="1" hangingPunct="1">
              <a:defRPr/>
            </a:pPr>
            <a:r>
              <a:rPr lang="cs-CZ"/>
              <a:t>Zopakuj si :</a:t>
            </a:r>
          </a:p>
        </p:txBody>
      </p:sp>
      <p:sp>
        <p:nvSpPr>
          <p:cNvPr id="1822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dirty="0"/>
              <a:t>Horniny jsou: 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cs-CZ" dirty="0"/>
              <a:t>nestejnorodé přírodniny tvořené minerály (nedají se vyjádřit chemickým vzorcem)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cs-CZ" dirty="0"/>
              <a:t>věda – petrologie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cs-CZ" dirty="0"/>
              <a:t>vznik hornin – vnitřní a vnější geologičtí činitelé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2C23A-18CA-45AC-A5AF-0529BFC40BEA}" type="slidenum">
              <a:rPr lang="cs-CZ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2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82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82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-315913"/>
            <a:ext cx="6870700" cy="1600201"/>
          </a:xfrm>
        </p:spPr>
        <p:txBody>
          <a:bodyPr/>
          <a:lstStyle/>
          <a:p>
            <a:pPr eaLnBrk="1" hangingPunct="1">
              <a:defRPr/>
            </a:pPr>
            <a:r>
              <a:rPr lang="cs-CZ"/>
              <a:t>Rozdělení hornin</a:t>
            </a:r>
          </a:p>
        </p:txBody>
      </p:sp>
      <p:sp>
        <p:nvSpPr>
          <p:cNvPr id="3686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algn="ctr" eaLnBrk="1" hangingPunct="1">
              <a:buFontTx/>
              <a:buAutoNum type="alphaUcPeriod"/>
              <a:defRPr/>
            </a:pPr>
            <a:r>
              <a:rPr lang="cs-CZ" b="1">
                <a:solidFill>
                  <a:schemeClr val="folHlink"/>
                </a:solidFill>
              </a:rPr>
              <a:t>Vyvřelé</a:t>
            </a:r>
            <a:endParaRPr lang="cs-CZ"/>
          </a:p>
          <a:p>
            <a:pPr marL="609600" indent="-609600" algn="ctr" eaLnBrk="1" hangingPunct="1">
              <a:buFontTx/>
              <a:buAutoNum type="alphaUcPeriod"/>
              <a:defRPr/>
            </a:pPr>
            <a:endParaRPr lang="cs-CZ"/>
          </a:p>
          <a:p>
            <a:pPr marL="609600" indent="-609600" algn="ctr" eaLnBrk="1" hangingPunct="1">
              <a:buFontTx/>
              <a:buAutoNum type="alphaUcPeriod"/>
              <a:defRPr/>
            </a:pPr>
            <a:r>
              <a:rPr lang="cs-CZ" b="1">
                <a:solidFill>
                  <a:schemeClr val="folHlink"/>
                </a:solidFill>
              </a:rPr>
              <a:t>Usazené</a:t>
            </a:r>
          </a:p>
          <a:p>
            <a:pPr marL="609600" indent="-609600" algn="ctr" eaLnBrk="1" hangingPunct="1">
              <a:buFontTx/>
              <a:buAutoNum type="alphaUcPeriod"/>
              <a:defRPr/>
            </a:pPr>
            <a:endParaRPr lang="cs-CZ"/>
          </a:p>
          <a:p>
            <a:pPr marL="609600" indent="-609600" algn="ctr" eaLnBrk="1" hangingPunct="1">
              <a:buFontTx/>
              <a:buAutoNum type="alphaUcPeriod"/>
              <a:defRPr/>
            </a:pPr>
            <a:r>
              <a:rPr lang="cs-CZ" b="1">
                <a:solidFill>
                  <a:schemeClr val="folHlink"/>
                </a:solidFill>
              </a:rPr>
              <a:t>Přeměněné</a:t>
            </a:r>
            <a:r>
              <a:rPr lang="cs-CZ"/>
              <a:t> </a:t>
            </a:r>
          </a:p>
          <a:p>
            <a:pPr marL="609600" indent="-609600" eaLnBrk="1" hangingPunct="1">
              <a:buFontTx/>
              <a:buAutoNum type="arabicPeriod" startAt="2"/>
              <a:defRPr/>
            </a:pPr>
            <a:endParaRPr lang="cs-CZ"/>
          </a:p>
          <a:p>
            <a:pPr marL="609600" indent="-609600" eaLnBrk="1" hangingPunct="1">
              <a:buFontTx/>
              <a:buAutoNum type="arabicPeriod" startAt="2"/>
              <a:defRPr/>
            </a:pPr>
            <a:endParaRPr lang="cs-CZ"/>
          </a:p>
          <a:p>
            <a:pPr marL="609600" indent="-609600" eaLnBrk="1" hangingPunct="1">
              <a:buFontTx/>
              <a:buNone/>
              <a:defRPr/>
            </a:pPr>
            <a:r>
              <a:rPr lang="cs-CZ"/>
              <a:t>				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483733-9842-4788-99C6-4E1778C680C7}" type="slidenum">
              <a:rPr lang="cs-CZ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8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044575"/>
          </a:xfrm>
        </p:spPr>
        <p:txBody>
          <a:bodyPr/>
          <a:lstStyle/>
          <a:p>
            <a:pPr eaLnBrk="1" hangingPunct="1">
              <a:defRPr/>
            </a:pPr>
            <a:r>
              <a:rPr lang="cs-CZ"/>
              <a:t>Magma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484313"/>
            <a:ext cx="7775575" cy="4968875"/>
          </a:xfrm>
        </p:spPr>
        <p:txBody>
          <a:bodyPr/>
          <a:lstStyle/>
          <a:p>
            <a:pPr eaLnBrk="1" hangingPunct="1">
              <a:defRPr/>
            </a:pPr>
            <a:r>
              <a:rPr lang="cs-CZ"/>
              <a:t>Žhavá tekutina (1000°st.C)</a:t>
            </a:r>
          </a:p>
          <a:p>
            <a:pPr eaLnBrk="1" hangingPunct="1">
              <a:defRPr/>
            </a:pPr>
            <a:r>
              <a:rPr lang="cs-CZ"/>
              <a:t>Obsahuje rozžhavené nerosty, vodu, plyny (křemičitany,CO</a:t>
            </a:r>
            <a:r>
              <a:rPr lang="cs-CZ" sz="1600"/>
              <a:t>2</a:t>
            </a:r>
            <a:r>
              <a:rPr lang="cs-CZ"/>
              <a:t>, SO</a:t>
            </a:r>
            <a:r>
              <a:rPr lang="cs-CZ" sz="1600"/>
              <a:t>2</a:t>
            </a:r>
            <a:r>
              <a:rPr lang="cs-CZ"/>
              <a:t>, H</a:t>
            </a:r>
            <a:r>
              <a:rPr lang="cs-CZ" sz="1600"/>
              <a:t>2</a:t>
            </a:r>
            <a:r>
              <a:rPr lang="cs-CZ"/>
              <a:t>S, O</a:t>
            </a:r>
            <a:r>
              <a:rPr lang="cs-CZ" sz="1600"/>
              <a:t>2</a:t>
            </a:r>
            <a:r>
              <a:rPr lang="cs-CZ"/>
              <a:t>,…)</a:t>
            </a:r>
          </a:p>
          <a:p>
            <a:pPr eaLnBrk="1" hangingPunct="1">
              <a:defRPr/>
            </a:pPr>
            <a:r>
              <a:rPr lang="cs-CZ"/>
              <a:t>Vzniká v hloubce 100 – 150 km na styku dvou litosférických desek</a:t>
            </a:r>
          </a:p>
          <a:p>
            <a:pPr eaLnBrk="1" hangingPunct="1">
              <a:defRPr/>
            </a:pPr>
            <a:r>
              <a:rPr lang="cs-CZ"/>
              <a:t>Pohybuje se trhlinami litosféry</a:t>
            </a:r>
          </a:p>
          <a:p>
            <a:pPr eaLnBrk="1" hangingPunct="1">
              <a:defRPr/>
            </a:pPr>
            <a:r>
              <a:rPr lang="cs-CZ"/>
              <a:t>Po vylití na povrch mluvíme o lávě</a:t>
            </a:r>
          </a:p>
          <a:p>
            <a:pPr eaLnBrk="1" hangingPunct="1">
              <a:defRPr/>
            </a:pPr>
            <a:endParaRPr lang="cs-CZ"/>
          </a:p>
          <a:p>
            <a:pPr eaLnBrk="1" hangingPunct="1">
              <a:defRPr/>
            </a:pPr>
            <a:endParaRPr lang="cs-CZ"/>
          </a:p>
          <a:p>
            <a:pPr eaLnBrk="1" hangingPunct="1">
              <a:defRPr/>
            </a:pPr>
            <a:endParaRPr lang="cs-CZ" sz="160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9D77C9-B536-4BD7-A4CE-8A315B8343D8}" type="slidenum">
              <a:rPr lang="cs-CZ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>
          <a:xfrm>
            <a:off x="755650" y="0"/>
            <a:ext cx="6870700" cy="1125538"/>
          </a:xfrm>
        </p:spPr>
        <p:txBody>
          <a:bodyPr/>
          <a:lstStyle/>
          <a:p>
            <a:pPr eaLnBrk="1" hangingPunct="1">
              <a:defRPr/>
            </a:pPr>
            <a:r>
              <a:rPr lang="cs-CZ"/>
              <a:t>Vyvřelé horniny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578850" cy="453072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/>
              <a:t>Vznikají </a:t>
            </a:r>
            <a:r>
              <a:rPr lang="cs-CZ" dirty="0">
                <a:solidFill>
                  <a:srgbClr val="FF0000"/>
                </a:solidFill>
              </a:rPr>
              <a:t>utuhnutím magmatu </a:t>
            </a:r>
            <a:r>
              <a:rPr lang="cs-CZ" dirty="0"/>
              <a:t>(</a:t>
            </a:r>
            <a:r>
              <a:rPr lang="cs-CZ" dirty="0" err="1"/>
              <a:t>magmatity</a:t>
            </a:r>
            <a:r>
              <a:rPr lang="cs-CZ" dirty="0"/>
              <a:t>, vyvřeliny)</a:t>
            </a:r>
            <a:endParaRPr lang="cs-CZ" dirty="0">
              <a:solidFill>
                <a:srgbClr val="FF0000"/>
              </a:solidFill>
            </a:endParaRPr>
          </a:p>
          <a:p>
            <a:pPr eaLnBrk="1" hangingPunct="1">
              <a:defRPr/>
            </a:pPr>
            <a:r>
              <a:rPr lang="cs-CZ" dirty="0"/>
              <a:t>Horniny </a:t>
            </a:r>
            <a:r>
              <a:rPr lang="cs-CZ" dirty="0">
                <a:solidFill>
                  <a:schemeClr val="folHlink"/>
                </a:solidFill>
              </a:rPr>
              <a:t>výlevné</a:t>
            </a:r>
            <a:r>
              <a:rPr lang="cs-CZ" dirty="0"/>
              <a:t> – magma se dostává na povrch</a:t>
            </a:r>
          </a:p>
          <a:p>
            <a:pPr eaLnBrk="1" hangingPunct="1">
              <a:defRPr/>
            </a:pPr>
            <a:r>
              <a:rPr lang="cs-CZ" dirty="0"/>
              <a:t>Horniny </a:t>
            </a:r>
            <a:r>
              <a:rPr lang="cs-CZ" dirty="0">
                <a:solidFill>
                  <a:schemeClr val="folHlink"/>
                </a:solidFill>
              </a:rPr>
              <a:t>hlubinné</a:t>
            </a:r>
            <a:r>
              <a:rPr lang="cs-CZ" dirty="0"/>
              <a:t> – magma tuhne pod povrchem</a:t>
            </a:r>
          </a:p>
          <a:p>
            <a:pPr eaLnBrk="1" hangingPunct="1">
              <a:defRPr/>
            </a:pPr>
            <a:r>
              <a:rPr lang="cs-CZ" dirty="0"/>
              <a:t>Horniny </a:t>
            </a:r>
            <a:r>
              <a:rPr lang="cs-CZ" dirty="0">
                <a:solidFill>
                  <a:schemeClr val="folHlink"/>
                </a:solidFill>
              </a:rPr>
              <a:t>žilné</a:t>
            </a:r>
            <a:r>
              <a:rPr lang="cs-CZ" dirty="0"/>
              <a:t> – magma tuhne v pravých žilách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BB9767-8AC2-4C6F-9144-C963B04FD054}" type="slidenum">
              <a:rPr lang="cs-CZ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116013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/>
              <a:t>1. Vyvřelé horniny hlubinné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Magma tuhne pod povrchem</a:t>
            </a:r>
          </a:p>
          <a:p>
            <a:pPr eaLnBrk="1" hangingPunct="1"/>
            <a:r>
              <a:rPr lang="cs-CZ" smtClean="0"/>
              <a:t>Tuhnutí probíhá </a:t>
            </a:r>
            <a:r>
              <a:rPr lang="cs-CZ" smtClean="0">
                <a:solidFill>
                  <a:schemeClr val="folHlink"/>
                </a:solidFill>
              </a:rPr>
              <a:t>pomalu</a:t>
            </a:r>
            <a:r>
              <a:rPr lang="cs-CZ" smtClean="0"/>
              <a:t> – velké krystaly</a:t>
            </a:r>
          </a:p>
          <a:p>
            <a:pPr eaLnBrk="1" hangingPunct="1"/>
            <a:r>
              <a:rPr lang="cs-CZ" smtClean="0">
                <a:solidFill>
                  <a:schemeClr val="folHlink"/>
                </a:solidFill>
              </a:rPr>
              <a:t>Středně až hrubozrnná</a:t>
            </a:r>
            <a:r>
              <a:rPr lang="cs-CZ" smtClean="0"/>
              <a:t> stavba</a:t>
            </a:r>
          </a:p>
          <a:p>
            <a:pPr eaLnBrk="1" hangingPunct="1"/>
            <a:r>
              <a:rPr lang="cs-CZ" smtClean="0"/>
              <a:t>Tvoří velká podzemní tělesa - plutony</a:t>
            </a:r>
          </a:p>
          <a:p>
            <a:pPr eaLnBrk="1" hangingPunct="1"/>
            <a:r>
              <a:rPr lang="cs-CZ" smtClean="0"/>
              <a:t>Žula, gabro</a:t>
            </a:r>
          </a:p>
          <a:p>
            <a:pPr eaLnBrk="1" hangingPunct="1"/>
            <a:endParaRPr lang="cs-CZ" smtClean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59A0F2-BC7E-4981-BA9F-684D28D7AECB}" type="slidenum">
              <a:rPr lang="cs-CZ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endParaRPr lang="cs-CZ" smtClean="0">
              <a:effectLst/>
            </a:endParaRP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effectLst/>
            </a:endParaRPr>
          </a:p>
        </p:txBody>
      </p:sp>
      <p:pic>
        <p:nvPicPr>
          <p:cNvPr id="130052" name="Picture 4" descr="IMG2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64613" cy="6724650"/>
          </a:xfrm>
          <a:prstGeom prst="rect">
            <a:avLst/>
          </a:prstGeom>
          <a:noFill/>
        </p:spPr>
      </p:pic>
      <p:sp>
        <p:nvSpPr>
          <p:cNvPr id="130053" name="Text Box 5"/>
          <p:cNvSpPr txBox="1">
            <a:spLocks noChangeArrowheads="1"/>
          </p:cNvSpPr>
          <p:nvPr/>
        </p:nvSpPr>
        <p:spPr bwMode="auto">
          <a:xfrm>
            <a:off x="7524750" y="6165850"/>
            <a:ext cx="863600" cy="396875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Obr.1</a:t>
            </a:r>
          </a:p>
        </p:txBody>
      </p:sp>
      <p:sp>
        <p:nvSpPr>
          <p:cNvPr id="130054" name="Text Box 6"/>
          <p:cNvSpPr txBox="1">
            <a:spLocks noChangeArrowheads="1"/>
          </p:cNvSpPr>
          <p:nvPr/>
        </p:nvSpPr>
        <p:spPr bwMode="auto">
          <a:xfrm>
            <a:off x="179388" y="188913"/>
            <a:ext cx="3744912" cy="396875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Žulový pluton Jizerských hor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189038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/>
              <a:t>2. Vyvřelé horniny výlevné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268413"/>
            <a:ext cx="8229600" cy="453072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/>
              <a:t>Magma se dostává na povrch (pevniny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i </a:t>
            </a:r>
            <a:r>
              <a:rPr lang="cs-CZ" dirty="0"/>
              <a:t>oceány) = láva</a:t>
            </a:r>
          </a:p>
          <a:p>
            <a:pPr eaLnBrk="1" hangingPunct="1">
              <a:defRPr/>
            </a:pPr>
            <a:r>
              <a:rPr lang="cs-CZ" dirty="0"/>
              <a:t>Rychle tuhnou – </a:t>
            </a:r>
            <a:r>
              <a:rPr lang="cs-CZ" dirty="0">
                <a:solidFill>
                  <a:schemeClr val="folHlink"/>
                </a:solidFill>
              </a:rPr>
              <a:t>jemnozrnné až celistvé</a:t>
            </a:r>
            <a:r>
              <a:rPr lang="cs-CZ" dirty="0"/>
              <a:t> (vulkanické sklo), špatně viditelné krystaly</a:t>
            </a:r>
          </a:p>
          <a:p>
            <a:pPr eaLnBrk="1" hangingPunct="1">
              <a:defRPr/>
            </a:pPr>
            <a:r>
              <a:rPr lang="cs-CZ" dirty="0"/>
              <a:t>Čedič, znělec, andezit, melafyr</a:t>
            </a:r>
          </a:p>
          <a:p>
            <a:pPr eaLnBrk="1" hangingPunct="1"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803DEB-E03F-43D2-AE05-C10BB6472D72}" type="slidenum">
              <a:rPr lang="cs-CZ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044575"/>
          </a:xfrm>
        </p:spPr>
        <p:txBody>
          <a:bodyPr/>
          <a:lstStyle/>
          <a:p>
            <a:pPr eaLnBrk="1" hangingPunct="1">
              <a:defRPr/>
            </a:pPr>
            <a:r>
              <a:rPr lang="cs-CZ"/>
              <a:t>3. Vyvřelé horniny žilné</a:t>
            </a:r>
          </a:p>
        </p:txBody>
      </p:sp>
      <p:sp>
        <p:nvSpPr>
          <p:cNvPr id="16391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/>
              <a:t>Tuhnutí magmatu v trhlinách zemské kůry</a:t>
            </a:r>
          </a:p>
          <a:p>
            <a:pPr eaLnBrk="1" hangingPunct="1">
              <a:defRPr/>
            </a:pPr>
            <a:r>
              <a:rPr lang="cs-CZ" dirty="0"/>
              <a:t>Přechodné vlastnosti mezi hlubinnými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výlevnými</a:t>
            </a:r>
          </a:p>
          <a:p>
            <a:pPr eaLnBrk="1" hangingPunct="1">
              <a:defRPr/>
            </a:pPr>
            <a:r>
              <a:rPr lang="cs-CZ" dirty="0"/>
              <a:t>Pegmatit, porfyr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2B8E9A-AEAE-4CF1-B86F-93F0C01CE97C}" type="slidenum">
              <a:rPr lang="cs-CZ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Usazené horniny (sedimenty)</a:t>
            </a:r>
          </a:p>
        </p:txBody>
      </p:sp>
      <p:sp>
        <p:nvSpPr>
          <p:cNvPr id="2099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Úlomky hornin uvolněné při </a:t>
            </a:r>
            <a:r>
              <a:rPr lang="cs-CZ">
                <a:solidFill>
                  <a:srgbClr val="CC3300"/>
                </a:solidFill>
              </a:rPr>
              <a:t>zvětrávání </a:t>
            </a:r>
            <a:r>
              <a:rPr lang="cs-CZ"/>
              <a:t>(činnost vody, větru, Slunce, gravitace, organismů)</a:t>
            </a:r>
          </a:p>
          <a:p>
            <a:pPr eaLnBrk="1" hangingPunct="1">
              <a:defRPr/>
            </a:pPr>
            <a:r>
              <a:rPr lang="cs-CZ"/>
              <a:t>Usazování na zemském povrchu (voda i souše)</a:t>
            </a:r>
          </a:p>
          <a:p>
            <a:pPr eaLnBrk="1" hangingPunct="1">
              <a:defRPr/>
            </a:pPr>
            <a:r>
              <a:rPr lang="cs-CZ" sz="2800">
                <a:solidFill>
                  <a:srgbClr val="CC3300"/>
                </a:solidFill>
              </a:rPr>
              <a:t>zvětrávání → přenos → usazení → (zpevnění)</a:t>
            </a:r>
          </a:p>
          <a:p>
            <a:pPr eaLnBrk="1" hangingPunct="1">
              <a:defRPr/>
            </a:pPr>
            <a:r>
              <a:rPr lang="cs-CZ">
                <a:solidFill>
                  <a:srgbClr val="CC3300"/>
                </a:solidFill>
              </a:rPr>
              <a:t>Vrstva</a:t>
            </a:r>
            <a:r>
              <a:rPr lang="cs-CZ"/>
              <a:t> : podloží, nadloží, mocnost, souvrství, vrstevní sled</a:t>
            </a:r>
          </a:p>
          <a:p>
            <a:pPr eaLnBrk="1" hangingPunct="1"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CAE64C-C06F-421D-B336-8A4A0FDDB373}" type="slidenum">
              <a:rPr lang="cs-CZ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9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9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9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9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endParaRPr lang="cs-CZ" smtClean="0">
              <a:effectLst/>
            </a:endParaRP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effectLst/>
            </a:endParaRPr>
          </a:p>
        </p:txBody>
      </p:sp>
      <p:pic>
        <p:nvPicPr>
          <p:cNvPr id="131076" name="Picture 4" descr="PB0600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1077" name="Text Box 5"/>
          <p:cNvSpPr txBox="1">
            <a:spLocks noChangeArrowheads="1"/>
          </p:cNvSpPr>
          <p:nvPr/>
        </p:nvSpPr>
        <p:spPr bwMode="auto">
          <a:xfrm>
            <a:off x="7740650" y="6308725"/>
            <a:ext cx="863600" cy="396875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Obr.2</a:t>
            </a:r>
          </a:p>
        </p:txBody>
      </p:sp>
      <p:sp>
        <p:nvSpPr>
          <p:cNvPr id="131078" name="Text Box 6"/>
          <p:cNvSpPr txBox="1">
            <a:spLocks noChangeArrowheads="1"/>
          </p:cNvSpPr>
          <p:nvPr/>
        </p:nvSpPr>
        <p:spPr bwMode="auto">
          <a:xfrm>
            <a:off x="611188" y="260350"/>
            <a:ext cx="3097212" cy="396875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2000" b="1">
                <a:solidFill>
                  <a:srgbClr val="000000"/>
                </a:solidFill>
              </a:rPr>
              <a:t>Pískovce Českého Ráje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Druhy sedimentů</a:t>
            </a:r>
          </a:p>
        </p:txBody>
      </p:sp>
      <p:sp>
        <p:nvSpPr>
          <p:cNvPr id="233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>
                <a:solidFill>
                  <a:srgbClr val="FF0000"/>
                </a:solidFill>
              </a:rPr>
              <a:t>1. Úlomkovité </a:t>
            </a:r>
            <a:r>
              <a:rPr lang="cs-CZ"/>
              <a:t>– mechanický rozpad jiných hornin (výlevných, přeměněných i sedimentárních)</a:t>
            </a:r>
          </a:p>
          <a:p>
            <a:pPr eaLnBrk="1" hangingPunct="1">
              <a:buFontTx/>
              <a:buNone/>
              <a:defRPr/>
            </a:pPr>
            <a:r>
              <a:rPr lang="cs-CZ"/>
              <a:t>		zpevněné – tmel jílovitý, Ca CO</a:t>
            </a:r>
            <a:r>
              <a:rPr lang="cs-CZ" sz="2000"/>
              <a:t>3</a:t>
            </a:r>
            <a:endParaRPr lang="cs-CZ"/>
          </a:p>
          <a:p>
            <a:pPr eaLnBrk="1" hangingPunct="1">
              <a:buFontTx/>
              <a:buNone/>
              <a:defRPr/>
            </a:pPr>
            <a:r>
              <a:rPr lang="cs-CZ" sz="2000"/>
              <a:t>		</a:t>
            </a:r>
            <a:r>
              <a:rPr lang="cs-CZ"/>
              <a:t>nezpevněné</a:t>
            </a:r>
            <a:endParaRPr lang="cs-CZ" sz="2000"/>
          </a:p>
          <a:p>
            <a:pPr eaLnBrk="1" hangingPunct="1">
              <a:defRPr/>
            </a:pPr>
            <a:r>
              <a:rPr lang="cs-CZ">
                <a:solidFill>
                  <a:srgbClr val="FF0000"/>
                </a:solidFill>
              </a:rPr>
              <a:t>2. Organogenní</a:t>
            </a:r>
            <a:r>
              <a:rPr lang="cs-CZ"/>
              <a:t> – působením rostlin a živočichů</a:t>
            </a:r>
          </a:p>
          <a:p>
            <a:pPr eaLnBrk="1" hangingPunct="1">
              <a:defRPr/>
            </a:pPr>
            <a:r>
              <a:rPr lang="cs-CZ">
                <a:solidFill>
                  <a:srgbClr val="FF0000"/>
                </a:solidFill>
              </a:rPr>
              <a:t>3. Chemické</a:t>
            </a:r>
            <a:r>
              <a:rPr lang="cs-CZ"/>
              <a:t> – krystalizace z vody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4E2D96-0824-4295-AFBA-D7E5B03915C3}" type="slidenum">
              <a:rPr lang="cs-CZ"/>
              <a:pPr>
                <a:defRPr/>
              </a:pPr>
              <a:t>14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3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33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33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33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33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522" name="Rectangle 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Mechanické zvětrávání</a:t>
            </a:r>
          </a:p>
        </p:txBody>
      </p:sp>
      <p:sp>
        <p:nvSpPr>
          <p:cNvPr id="44036" name="Text Box 2"/>
          <p:cNvSpPr txBox="1">
            <a:spLocks noChangeArrowheads="1"/>
          </p:cNvSpPr>
          <p:nvPr/>
        </p:nvSpPr>
        <p:spPr bwMode="auto">
          <a:xfrm>
            <a:off x="250825" y="1484313"/>
            <a:ext cx="8351838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cs-CZ" sz="3200"/>
              <a:t>Při zvětrávání se pevné horniny na zemském povrchu rozpadají na balvany, štěrk, písek a prach (úlomkovitý materiál).</a:t>
            </a:r>
          </a:p>
        </p:txBody>
      </p:sp>
      <p:sp>
        <p:nvSpPr>
          <p:cNvPr id="234499" name="Freeform 3"/>
          <p:cNvSpPr>
            <a:spLocks/>
          </p:cNvSpPr>
          <p:nvPr/>
        </p:nvSpPr>
        <p:spPr bwMode="auto">
          <a:xfrm>
            <a:off x="290513" y="3395663"/>
            <a:ext cx="3344862" cy="2917825"/>
          </a:xfrm>
          <a:custGeom>
            <a:avLst/>
            <a:gdLst>
              <a:gd name="T0" fmla="*/ 479425 w 2107"/>
              <a:gd name="T1" fmla="*/ 2917825 h 1838"/>
              <a:gd name="T2" fmla="*/ 0 w 2107"/>
              <a:gd name="T3" fmla="*/ 1844675 h 1838"/>
              <a:gd name="T4" fmla="*/ 609600 w 2107"/>
              <a:gd name="T5" fmla="*/ 1089025 h 1838"/>
              <a:gd name="T6" fmla="*/ 1262062 w 2107"/>
              <a:gd name="T7" fmla="*/ 0 h 1838"/>
              <a:gd name="T8" fmla="*/ 2351087 w 2107"/>
              <a:gd name="T9" fmla="*/ 668338 h 1838"/>
              <a:gd name="T10" fmla="*/ 2625724 w 2107"/>
              <a:gd name="T11" fmla="*/ 1762125 h 1838"/>
              <a:gd name="T12" fmla="*/ 2986086 w 2107"/>
              <a:gd name="T13" fmla="*/ 2265363 h 1838"/>
              <a:gd name="T14" fmla="*/ 3273425 w 2107"/>
              <a:gd name="T15" fmla="*/ 2841625 h 1838"/>
              <a:gd name="T16" fmla="*/ 3344862 w 2107"/>
              <a:gd name="T17" fmla="*/ 2913063 h 1838"/>
              <a:gd name="T18" fmla="*/ 536575 w 2107"/>
              <a:gd name="T19" fmla="*/ 2903538 h 1838"/>
              <a:gd name="T20" fmla="*/ 508000 w 2107"/>
              <a:gd name="T21" fmla="*/ 2860675 h 1838"/>
              <a:gd name="T22" fmla="*/ 479425 w 2107"/>
              <a:gd name="T23" fmla="*/ 2917825 h 183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107"/>
              <a:gd name="T37" fmla="*/ 0 h 1838"/>
              <a:gd name="T38" fmla="*/ 2107 w 2107"/>
              <a:gd name="T39" fmla="*/ 1838 h 183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107" h="1838">
                <a:moveTo>
                  <a:pt x="302" y="1838"/>
                </a:moveTo>
                <a:lnTo>
                  <a:pt x="0" y="1162"/>
                </a:lnTo>
                <a:lnTo>
                  <a:pt x="384" y="686"/>
                </a:lnTo>
                <a:lnTo>
                  <a:pt x="795" y="0"/>
                </a:lnTo>
                <a:lnTo>
                  <a:pt x="1481" y="421"/>
                </a:lnTo>
                <a:lnTo>
                  <a:pt x="1654" y="1110"/>
                </a:lnTo>
                <a:lnTo>
                  <a:pt x="1881" y="1427"/>
                </a:lnTo>
                <a:lnTo>
                  <a:pt x="2062" y="1790"/>
                </a:lnTo>
                <a:lnTo>
                  <a:pt x="2107" y="1835"/>
                </a:lnTo>
                <a:lnTo>
                  <a:pt x="338" y="1829"/>
                </a:lnTo>
                <a:lnTo>
                  <a:pt x="320" y="1802"/>
                </a:lnTo>
                <a:lnTo>
                  <a:pt x="302" y="1838"/>
                </a:lnTo>
                <a:close/>
              </a:path>
            </a:pathLst>
          </a:cu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34500" name="Freeform 4"/>
          <p:cNvSpPr>
            <a:spLocks/>
          </p:cNvSpPr>
          <p:nvPr/>
        </p:nvSpPr>
        <p:spPr bwMode="auto">
          <a:xfrm>
            <a:off x="3875088" y="5630863"/>
            <a:ext cx="1082675" cy="625475"/>
          </a:xfrm>
          <a:custGeom>
            <a:avLst/>
            <a:gdLst>
              <a:gd name="T0" fmla="*/ 217488 w 682"/>
              <a:gd name="T1" fmla="*/ 625475 h 394"/>
              <a:gd name="T2" fmla="*/ 73025 w 682"/>
              <a:gd name="T3" fmla="*/ 523875 h 394"/>
              <a:gd name="T4" fmla="*/ 0 w 682"/>
              <a:gd name="T5" fmla="*/ 422275 h 394"/>
              <a:gd name="T6" fmla="*/ 14288 w 682"/>
              <a:gd name="T7" fmla="*/ 320675 h 394"/>
              <a:gd name="T8" fmla="*/ 58738 w 682"/>
              <a:gd name="T9" fmla="*/ 290513 h 394"/>
              <a:gd name="T10" fmla="*/ 87312 w 682"/>
              <a:gd name="T11" fmla="*/ 247650 h 394"/>
              <a:gd name="T12" fmla="*/ 217488 w 682"/>
              <a:gd name="T13" fmla="*/ 203200 h 394"/>
              <a:gd name="T14" fmla="*/ 290512 w 682"/>
              <a:gd name="T15" fmla="*/ 101600 h 394"/>
              <a:gd name="T16" fmla="*/ 349250 w 682"/>
              <a:gd name="T17" fmla="*/ 30163 h 394"/>
              <a:gd name="T18" fmla="*/ 434975 w 682"/>
              <a:gd name="T19" fmla="*/ 0 h 394"/>
              <a:gd name="T20" fmla="*/ 668337 w 682"/>
              <a:gd name="T21" fmla="*/ 58738 h 394"/>
              <a:gd name="T22" fmla="*/ 682625 w 682"/>
              <a:gd name="T23" fmla="*/ 101600 h 394"/>
              <a:gd name="T24" fmla="*/ 973138 w 682"/>
              <a:gd name="T25" fmla="*/ 160337 h 394"/>
              <a:gd name="T26" fmla="*/ 1016000 w 682"/>
              <a:gd name="T27" fmla="*/ 450850 h 394"/>
              <a:gd name="T28" fmla="*/ 973138 w 682"/>
              <a:gd name="T29" fmla="*/ 479425 h 394"/>
              <a:gd name="T30" fmla="*/ 696912 w 682"/>
              <a:gd name="T31" fmla="*/ 493713 h 394"/>
              <a:gd name="T32" fmla="*/ 508000 w 682"/>
              <a:gd name="T33" fmla="*/ 523875 h 394"/>
              <a:gd name="T34" fmla="*/ 420688 w 682"/>
              <a:gd name="T35" fmla="*/ 552450 h 394"/>
              <a:gd name="T36" fmla="*/ 217488 w 682"/>
              <a:gd name="T37" fmla="*/ 625475 h 394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682"/>
              <a:gd name="T58" fmla="*/ 0 h 394"/>
              <a:gd name="T59" fmla="*/ 682 w 682"/>
              <a:gd name="T60" fmla="*/ 394 h 394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682" h="394">
                <a:moveTo>
                  <a:pt x="137" y="394"/>
                </a:moveTo>
                <a:cubicBezTo>
                  <a:pt x="111" y="367"/>
                  <a:pt x="81" y="342"/>
                  <a:pt x="46" y="330"/>
                </a:cubicBezTo>
                <a:cubicBezTo>
                  <a:pt x="24" y="307"/>
                  <a:pt x="10" y="297"/>
                  <a:pt x="0" y="266"/>
                </a:cubicBezTo>
                <a:cubicBezTo>
                  <a:pt x="3" y="245"/>
                  <a:pt x="0" y="222"/>
                  <a:pt x="9" y="202"/>
                </a:cubicBezTo>
                <a:cubicBezTo>
                  <a:pt x="14" y="192"/>
                  <a:pt x="29" y="191"/>
                  <a:pt x="37" y="183"/>
                </a:cubicBezTo>
                <a:cubicBezTo>
                  <a:pt x="45" y="175"/>
                  <a:pt x="46" y="162"/>
                  <a:pt x="55" y="156"/>
                </a:cubicBezTo>
                <a:cubicBezTo>
                  <a:pt x="80" y="141"/>
                  <a:pt x="110" y="138"/>
                  <a:pt x="137" y="128"/>
                </a:cubicBezTo>
                <a:cubicBezTo>
                  <a:pt x="148" y="96"/>
                  <a:pt x="163" y="90"/>
                  <a:pt x="183" y="64"/>
                </a:cubicBezTo>
                <a:cubicBezTo>
                  <a:pt x="196" y="48"/>
                  <a:pt x="201" y="30"/>
                  <a:pt x="220" y="19"/>
                </a:cubicBezTo>
                <a:cubicBezTo>
                  <a:pt x="236" y="9"/>
                  <a:pt x="256" y="7"/>
                  <a:pt x="274" y="0"/>
                </a:cubicBezTo>
                <a:cubicBezTo>
                  <a:pt x="333" y="7"/>
                  <a:pt x="373" y="6"/>
                  <a:pt x="421" y="37"/>
                </a:cubicBezTo>
                <a:cubicBezTo>
                  <a:pt x="424" y="46"/>
                  <a:pt x="423" y="57"/>
                  <a:pt x="430" y="64"/>
                </a:cubicBezTo>
                <a:cubicBezTo>
                  <a:pt x="455" y="89"/>
                  <a:pt x="596" y="99"/>
                  <a:pt x="613" y="101"/>
                </a:cubicBezTo>
                <a:cubicBezTo>
                  <a:pt x="682" y="124"/>
                  <a:pt x="653" y="225"/>
                  <a:pt x="640" y="284"/>
                </a:cubicBezTo>
                <a:cubicBezTo>
                  <a:pt x="638" y="295"/>
                  <a:pt x="624" y="301"/>
                  <a:pt x="613" y="302"/>
                </a:cubicBezTo>
                <a:cubicBezTo>
                  <a:pt x="555" y="310"/>
                  <a:pt x="497" y="308"/>
                  <a:pt x="439" y="311"/>
                </a:cubicBezTo>
                <a:cubicBezTo>
                  <a:pt x="365" y="336"/>
                  <a:pt x="479" y="300"/>
                  <a:pt x="320" y="330"/>
                </a:cubicBezTo>
                <a:cubicBezTo>
                  <a:pt x="301" y="334"/>
                  <a:pt x="265" y="348"/>
                  <a:pt x="265" y="348"/>
                </a:cubicBezTo>
                <a:cubicBezTo>
                  <a:pt x="225" y="375"/>
                  <a:pt x="183" y="384"/>
                  <a:pt x="137" y="394"/>
                </a:cubicBezTo>
                <a:close/>
              </a:path>
            </a:pathLst>
          </a:cu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34501" name="Freeform 5"/>
          <p:cNvSpPr>
            <a:spLocks/>
          </p:cNvSpPr>
          <p:nvPr/>
        </p:nvSpPr>
        <p:spPr bwMode="auto">
          <a:xfrm>
            <a:off x="5219700" y="5876925"/>
            <a:ext cx="215900" cy="220663"/>
          </a:xfrm>
          <a:custGeom>
            <a:avLst/>
            <a:gdLst>
              <a:gd name="T0" fmla="*/ 73025 w 136"/>
              <a:gd name="T1" fmla="*/ 220663 h 139"/>
              <a:gd name="T2" fmla="*/ 0 w 136"/>
              <a:gd name="T3" fmla="*/ 88900 h 139"/>
              <a:gd name="T4" fmla="*/ 188912 w 136"/>
              <a:gd name="T5" fmla="*/ 74613 h 139"/>
              <a:gd name="T6" fmla="*/ 174625 w 136"/>
              <a:gd name="T7" fmla="*/ 190500 h 139"/>
              <a:gd name="T8" fmla="*/ 115887 w 136"/>
              <a:gd name="T9" fmla="*/ 206375 h 139"/>
              <a:gd name="T10" fmla="*/ 73025 w 136"/>
              <a:gd name="T11" fmla="*/ 220663 h 13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36"/>
              <a:gd name="T19" fmla="*/ 0 h 139"/>
              <a:gd name="T20" fmla="*/ 136 w 136"/>
              <a:gd name="T21" fmla="*/ 139 h 13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36" h="139">
                <a:moveTo>
                  <a:pt x="46" y="139"/>
                </a:moveTo>
                <a:cubicBezTo>
                  <a:pt x="35" y="109"/>
                  <a:pt x="0" y="56"/>
                  <a:pt x="0" y="56"/>
                </a:cubicBezTo>
                <a:cubicBezTo>
                  <a:pt x="33" y="34"/>
                  <a:pt x="72" y="0"/>
                  <a:pt x="119" y="47"/>
                </a:cubicBezTo>
                <a:cubicBezTo>
                  <a:pt x="136" y="64"/>
                  <a:pt x="122" y="99"/>
                  <a:pt x="110" y="120"/>
                </a:cubicBezTo>
                <a:cubicBezTo>
                  <a:pt x="104" y="131"/>
                  <a:pt x="85" y="126"/>
                  <a:pt x="73" y="130"/>
                </a:cubicBezTo>
                <a:cubicBezTo>
                  <a:pt x="64" y="133"/>
                  <a:pt x="46" y="139"/>
                  <a:pt x="46" y="139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34502" name="Freeform 6"/>
          <p:cNvSpPr>
            <a:spLocks/>
          </p:cNvSpPr>
          <p:nvPr/>
        </p:nvSpPr>
        <p:spPr bwMode="auto">
          <a:xfrm>
            <a:off x="5724525" y="5876925"/>
            <a:ext cx="158750" cy="311150"/>
          </a:xfrm>
          <a:custGeom>
            <a:avLst/>
            <a:gdLst>
              <a:gd name="T0" fmla="*/ 100012 w 100"/>
              <a:gd name="T1" fmla="*/ 231775 h 196"/>
              <a:gd name="T2" fmla="*/ 26988 w 100"/>
              <a:gd name="T3" fmla="*/ 101600 h 196"/>
              <a:gd name="T4" fmla="*/ 69850 w 100"/>
              <a:gd name="T5" fmla="*/ 0 h 196"/>
              <a:gd name="T6" fmla="*/ 157163 w 100"/>
              <a:gd name="T7" fmla="*/ 87312 h 196"/>
              <a:gd name="T8" fmla="*/ 142875 w 100"/>
              <a:gd name="T9" fmla="*/ 203200 h 196"/>
              <a:gd name="T10" fmla="*/ 100012 w 100"/>
              <a:gd name="T11" fmla="*/ 231775 h 19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00"/>
              <a:gd name="T19" fmla="*/ 0 h 196"/>
              <a:gd name="T20" fmla="*/ 100 w 100"/>
              <a:gd name="T21" fmla="*/ 196 h 19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00" h="196">
                <a:moveTo>
                  <a:pt x="63" y="146"/>
                </a:moveTo>
                <a:cubicBezTo>
                  <a:pt x="52" y="108"/>
                  <a:pt x="38" y="96"/>
                  <a:pt x="17" y="64"/>
                </a:cubicBezTo>
                <a:cubicBezTo>
                  <a:pt x="4" y="22"/>
                  <a:pt x="0" y="15"/>
                  <a:pt x="44" y="0"/>
                </a:cubicBezTo>
                <a:cubicBezTo>
                  <a:pt x="88" y="14"/>
                  <a:pt x="69" y="24"/>
                  <a:pt x="99" y="55"/>
                </a:cubicBezTo>
                <a:cubicBezTo>
                  <a:pt x="96" y="79"/>
                  <a:pt x="100" y="106"/>
                  <a:pt x="90" y="128"/>
                </a:cubicBezTo>
                <a:cubicBezTo>
                  <a:pt x="60" y="196"/>
                  <a:pt x="63" y="109"/>
                  <a:pt x="63" y="146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34503" name="Freeform 7"/>
          <p:cNvSpPr>
            <a:spLocks/>
          </p:cNvSpPr>
          <p:nvPr/>
        </p:nvSpPr>
        <p:spPr bwMode="auto">
          <a:xfrm>
            <a:off x="5508625" y="5949950"/>
            <a:ext cx="215900" cy="122238"/>
          </a:xfrm>
          <a:custGeom>
            <a:avLst/>
            <a:gdLst>
              <a:gd name="T0" fmla="*/ 65087 w 136"/>
              <a:gd name="T1" fmla="*/ 114300 h 77"/>
              <a:gd name="T2" fmla="*/ 50800 w 136"/>
              <a:gd name="T3" fmla="*/ 12700 h 77"/>
              <a:gd name="T4" fmla="*/ 195262 w 136"/>
              <a:gd name="T5" fmla="*/ 26988 h 77"/>
              <a:gd name="T6" fmla="*/ 180975 w 136"/>
              <a:gd name="T7" fmla="*/ 100013 h 77"/>
              <a:gd name="T8" fmla="*/ 65087 w 136"/>
              <a:gd name="T9" fmla="*/ 114300 h 7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6"/>
              <a:gd name="T16" fmla="*/ 0 h 77"/>
              <a:gd name="T17" fmla="*/ 136 w 136"/>
              <a:gd name="T18" fmla="*/ 77 h 7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6" h="77">
                <a:moveTo>
                  <a:pt x="41" y="72"/>
                </a:moveTo>
                <a:cubicBezTo>
                  <a:pt x="12" y="45"/>
                  <a:pt x="0" y="38"/>
                  <a:pt x="32" y="8"/>
                </a:cubicBezTo>
                <a:cubicBezTo>
                  <a:pt x="62" y="11"/>
                  <a:pt x="98" y="0"/>
                  <a:pt x="123" y="17"/>
                </a:cubicBezTo>
                <a:cubicBezTo>
                  <a:pt x="136" y="26"/>
                  <a:pt x="127" y="54"/>
                  <a:pt x="114" y="63"/>
                </a:cubicBezTo>
                <a:cubicBezTo>
                  <a:pt x="94" y="77"/>
                  <a:pt x="41" y="72"/>
                  <a:pt x="41" y="72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34504" name="Freeform 8"/>
          <p:cNvSpPr>
            <a:spLocks/>
          </p:cNvSpPr>
          <p:nvPr/>
        </p:nvSpPr>
        <p:spPr bwMode="auto">
          <a:xfrm>
            <a:off x="6575425" y="6064250"/>
            <a:ext cx="71438" cy="55563"/>
          </a:xfrm>
          <a:custGeom>
            <a:avLst/>
            <a:gdLst>
              <a:gd name="T0" fmla="*/ 42863 w 45"/>
              <a:gd name="T1" fmla="*/ 46038 h 35"/>
              <a:gd name="T2" fmla="*/ 0 w 45"/>
              <a:gd name="T3" fmla="*/ 31750 h 35"/>
              <a:gd name="T4" fmla="*/ 42863 w 45"/>
              <a:gd name="T5" fmla="*/ 3175 h 35"/>
              <a:gd name="T6" fmla="*/ 71438 w 45"/>
              <a:gd name="T7" fmla="*/ 46038 h 35"/>
              <a:gd name="T8" fmla="*/ 42863 w 45"/>
              <a:gd name="T9" fmla="*/ 46038 h 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"/>
              <a:gd name="T16" fmla="*/ 0 h 35"/>
              <a:gd name="T17" fmla="*/ 45 w 45"/>
              <a:gd name="T18" fmla="*/ 35 h 3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" h="35">
                <a:moveTo>
                  <a:pt x="27" y="29"/>
                </a:moveTo>
                <a:cubicBezTo>
                  <a:pt x="18" y="26"/>
                  <a:pt x="0" y="29"/>
                  <a:pt x="0" y="20"/>
                </a:cubicBezTo>
                <a:cubicBezTo>
                  <a:pt x="0" y="9"/>
                  <a:pt x="16" y="0"/>
                  <a:pt x="27" y="2"/>
                </a:cubicBezTo>
                <a:cubicBezTo>
                  <a:pt x="38" y="4"/>
                  <a:pt x="45" y="18"/>
                  <a:pt x="45" y="29"/>
                </a:cubicBezTo>
                <a:cubicBezTo>
                  <a:pt x="45" y="35"/>
                  <a:pt x="33" y="29"/>
                  <a:pt x="27" y="29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34505" name="Freeform 9"/>
          <p:cNvSpPr>
            <a:spLocks/>
          </p:cNvSpPr>
          <p:nvPr/>
        </p:nvSpPr>
        <p:spPr bwMode="auto">
          <a:xfrm>
            <a:off x="6804025" y="6021388"/>
            <a:ext cx="71438" cy="55562"/>
          </a:xfrm>
          <a:custGeom>
            <a:avLst/>
            <a:gdLst>
              <a:gd name="T0" fmla="*/ 42863 w 45"/>
              <a:gd name="T1" fmla="*/ 46037 h 35"/>
              <a:gd name="T2" fmla="*/ 0 w 45"/>
              <a:gd name="T3" fmla="*/ 31750 h 35"/>
              <a:gd name="T4" fmla="*/ 42863 w 45"/>
              <a:gd name="T5" fmla="*/ 3175 h 35"/>
              <a:gd name="T6" fmla="*/ 71438 w 45"/>
              <a:gd name="T7" fmla="*/ 46037 h 35"/>
              <a:gd name="T8" fmla="*/ 42863 w 45"/>
              <a:gd name="T9" fmla="*/ 46037 h 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"/>
              <a:gd name="T16" fmla="*/ 0 h 35"/>
              <a:gd name="T17" fmla="*/ 45 w 45"/>
              <a:gd name="T18" fmla="*/ 35 h 3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" h="35">
                <a:moveTo>
                  <a:pt x="27" y="29"/>
                </a:moveTo>
                <a:cubicBezTo>
                  <a:pt x="18" y="26"/>
                  <a:pt x="0" y="29"/>
                  <a:pt x="0" y="20"/>
                </a:cubicBezTo>
                <a:cubicBezTo>
                  <a:pt x="0" y="9"/>
                  <a:pt x="16" y="0"/>
                  <a:pt x="27" y="2"/>
                </a:cubicBezTo>
                <a:cubicBezTo>
                  <a:pt x="38" y="4"/>
                  <a:pt x="45" y="18"/>
                  <a:pt x="45" y="29"/>
                </a:cubicBezTo>
                <a:cubicBezTo>
                  <a:pt x="45" y="35"/>
                  <a:pt x="33" y="29"/>
                  <a:pt x="27" y="29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4044" name="Freeform 10"/>
          <p:cNvSpPr>
            <a:spLocks/>
          </p:cNvSpPr>
          <p:nvPr/>
        </p:nvSpPr>
        <p:spPr bwMode="auto">
          <a:xfrm>
            <a:off x="6948488" y="6165850"/>
            <a:ext cx="71437" cy="55563"/>
          </a:xfrm>
          <a:custGeom>
            <a:avLst/>
            <a:gdLst>
              <a:gd name="T0" fmla="*/ 42862 w 45"/>
              <a:gd name="T1" fmla="*/ 46038 h 35"/>
              <a:gd name="T2" fmla="*/ 0 w 45"/>
              <a:gd name="T3" fmla="*/ 31750 h 35"/>
              <a:gd name="T4" fmla="*/ 42862 w 45"/>
              <a:gd name="T5" fmla="*/ 3175 h 35"/>
              <a:gd name="T6" fmla="*/ 71437 w 45"/>
              <a:gd name="T7" fmla="*/ 46038 h 35"/>
              <a:gd name="T8" fmla="*/ 42862 w 45"/>
              <a:gd name="T9" fmla="*/ 46038 h 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"/>
              <a:gd name="T16" fmla="*/ 0 h 35"/>
              <a:gd name="T17" fmla="*/ 45 w 45"/>
              <a:gd name="T18" fmla="*/ 35 h 3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" h="35">
                <a:moveTo>
                  <a:pt x="27" y="29"/>
                </a:moveTo>
                <a:cubicBezTo>
                  <a:pt x="18" y="26"/>
                  <a:pt x="0" y="29"/>
                  <a:pt x="0" y="20"/>
                </a:cubicBezTo>
                <a:cubicBezTo>
                  <a:pt x="0" y="9"/>
                  <a:pt x="16" y="0"/>
                  <a:pt x="27" y="2"/>
                </a:cubicBezTo>
                <a:cubicBezTo>
                  <a:pt x="38" y="4"/>
                  <a:pt x="45" y="18"/>
                  <a:pt x="45" y="29"/>
                </a:cubicBezTo>
                <a:cubicBezTo>
                  <a:pt x="45" y="35"/>
                  <a:pt x="33" y="29"/>
                  <a:pt x="27" y="29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34507" name="Freeform 11"/>
          <p:cNvSpPr>
            <a:spLocks/>
          </p:cNvSpPr>
          <p:nvPr/>
        </p:nvSpPr>
        <p:spPr bwMode="auto">
          <a:xfrm>
            <a:off x="6804025" y="6237288"/>
            <a:ext cx="71438" cy="55562"/>
          </a:xfrm>
          <a:custGeom>
            <a:avLst/>
            <a:gdLst>
              <a:gd name="T0" fmla="*/ 42863 w 45"/>
              <a:gd name="T1" fmla="*/ 46037 h 35"/>
              <a:gd name="T2" fmla="*/ 0 w 45"/>
              <a:gd name="T3" fmla="*/ 31750 h 35"/>
              <a:gd name="T4" fmla="*/ 42863 w 45"/>
              <a:gd name="T5" fmla="*/ 3175 h 35"/>
              <a:gd name="T6" fmla="*/ 71438 w 45"/>
              <a:gd name="T7" fmla="*/ 46037 h 35"/>
              <a:gd name="T8" fmla="*/ 42863 w 45"/>
              <a:gd name="T9" fmla="*/ 46037 h 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"/>
              <a:gd name="T16" fmla="*/ 0 h 35"/>
              <a:gd name="T17" fmla="*/ 45 w 45"/>
              <a:gd name="T18" fmla="*/ 35 h 3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" h="35">
                <a:moveTo>
                  <a:pt x="27" y="29"/>
                </a:moveTo>
                <a:cubicBezTo>
                  <a:pt x="18" y="26"/>
                  <a:pt x="0" y="29"/>
                  <a:pt x="0" y="20"/>
                </a:cubicBezTo>
                <a:cubicBezTo>
                  <a:pt x="0" y="9"/>
                  <a:pt x="16" y="0"/>
                  <a:pt x="27" y="2"/>
                </a:cubicBezTo>
                <a:cubicBezTo>
                  <a:pt x="38" y="4"/>
                  <a:pt x="45" y="18"/>
                  <a:pt x="45" y="29"/>
                </a:cubicBezTo>
                <a:cubicBezTo>
                  <a:pt x="45" y="35"/>
                  <a:pt x="33" y="29"/>
                  <a:pt x="27" y="29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34508" name="Freeform 12"/>
          <p:cNvSpPr>
            <a:spLocks/>
          </p:cNvSpPr>
          <p:nvPr/>
        </p:nvSpPr>
        <p:spPr bwMode="auto">
          <a:xfrm>
            <a:off x="7092950" y="6165850"/>
            <a:ext cx="71438" cy="55563"/>
          </a:xfrm>
          <a:custGeom>
            <a:avLst/>
            <a:gdLst>
              <a:gd name="T0" fmla="*/ 42863 w 45"/>
              <a:gd name="T1" fmla="*/ 46038 h 35"/>
              <a:gd name="T2" fmla="*/ 0 w 45"/>
              <a:gd name="T3" fmla="*/ 31750 h 35"/>
              <a:gd name="T4" fmla="*/ 42863 w 45"/>
              <a:gd name="T5" fmla="*/ 3175 h 35"/>
              <a:gd name="T6" fmla="*/ 71438 w 45"/>
              <a:gd name="T7" fmla="*/ 46038 h 35"/>
              <a:gd name="T8" fmla="*/ 42863 w 45"/>
              <a:gd name="T9" fmla="*/ 46038 h 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"/>
              <a:gd name="T16" fmla="*/ 0 h 35"/>
              <a:gd name="T17" fmla="*/ 45 w 45"/>
              <a:gd name="T18" fmla="*/ 35 h 3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" h="35">
                <a:moveTo>
                  <a:pt x="27" y="29"/>
                </a:moveTo>
                <a:cubicBezTo>
                  <a:pt x="18" y="26"/>
                  <a:pt x="0" y="29"/>
                  <a:pt x="0" y="20"/>
                </a:cubicBezTo>
                <a:cubicBezTo>
                  <a:pt x="0" y="9"/>
                  <a:pt x="16" y="0"/>
                  <a:pt x="27" y="2"/>
                </a:cubicBezTo>
                <a:cubicBezTo>
                  <a:pt x="38" y="4"/>
                  <a:pt x="45" y="18"/>
                  <a:pt x="45" y="29"/>
                </a:cubicBezTo>
                <a:cubicBezTo>
                  <a:pt x="45" y="35"/>
                  <a:pt x="33" y="29"/>
                  <a:pt x="27" y="29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34509" name="Text Box 13"/>
          <p:cNvSpPr txBox="1">
            <a:spLocks noChangeArrowheads="1"/>
          </p:cNvSpPr>
          <p:nvPr/>
        </p:nvSpPr>
        <p:spPr bwMode="auto">
          <a:xfrm>
            <a:off x="7764463" y="5791200"/>
            <a:ext cx="13795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cs-CZ" sz="3200">
                <a:solidFill>
                  <a:srgbClr val="CC3300"/>
                </a:solidFill>
              </a:rPr>
              <a:t>.::::::…</a:t>
            </a:r>
          </a:p>
          <a:p>
            <a:pPr algn="l"/>
            <a:endParaRPr lang="cs-CZ" sz="3200">
              <a:solidFill>
                <a:srgbClr val="CC3300"/>
              </a:solidFill>
            </a:endParaRPr>
          </a:p>
        </p:txBody>
      </p:sp>
      <p:sp>
        <p:nvSpPr>
          <p:cNvPr id="234510" name="Freeform 14"/>
          <p:cNvSpPr>
            <a:spLocks/>
          </p:cNvSpPr>
          <p:nvPr/>
        </p:nvSpPr>
        <p:spPr bwMode="auto">
          <a:xfrm>
            <a:off x="5435600" y="6092825"/>
            <a:ext cx="215900" cy="220663"/>
          </a:xfrm>
          <a:custGeom>
            <a:avLst/>
            <a:gdLst>
              <a:gd name="T0" fmla="*/ 73025 w 136"/>
              <a:gd name="T1" fmla="*/ 220663 h 139"/>
              <a:gd name="T2" fmla="*/ 0 w 136"/>
              <a:gd name="T3" fmla="*/ 88900 h 139"/>
              <a:gd name="T4" fmla="*/ 188912 w 136"/>
              <a:gd name="T5" fmla="*/ 74613 h 139"/>
              <a:gd name="T6" fmla="*/ 174625 w 136"/>
              <a:gd name="T7" fmla="*/ 190500 h 139"/>
              <a:gd name="T8" fmla="*/ 115887 w 136"/>
              <a:gd name="T9" fmla="*/ 206375 h 139"/>
              <a:gd name="T10" fmla="*/ 73025 w 136"/>
              <a:gd name="T11" fmla="*/ 220663 h 13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36"/>
              <a:gd name="T19" fmla="*/ 0 h 139"/>
              <a:gd name="T20" fmla="*/ 136 w 136"/>
              <a:gd name="T21" fmla="*/ 139 h 13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36" h="139">
                <a:moveTo>
                  <a:pt x="46" y="139"/>
                </a:moveTo>
                <a:cubicBezTo>
                  <a:pt x="35" y="109"/>
                  <a:pt x="0" y="56"/>
                  <a:pt x="0" y="56"/>
                </a:cubicBezTo>
                <a:cubicBezTo>
                  <a:pt x="33" y="34"/>
                  <a:pt x="72" y="0"/>
                  <a:pt x="119" y="47"/>
                </a:cubicBezTo>
                <a:cubicBezTo>
                  <a:pt x="136" y="64"/>
                  <a:pt x="122" y="99"/>
                  <a:pt x="110" y="120"/>
                </a:cubicBezTo>
                <a:cubicBezTo>
                  <a:pt x="104" y="131"/>
                  <a:pt x="85" y="126"/>
                  <a:pt x="73" y="130"/>
                </a:cubicBezTo>
                <a:cubicBezTo>
                  <a:pt x="64" y="133"/>
                  <a:pt x="46" y="139"/>
                  <a:pt x="46" y="139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34511" name="Freeform 15"/>
          <p:cNvSpPr>
            <a:spLocks/>
          </p:cNvSpPr>
          <p:nvPr/>
        </p:nvSpPr>
        <p:spPr bwMode="auto">
          <a:xfrm>
            <a:off x="5435600" y="5661025"/>
            <a:ext cx="215900" cy="220663"/>
          </a:xfrm>
          <a:custGeom>
            <a:avLst/>
            <a:gdLst>
              <a:gd name="T0" fmla="*/ 73025 w 136"/>
              <a:gd name="T1" fmla="*/ 220663 h 139"/>
              <a:gd name="T2" fmla="*/ 0 w 136"/>
              <a:gd name="T3" fmla="*/ 88900 h 139"/>
              <a:gd name="T4" fmla="*/ 188912 w 136"/>
              <a:gd name="T5" fmla="*/ 74613 h 139"/>
              <a:gd name="T6" fmla="*/ 174625 w 136"/>
              <a:gd name="T7" fmla="*/ 190500 h 139"/>
              <a:gd name="T8" fmla="*/ 115887 w 136"/>
              <a:gd name="T9" fmla="*/ 206375 h 139"/>
              <a:gd name="T10" fmla="*/ 73025 w 136"/>
              <a:gd name="T11" fmla="*/ 220663 h 13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36"/>
              <a:gd name="T19" fmla="*/ 0 h 139"/>
              <a:gd name="T20" fmla="*/ 136 w 136"/>
              <a:gd name="T21" fmla="*/ 139 h 13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36" h="139">
                <a:moveTo>
                  <a:pt x="46" y="139"/>
                </a:moveTo>
                <a:cubicBezTo>
                  <a:pt x="35" y="109"/>
                  <a:pt x="0" y="56"/>
                  <a:pt x="0" y="56"/>
                </a:cubicBezTo>
                <a:cubicBezTo>
                  <a:pt x="33" y="34"/>
                  <a:pt x="72" y="0"/>
                  <a:pt x="119" y="47"/>
                </a:cubicBezTo>
                <a:cubicBezTo>
                  <a:pt x="136" y="64"/>
                  <a:pt x="122" y="99"/>
                  <a:pt x="110" y="120"/>
                </a:cubicBezTo>
                <a:cubicBezTo>
                  <a:pt x="104" y="131"/>
                  <a:pt x="85" y="126"/>
                  <a:pt x="73" y="130"/>
                </a:cubicBezTo>
                <a:cubicBezTo>
                  <a:pt x="64" y="133"/>
                  <a:pt x="46" y="139"/>
                  <a:pt x="46" y="139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34512" name="Freeform 16"/>
          <p:cNvSpPr>
            <a:spLocks/>
          </p:cNvSpPr>
          <p:nvPr/>
        </p:nvSpPr>
        <p:spPr bwMode="auto">
          <a:xfrm>
            <a:off x="5940425" y="5949950"/>
            <a:ext cx="215900" cy="220663"/>
          </a:xfrm>
          <a:custGeom>
            <a:avLst/>
            <a:gdLst>
              <a:gd name="T0" fmla="*/ 73025 w 136"/>
              <a:gd name="T1" fmla="*/ 220663 h 139"/>
              <a:gd name="T2" fmla="*/ 0 w 136"/>
              <a:gd name="T3" fmla="*/ 88900 h 139"/>
              <a:gd name="T4" fmla="*/ 188912 w 136"/>
              <a:gd name="T5" fmla="*/ 74613 h 139"/>
              <a:gd name="T6" fmla="*/ 174625 w 136"/>
              <a:gd name="T7" fmla="*/ 190500 h 139"/>
              <a:gd name="T8" fmla="*/ 115887 w 136"/>
              <a:gd name="T9" fmla="*/ 206375 h 139"/>
              <a:gd name="T10" fmla="*/ 73025 w 136"/>
              <a:gd name="T11" fmla="*/ 220663 h 13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36"/>
              <a:gd name="T19" fmla="*/ 0 h 139"/>
              <a:gd name="T20" fmla="*/ 136 w 136"/>
              <a:gd name="T21" fmla="*/ 139 h 13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36" h="139">
                <a:moveTo>
                  <a:pt x="46" y="139"/>
                </a:moveTo>
                <a:cubicBezTo>
                  <a:pt x="35" y="109"/>
                  <a:pt x="0" y="56"/>
                  <a:pt x="0" y="56"/>
                </a:cubicBezTo>
                <a:cubicBezTo>
                  <a:pt x="33" y="34"/>
                  <a:pt x="72" y="0"/>
                  <a:pt x="119" y="47"/>
                </a:cubicBezTo>
                <a:cubicBezTo>
                  <a:pt x="136" y="64"/>
                  <a:pt x="122" y="99"/>
                  <a:pt x="110" y="120"/>
                </a:cubicBezTo>
                <a:cubicBezTo>
                  <a:pt x="104" y="131"/>
                  <a:pt x="85" y="126"/>
                  <a:pt x="73" y="130"/>
                </a:cubicBezTo>
                <a:cubicBezTo>
                  <a:pt x="64" y="133"/>
                  <a:pt x="46" y="139"/>
                  <a:pt x="46" y="139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34513" name="Freeform 17"/>
          <p:cNvSpPr>
            <a:spLocks/>
          </p:cNvSpPr>
          <p:nvPr/>
        </p:nvSpPr>
        <p:spPr bwMode="auto">
          <a:xfrm>
            <a:off x="6659563" y="6021388"/>
            <a:ext cx="71437" cy="55562"/>
          </a:xfrm>
          <a:custGeom>
            <a:avLst/>
            <a:gdLst>
              <a:gd name="T0" fmla="*/ 42862 w 45"/>
              <a:gd name="T1" fmla="*/ 46037 h 35"/>
              <a:gd name="T2" fmla="*/ 0 w 45"/>
              <a:gd name="T3" fmla="*/ 31750 h 35"/>
              <a:gd name="T4" fmla="*/ 42862 w 45"/>
              <a:gd name="T5" fmla="*/ 3175 h 35"/>
              <a:gd name="T6" fmla="*/ 71437 w 45"/>
              <a:gd name="T7" fmla="*/ 46037 h 35"/>
              <a:gd name="T8" fmla="*/ 42862 w 45"/>
              <a:gd name="T9" fmla="*/ 46037 h 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"/>
              <a:gd name="T16" fmla="*/ 0 h 35"/>
              <a:gd name="T17" fmla="*/ 45 w 45"/>
              <a:gd name="T18" fmla="*/ 35 h 3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" h="35">
                <a:moveTo>
                  <a:pt x="27" y="29"/>
                </a:moveTo>
                <a:cubicBezTo>
                  <a:pt x="18" y="26"/>
                  <a:pt x="0" y="29"/>
                  <a:pt x="0" y="20"/>
                </a:cubicBezTo>
                <a:cubicBezTo>
                  <a:pt x="0" y="9"/>
                  <a:pt x="16" y="0"/>
                  <a:pt x="27" y="2"/>
                </a:cubicBezTo>
                <a:cubicBezTo>
                  <a:pt x="38" y="4"/>
                  <a:pt x="45" y="18"/>
                  <a:pt x="45" y="29"/>
                </a:cubicBezTo>
                <a:cubicBezTo>
                  <a:pt x="45" y="35"/>
                  <a:pt x="33" y="29"/>
                  <a:pt x="27" y="29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4052" name="Freeform 18"/>
          <p:cNvSpPr>
            <a:spLocks/>
          </p:cNvSpPr>
          <p:nvPr/>
        </p:nvSpPr>
        <p:spPr bwMode="auto">
          <a:xfrm>
            <a:off x="7019925" y="6237288"/>
            <a:ext cx="71438" cy="55562"/>
          </a:xfrm>
          <a:custGeom>
            <a:avLst/>
            <a:gdLst>
              <a:gd name="T0" fmla="*/ 42863 w 45"/>
              <a:gd name="T1" fmla="*/ 46037 h 35"/>
              <a:gd name="T2" fmla="*/ 0 w 45"/>
              <a:gd name="T3" fmla="*/ 31750 h 35"/>
              <a:gd name="T4" fmla="*/ 42863 w 45"/>
              <a:gd name="T5" fmla="*/ 3175 h 35"/>
              <a:gd name="T6" fmla="*/ 71438 w 45"/>
              <a:gd name="T7" fmla="*/ 46037 h 35"/>
              <a:gd name="T8" fmla="*/ 42863 w 45"/>
              <a:gd name="T9" fmla="*/ 46037 h 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"/>
              <a:gd name="T16" fmla="*/ 0 h 35"/>
              <a:gd name="T17" fmla="*/ 45 w 45"/>
              <a:gd name="T18" fmla="*/ 35 h 3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" h="35">
                <a:moveTo>
                  <a:pt x="27" y="29"/>
                </a:moveTo>
                <a:cubicBezTo>
                  <a:pt x="18" y="26"/>
                  <a:pt x="0" y="29"/>
                  <a:pt x="0" y="20"/>
                </a:cubicBezTo>
                <a:cubicBezTo>
                  <a:pt x="0" y="9"/>
                  <a:pt x="16" y="0"/>
                  <a:pt x="27" y="2"/>
                </a:cubicBezTo>
                <a:cubicBezTo>
                  <a:pt x="38" y="4"/>
                  <a:pt x="45" y="18"/>
                  <a:pt x="45" y="29"/>
                </a:cubicBezTo>
                <a:cubicBezTo>
                  <a:pt x="45" y="35"/>
                  <a:pt x="33" y="29"/>
                  <a:pt x="27" y="29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34515" name="Freeform 19"/>
          <p:cNvSpPr>
            <a:spLocks/>
          </p:cNvSpPr>
          <p:nvPr/>
        </p:nvSpPr>
        <p:spPr bwMode="auto">
          <a:xfrm>
            <a:off x="7092950" y="6021388"/>
            <a:ext cx="71438" cy="55562"/>
          </a:xfrm>
          <a:custGeom>
            <a:avLst/>
            <a:gdLst>
              <a:gd name="T0" fmla="*/ 42863 w 45"/>
              <a:gd name="T1" fmla="*/ 46037 h 35"/>
              <a:gd name="T2" fmla="*/ 0 w 45"/>
              <a:gd name="T3" fmla="*/ 31750 h 35"/>
              <a:gd name="T4" fmla="*/ 42863 w 45"/>
              <a:gd name="T5" fmla="*/ 3175 h 35"/>
              <a:gd name="T6" fmla="*/ 71438 w 45"/>
              <a:gd name="T7" fmla="*/ 46037 h 35"/>
              <a:gd name="T8" fmla="*/ 42863 w 45"/>
              <a:gd name="T9" fmla="*/ 46037 h 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"/>
              <a:gd name="T16" fmla="*/ 0 h 35"/>
              <a:gd name="T17" fmla="*/ 45 w 45"/>
              <a:gd name="T18" fmla="*/ 35 h 3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" h="35">
                <a:moveTo>
                  <a:pt x="27" y="29"/>
                </a:moveTo>
                <a:cubicBezTo>
                  <a:pt x="18" y="26"/>
                  <a:pt x="0" y="29"/>
                  <a:pt x="0" y="20"/>
                </a:cubicBezTo>
                <a:cubicBezTo>
                  <a:pt x="0" y="9"/>
                  <a:pt x="16" y="0"/>
                  <a:pt x="27" y="2"/>
                </a:cubicBezTo>
                <a:cubicBezTo>
                  <a:pt x="38" y="4"/>
                  <a:pt x="45" y="18"/>
                  <a:pt x="45" y="29"/>
                </a:cubicBezTo>
                <a:cubicBezTo>
                  <a:pt x="45" y="35"/>
                  <a:pt x="33" y="29"/>
                  <a:pt x="27" y="29"/>
                </a:cubicBezTo>
                <a:close/>
              </a:path>
            </a:pathLst>
          </a:custGeom>
          <a:solidFill>
            <a:srgbClr val="CC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44054" name="Text Box 20"/>
          <p:cNvSpPr txBox="1">
            <a:spLocks noChangeArrowheads="1"/>
          </p:cNvSpPr>
          <p:nvPr/>
        </p:nvSpPr>
        <p:spPr bwMode="auto">
          <a:xfrm>
            <a:off x="5003800" y="4221163"/>
            <a:ext cx="25447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cs-CZ" sz="4400">
                <a:solidFill>
                  <a:srgbClr val="CC3300"/>
                </a:solidFill>
              </a:rPr>
              <a:t>zvětraliny</a:t>
            </a:r>
          </a:p>
        </p:txBody>
      </p:sp>
      <p:sp>
        <p:nvSpPr>
          <p:cNvPr id="234517" name="AutoShape 21"/>
          <p:cNvSpPr>
            <a:spLocks noChangeArrowheads="1"/>
          </p:cNvSpPr>
          <p:nvPr/>
        </p:nvSpPr>
        <p:spPr bwMode="auto">
          <a:xfrm>
            <a:off x="3276600" y="4724400"/>
            <a:ext cx="1214438" cy="733425"/>
          </a:xfrm>
          <a:prstGeom prst="curvedDownArrow">
            <a:avLst>
              <a:gd name="adj1" fmla="val 33117"/>
              <a:gd name="adj2" fmla="val 6623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4518" name="AutoShape 22"/>
          <p:cNvSpPr>
            <a:spLocks noChangeArrowheads="1"/>
          </p:cNvSpPr>
          <p:nvPr/>
        </p:nvSpPr>
        <p:spPr bwMode="auto">
          <a:xfrm>
            <a:off x="6156325" y="5300663"/>
            <a:ext cx="792163" cy="360362"/>
          </a:xfrm>
          <a:prstGeom prst="curvedDownArrow">
            <a:avLst>
              <a:gd name="adj1" fmla="val 43965"/>
              <a:gd name="adj2" fmla="val 8793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4519" name="AutoShape 23"/>
          <p:cNvSpPr>
            <a:spLocks noChangeArrowheads="1"/>
          </p:cNvSpPr>
          <p:nvPr/>
        </p:nvSpPr>
        <p:spPr bwMode="auto">
          <a:xfrm>
            <a:off x="4787900" y="5084763"/>
            <a:ext cx="936625" cy="431800"/>
          </a:xfrm>
          <a:prstGeom prst="curvedDownArrow">
            <a:avLst>
              <a:gd name="adj1" fmla="val 43382"/>
              <a:gd name="adj2" fmla="val 8676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4520" name="AutoShape 24"/>
          <p:cNvSpPr>
            <a:spLocks noChangeArrowheads="1"/>
          </p:cNvSpPr>
          <p:nvPr/>
        </p:nvSpPr>
        <p:spPr bwMode="auto">
          <a:xfrm>
            <a:off x="7477125" y="5516563"/>
            <a:ext cx="720725" cy="215900"/>
          </a:xfrm>
          <a:prstGeom prst="curvedDownArrow">
            <a:avLst>
              <a:gd name="adj1" fmla="val 66765"/>
              <a:gd name="adj2" fmla="val 13352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4059" name="Text Box 25"/>
          <p:cNvSpPr txBox="1">
            <a:spLocks noChangeArrowheads="1"/>
          </p:cNvSpPr>
          <p:nvPr/>
        </p:nvSpPr>
        <p:spPr bwMode="auto">
          <a:xfrm>
            <a:off x="2987675" y="3956050"/>
            <a:ext cx="14239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cs-CZ" sz="3200"/>
              <a:t>rozpad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3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3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34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34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234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4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234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234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3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34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234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3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234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234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234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23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234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499" grpId="0" animBg="1"/>
      <p:bldP spid="234500" grpId="0" animBg="1"/>
      <p:bldP spid="234501" grpId="0" animBg="1"/>
      <p:bldP spid="234502" grpId="0" animBg="1"/>
      <p:bldP spid="234503" grpId="0" animBg="1"/>
      <p:bldP spid="234504" grpId="0" animBg="1"/>
      <p:bldP spid="234505" grpId="0" animBg="1"/>
      <p:bldP spid="234507" grpId="0" animBg="1"/>
      <p:bldP spid="234508" grpId="0" animBg="1"/>
      <p:bldP spid="234509" grpId="0"/>
      <p:bldP spid="234510" grpId="0" animBg="1"/>
      <p:bldP spid="234511" grpId="0" animBg="1"/>
      <p:bldP spid="234512" grpId="0" animBg="1"/>
      <p:bldP spid="234513" grpId="0" animBg="1"/>
      <p:bldP spid="234515" grpId="0" animBg="1"/>
      <p:bldP spid="234517" grpId="0" animBg="1"/>
      <p:bldP spid="234518" grpId="0" animBg="1"/>
      <p:bldP spid="234519" grpId="0" animBg="1"/>
      <p:bldP spid="2345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/>
              <a:t>2. Sedimenty organického původu</a:t>
            </a:r>
          </a:p>
        </p:txBody>
      </p:sp>
      <p:sp>
        <p:nvSpPr>
          <p:cNvPr id="2498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Tx/>
              <a:buNone/>
              <a:defRPr/>
            </a:pPr>
            <a:r>
              <a:rPr lang="cs-CZ" sz="2400"/>
              <a:t>– </a:t>
            </a:r>
            <a:r>
              <a:rPr lang="cs-CZ" sz="2400">
                <a:solidFill>
                  <a:srgbClr val="FF0000"/>
                </a:solidFill>
              </a:rPr>
              <a:t>vápence, dolomity</a:t>
            </a:r>
            <a:r>
              <a:rPr lang="cs-CZ" sz="2400"/>
              <a:t> - ze schránek organismů (koráli, mlži, plži) – výroba cementu, vápna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cs-CZ" sz="2400"/>
              <a:t>– </a:t>
            </a:r>
            <a:r>
              <a:rPr lang="cs-CZ" sz="2400">
                <a:solidFill>
                  <a:srgbClr val="FF0000"/>
                </a:solidFill>
              </a:rPr>
              <a:t>buližníky</a:t>
            </a:r>
            <a:r>
              <a:rPr lang="cs-CZ" sz="2400"/>
              <a:t> (křemičité schránky řas)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cs-CZ" sz="2400"/>
              <a:t>– </a:t>
            </a:r>
            <a:r>
              <a:rPr lang="cs-CZ" sz="2400">
                <a:solidFill>
                  <a:srgbClr val="FF0000"/>
                </a:solidFill>
              </a:rPr>
              <a:t>rašelina</a:t>
            </a:r>
            <a:r>
              <a:rPr lang="cs-CZ" sz="2400"/>
              <a:t> – mech rašeliník – zahradnictví, lázně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cs-CZ" sz="2400"/>
              <a:t>– </a:t>
            </a:r>
            <a:r>
              <a:rPr lang="cs-CZ" sz="2400">
                <a:solidFill>
                  <a:srgbClr val="FF0000"/>
                </a:solidFill>
              </a:rPr>
              <a:t>uhlí</a:t>
            </a:r>
            <a:r>
              <a:rPr lang="cs-CZ" sz="2400"/>
              <a:t> – odumřelé stromy, bez přístupu vzduchu, za zvýšeného tlaku – zdroj energie, chem. průmysl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cs-CZ" sz="2400"/>
              <a:t>– </a:t>
            </a:r>
            <a:r>
              <a:rPr lang="cs-CZ" sz="2400">
                <a:solidFill>
                  <a:srgbClr val="FF0000"/>
                </a:solidFill>
              </a:rPr>
              <a:t>ropa, zemní plyn</a:t>
            </a:r>
            <a:r>
              <a:rPr lang="cs-CZ" sz="2400"/>
              <a:t> – zbytky drobných vodních organismů v bahně na dně moří – zdroj energie, chem. průmysl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cs-CZ" sz="2400"/>
              <a:t>– </a:t>
            </a:r>
            <a:r>
              <a:rPr lang="cs-CZ" sz="2400">
                <a:solidFill>
                  <a:srgbClr val="FF0000"/>
                </a:solidFill>
              </a:rPr>
              <a:t>asfalt, zemní vosk </a:t>
            </a:r>
            <a:endParaRPr lang="cs-CZ" sz="2400"/>
          </a:p>
          <a:p>
            <a:pPr marL="609600" indent="-609600" eaLnBrk="1" hangingPunct="1">
              <a:defRPr/>
            </a:pPr>
            <a:endParaRPr lang="cs-CZ" sz="2400"/>
          </a:p>
          <a:p>
            <a:pPr marL="609600" indent="-609600" eaLnBrk="1" hangingPunct="1">
              <a:defRPr/>
            </a:pPr>
            <a:endParaRPr lang="cs-CZ" sz="2800">
              <a:solidFill>
                <a:srgbClr val="FF0000"/>
              </a:solidFill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cs-CZ" sz="2800"/>
              <a:t> 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566E98-CEC2-4548-9570-B920453CA975}" type="slidenum">
              <a:rPr lang="cs-CZ"/>
              <a:pPr>
                <a:defRPr/>
              </a:pPr>
              <a:t>16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9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9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9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9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9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49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Chemické zvětrávání</a:t>
            </a:r>
          </a:p>
        </p:txBody>
      </p:sp>
      <p:sp>
        <p:nvSpPr>
          <p:cNvPr id="2467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Minerály v horninách podléhají chemickým</a:t>
            </a:r>
          </a:p>
          <a:p>
            <a:pPr eaLnBrk="1" hangingPunct="1">
              <a:buFontTx/>
              <a:buNone/>
            </a:pPr>
            <a:r>
              <a:rPr lang="cs-CZ" smtClean="0"/>
              <a:t>účinkům vody a vzduchu.</a:t>
            </a:r>
          </a:p>
          <a:p>
            <a:pPr eaLnBrk="1" hangingPunct="1">
              <a:buFontTx/>
              <a:buNone/>
            </a:pPr>
            <a:r>
              <a:rPr lang="cs-CZ" smtClean="0"/>
              <a:t>Nejznámějším příkladem jsou krasové jevy (vápencové oblasti)</a:t>
            </a:r>
          </a:p>
          <a:p>
            <a:pPr eaLnBrk="1" hangingPunct="1">
              <a:buFontTx/>
              <a:buNone/>
            </a:pPr>
            <a:r>
              <a:rPr lang="cs-CZ" smtClean="0"/>
              <a:t>vznikají zvláštní útvary – krápníky</a:t>
            </a:r>
          </a:p>
          <a:p>
            <a:pPr eaLnBrk="1" hangingPunct="1">
              <a:buFontTx/>
              <a:buNone/>
            </a:pPr>
            <a:r>
              <a:rPr lang="cs-CZ" smtClean="0"/>
              <a:t>(stalagnit, stalagtit, stalagnát)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6997B0-EE30-40B5-B1E6-EDC510CF4D81}" type="slidenum">
              <a:rPr lang="cs-CZ"/>
              <a:pPr>
                <a:defRPr/>
              </a:pPr>
              <a:t>17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3. Chemické usazeniny</a:t>
            </a:r>
          </a:p>
        </p:txBody>
      </p:sp>
      <p:sp>
        <p:nvSpPr>
          <p:cNvPr id="3205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FF0000"/>
                </a:solidFill>
              </a:rPr>
              <a:t>Vápence </a:t>
            </a:r>
            <a:r>
              <a:rPr lang="cs-CZ" smtClean="0"/>
              <a:t>– vysrážení  CaCO</a:t>
            </a:r>
            <a:r>
              <a:rPr lang="cs-CZ" sz="2000" smtClean="0"/>
              <a:t>3</a:t>
            </a:r>
            <a:r>
              <a:rPr lang="cs-CZ" sz="1800" smtClean="0"/>
              <a:t>       </a:t>
            </a:r>
            <a:r>
              <a:rPr lang="cs-CZ" smtClean="0"/>
              <a:t>z vody (travertin, vřídlovec, hrachovec)</a:t>
            </a:r>
          </a:p>
          <a:p>
            <a:pPr eaLnBrk="1" hangingPunct="1"/>
            <a:r>
              <a:rPr lang="cs-CZ" smtClean="0">
                <a:solidFill>
                  <a:srgbClr val="FF0000"/>
                </a:solidFill>
              </a:rPr>
              <a:t>Dolomity </a:t>
            </a:r>
            <a:r>
              <a:rPr lang="cs-CZ" smtClean="0"/>
              <a:t>– CaCO</a:t>
            </a:r>
            <a:r>
              <a:rPr lang="cs-CZ" sz="2000" smtClean="0"/>
              <a:t>3</a:t>
            </a:r>
            <a:r>
              <a:rPr lang="cs-CZ" smtClean="0"/>
              <a:t> postupně nahrazován MgCO</a:t>
            </a:r>
            <a:r>
              <a:rPr lang="cs-CZ" sz="2000" smtClean="0"/>
              <a:t>3</a:t>
            </a:r>
          </a:p>
          <a:p>
            <a:pPr eaLnBrk="1" hangingPunct="1"/>
            <a:r>
              <a:rPr lang="cs-CZ" smtClean="0">
                <a:solidFill>
                  <a:srgbClr val="FF0000"/>
                </a:solidFill>
              </a:rPr>
              <a:t>Soli</a:t>
            </a:r>
            <a:r>
              <a:rPr lang="cs-CZ" smtClean="0"/>
              <a:t> – odpařování mořské vody </a:t>
            </a:r>
            <a:br>
              <a:rPr lang="cs-CZ" smtClean="0"/>
            </a:br>
            <a:r>
              <a:rPr lang="cs-CZ" smtClean="0"/>
              <a:t>v mělčinách - sůl kamenná,draselná,  sádrovec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372EED-BA53-4D01-954E-D6D1D35BB71E}" type="slidenum">
              <a:rPr lang="cs-CZ"/>
              <a:pPr>
                <a:defRPr/>
              </a:pPr>
              <a:t>18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0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20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20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20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20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20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20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>
                <a:solidFill>
                  <a:srgbClr val="FF9900"/>
                </a:solidFill>
              </a:rPr>
              <a:t>Přeměněné horniny (metamorfované)</a:t>
            </a:r>
          </a:p>
        </p:txBody>
      </p:sp>
      <p:sp>
        <p:nvSpPr>
          <p:cNvPr id="25190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68313" y="1773238"/>
            <a:ext cx="8229600" cy="3024187"/>
          </a:xfrm>
        </p:spPr>
        <p:txBody>
          <a:bodyPr/>
          <a:lstStyle/>
          <a:p>
            <a:pPr eaLnBrk="1" hangingPunct="1">
              <a:buFontTx/>
              <a:buChar char="-"/>
              <a:defRPr/>
            </a:pPr>
            <a:r>
              <a:rPr lang="cs-CZ" sz="3600"/>
              <a:t>vznikají působením </a:t>
            </a:r>
            <a:r>
              <a:rPr lang="cs-CZ" sz="3600">
                <a:solidFill>
                  <a:srgbClr val="FFCC66"/>
                </a:solidFill>
              </a:rPr>
              <a:t>vysokých tlaků</a:t>
            </a:r>
            <a:r>
              <a:rPr lang="cs-CZ" sz="3600"/>
              <a:t> (břidličnatost) a </a:t>
            </a:r>
            <a:r>
              <a:rPr lang="cs-CZ" sz="3600">
                <a:solidFill>
                  <a:srgbClr val="FFCC66"/>
                </a:solidFill>
              </a:rPr>
              <a:t>teplot</a:t>
            </a:r>
            <a:r>
              <a:rPr lang="cs-CZ" sz="3600"/>
              <a:t> (200 - 700</a:t>
            </a:r>
            <a:r>
              <a:rPr lang="en-US" sz="3600"/>
              <a:t>°</a:t>
            </a:r>
            <a:r>
              <a:rPr lang="cs-CZ" sz="3600"/>
              <a:t>C) </a:t>
            </a:r>
          </a:p>
          <a:p>
            <a:pPr eaLnBrk="1" hangingPunct="1">
              <a:buFontTx/>
              <a:buChar char="-"/>
              <a:defRPr/>
            </a:pPr>
            <a:r>
              <a:rPr lang="cs-CZ" sz="3600"/>
              <a:t>v hlubších částech zemské kůry z  vyvřelých, sedimentárních i přeměněných hornin</a:t>
            </a:r>
          </a:p>
          <a:p>
            <a:pPr eaLnBrk="1" hangingPunct="1">
              <a:buFontTx/>
              <a:buChar char="-"/>
              <a:defRPr/>
            </a:pPr>
            <a:r>
              <a:rPr lang="cs-CZ" sz="3600"/>
              <a:t>přeměna (</a:t>
            </a:r>
            <a:r>
              <a:rPr lang="cs-CZ" sz="3600">
                <a:solidFill>
                  <a:srgbClr val="FFCC66"/>
                </a:solidFill>
              </a:rPr>
              <a:t>metamorfóza</a:t>
            </a:r>
            <a:r>
              <a:rPr lang="cs-CZ" sz="3600"/>
              <a:t>) probíhá v závislosti na velikosti teplot a tlaků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219B19-CB81-4B52-ACCD-ABE3B73093B9}" type="slidenum">
              <a:rPr lang="cs-CZ"/>
              <a:pPr>
                <a:defRPr/>
              </a:pPr>
              <a:t>19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57200" y="277813"/>
            <a:ext cx="8229600" cy="630237"/>
          </a:xfrm>
        </p:spPr>
        <p:txBody>
          <a:bodyPr/>
          <a:lstStyle/>
          <a:p>
            <a:pPr algn="l"/>
            <a:r>
              <a:rPr lang="cs-CZ" sz="2400" smtClean="0"/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981075"/>
            <a:ext cx="8713788" cy="5149850"/>
          </a:xfrm>
        </p:spPr>
        <p:txBody>
          <a:bodyPr/>
          <a:lstStyle/>
          <a:p>
            <a:r>
              <a:rPr lang="cs-CZ" sz="1400" smtClean="0"/>
              <a:t>Obr.1: Archív autora</a:t>
            </a:r>
          </a:p>
          <a:p>
            <a:r>
              <a:rPr lang="cs-CZ" sz="1400" smtClean="0"/>
              <a:t>Obr.2: Archív autora</a:t>
            </a:r>
          </a:p>
          <a:p>
            <a:r>
              <a:rPr lang="cs-CZ" sz="1400" smtClean="0">
                <a:effectLst/>
              </a:rPr>
              <a:t>Autorem materiálu a všech jeho částí, není-li uvedeno jinak, je Mgr. Jan Kašpar.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prsky">
  <a:themeElements>
    <a:clrScheme name="Paprsky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Paprsk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prsky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Paprsky">
  <a:themeElements>
    <a:clrScheme name="Paprsky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Paprsk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prsky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Paprsky">
  <a:themeElements>
    <a:clrScheme name="Paprsky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Paprsk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prsky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Paprsky">
  <a:themeElements>
    <a:clrScheme name="Paprsky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Paprsk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prsky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3_Paprsky">
  <a:themeElements>
    <a:clrScheme name="Paprsky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13_Paprsky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prsky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588</TotalTime>
  <Words>616</Words>
  <Application>Microsoft Office PowerPoint</Application>
  <PresentationFormat>Předvádění na obrazovce (4:3)</PresentationFormat>
  <Paragraphs>123</Paragraphs>
  <Slides>20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5</vt:i4>
      </vt:variant>
      <vt:variant>
        <vt:lpstr>Nadpisy snímků</vt:lpstr>
      </vt:variant>
      <vt:variant>
        <vt:i4>20</vt:i4>
      </vt:variant>
    </vt:vector>
  </HeadingPairs>
  <TitlesOfParts>
    <vt:vector size="28" baseType="lpstr">
      <vt:lpstr>Arial</vt:lpstr>
      <vt:lpstr>Wingdings</vt:lpstr>
      <vt:lpstr>Calibri</vt:lpstr>
      <vt:lpstr>Paprsky</vt:lpstr>
      <vt:lpstr>1_Paprsky</vt:lpstr>
      <vt:lpstr>2_Paprsky</vt:lpstr>
      <vt:lpstr>3_Paprsky</vt:lpstr>
      <vt:lpstr>13_Paprsky</vt:lpstr>
      <vt:lpstr>Petrologie</vt:lpstr>
      <vt:lpstr>Petrologie</vt:lpstr>
      <vt:lpstr>Složení zemské kůry</vt:lpstr>
      <vt:lpstr>Zopakuj si :</vt:lpstr>
      <vt:lpstr>Rozdělení hornin</vt:lpstr>
      <vt:lpstr>Magma</vt:lpstr>
      <vt:lpstr>Vyvřelé horniny</vt:lpstr>
      <vt:lpstr>1. Vyvřelé horniny hlubinné</vt:lpstr>
      <vt:lpstr>Snímek 9</vt:lpstr>
      <vt:lpstr>2. Vyvřelé horniny výlevné</vt:lpstr>
      <vt:lpstr>3. Vyvřelé horniny žilné</vt:lpstr>
      <vt:lpstr>Usazené horniny (sedimenty)</vt:lpstr>
      <vt:lpstr>Snímek 13</vt:lpstr>
      <vt:lpstr>Druhy sedimentů</vt:lpstr>
      <vt:lpstr>Mechanické zvětrávání</vt:lpstr>
      <vt:lpstr>2. Sedimenty organického původu</vt:lpstr>
      <vt:lpstr>Chemické zvětrávání</vt:lpstr>
      <vt:lpstr>3. Chemické usazeniny</vt:lpstr>
      <vt:lpstr>Přeměněné horniny (metamorfované)</vt:lpstr>
      <vt:lpstr>Použité zdroje:</vt:lpstr>
    </vt:vector>
  </TitlesOfParts>
  <Company>ZŠ Nýřany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Petrologie</dc:title>
  <dc:creator>zemepis</dc:creator>
  <cp:lastModifiedBy>HONZA</cp:lastModifiedBy>
  <cp:revision>28</cp:revision>
  <dcterms:created xsi:type="dcterms:W3CDTF">2007-01-05T10:31:24Z</dcterms:created>
  <dcterms:modified xsi:type="dcterms:W3CDTF">2011-04-14T06:50:14Z</dcterms:modified>
</cp:coreProperties>
</file>