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1"/>
    <p:sldMasterId id="2147483858" r:id="rId2"/>
    <p:sldMasterId id="2147483873" r:id="rId3"/>
  </p:sldMasterIdLst>
  <p:notesMasterIdLst>
    <p:notesMasterId r:id="rId14"/>
  </p:notesMasterIdLst>
  <p:sldIdLst>
    <p:sldId id="352" r:id="rId4"/>
    <p:sldId id="289" r:id="rId5"/>
    <p:sldId id="353" r:id="rId6"/>
    <p:sldId id="290" r:id="rId7"/>
    <p:sldId id="354" r:id="rId8"/>
    <p:sldId id="306" r:id="rId9"/>
    <p:sldId id="303" r:id="rId10"/>
    <p:sldId id="350" r:id="rId11"/>
    <p:sldId id="308" r:id="rId12"/>
    <p:sldId id="351" r:id="rId13"/>
  </p:sldIdLst>
  <p:sldSz cx="9144000" cy="6858000" type="screen4x3"/>
  <p:notesSz cx="6797675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CC66"/>
    <a:srgbClr val="00CCFF"/>
    <a:srgbClr val="009900"/>
    <a:srgbClr val="000000"/>
    <a:srgbClr val="0066FF"/>
    <a:srgbClr val="FF9900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09795E42-D583-405F-9FF7-BE6F865ED8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FD4568E-99E5-446F-A822-9BB9A413B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4478C-83B6-405B-AC22-A6D2DB9CF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512DB3-C31B-4ADC-AE7E-62D52FDB63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EE84F0-6534-49AF-9429-4254A17D62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C2C3F4-20CA-4A24-B98B-120FC8F52C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10FB41-F4D4-434F-863B-FC0D61C67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71B3C-B420-4FA6-8737-2BA9D142E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A8059B-6B99-4FDF-BB19-33F443976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6751D-DC13-4730-9320-B4E8DCC917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77380-C4F8-4D42-80D4-731227368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FB32F1-BCC9-4A8C-A9E3-63167C013F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C0202-6F36-4F33-A539-038A1ED07A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7A90CB9-F45B-4F58-9AF2-44845E187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FC5C1A-458A-4C1C-9E28-1D4D06FEF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78DD03-AE1B-49D6-BA39-7489C3877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A1ED7A-3A5A-41CF-BB9B-17053F484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9826E-43CE-481D-90C5-025B9FE30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8FAC5-EA5F-482B-8CE0-D08090603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D4B3F-51D0-4E42-B27A-3638FA0E56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8B754-82C1-4483-B79E-722F1C341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0BBCE5-F300-46B0-B4F9-F60EBA0309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4B9E2E-176B-4F6D-80F7-75A6D6546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2E8207-C5C1-44FE-905D-A9D05253EC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6AA226-DD59-4929-A9AE-F09E1C071F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hf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B0BA68C-8D7B-430B-B539-8F0F6CBF5E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DC2174-49B7-42CD-ACC8-B937A311C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3C9CEB-7071-4C3F-9577-1589A04B5A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1E8801-75A1-41C7-B413-5625B3749B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EA3A3B-C422-4655-9253-E90AD75127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C37E01-B820-42CF-9C15-133BB2CBB8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9D24FF-9213-478B-81C1-018FFC825D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E16A90-0DB7-4EF7-859B-195583B3F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6790E2-BA9E-47E9-AA76-1A5B1A8E84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537A4-03D3-43E0-A2CD-D9785F4BF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8C29F6-9D12-41C1-82E6-32DDD524B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1C40A9-120C-4E57-8E64-7D501D924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3CEC9E5-5A5E-4A4B-9A73-CCB7F3DF0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22" r:id="rId1"/>
    <p:sldLayoutId id="2147483899" r:id="rId2"/>
    <p:sldLayoutId id="2147483898" r:id="rId3"/>
    <p:sldLayoutId id="2147483897" r:id="rId4"/>
    <p:sldLayoutId id="2147483896" r:id="rId5"/>
    <p:sldLayoutId id="2147483895" r:id="rId6"/>
    <p:sldLayoutId id="2147483894" r:id="rId7"/>
    <p:sldLayoutId id="2147483893" r:id="rId8"/>
    <p:sldLayoutId id="2147483892" r:id="rId9"/>
    <p:sldLayoutId id="2147483891" r:id="rId10"/>
    <p:sldLayoutId id="2147483890" r:id="rId11"/>
    <p:sldLayoutId id="2147483889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2092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CFA0854-CFE9-47B7-88DB-D338F192C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23" r:id="rId1"/>
    <p:sldLayoutId id="2147483910" r:id="rId2"/>
    <p:sldLayoutId id="2147483909" r:id="rId3"/>
    <p:sldLayoutId id="2147483908" r:id="rId4"/>
    <p:sldLayoutId id="2147483907" r:id="rId5"/>
    <p:sldLayoutId id="2147483906" r:id="rId6"/>
    <p:sldLayoutId id="2147483905" r:id="rId7"/>
    <p:sldLayoutId id="2147483904" r:id="rId8"/>
    <p:sldLayoutId id="2147483903" r:id="rId9"/>
    <p:sldLayoutId id="2147483902" r:id="rId10"/>
    <p:sldLayoutId id="2147483901" r:id="rId11"/>
    <p:sldLayoutId id="2147483900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3116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9110D66-37E7-40FB-A238-56FBDB122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24" r:id="rId1"/>
    <p:sldLayoutId id="2147483921" r:id="rId2"/>
    <p:sldLayoutId id="2147483920" r:id="rId3"/>
    <p:sldLayoutId id="2147483919" r:id="rId4"/>
    <p:sldLayoutId id="2147483918" r:id="rId5"/>
    <p:sldLayoutId id="2147483917" r:id="rId6"/>
    <p:sldLayoutId id="2147483916" r:id="rId7"/>
    <p:sldLayoutId id="2147483915" r:id="rId8"/>
    <p:sldLayoutId id="2147483914" r:id="rId9"/>
    <p:sldLayoutId id="2147483913" r:id="rId10"/>
    <p:sldLayoutId id="2147483912" r:id="rId11"/>
    <p:sldLayoutId id="2147483911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11188" y="3068638"/>
            <a:ext cx="7772400" cy="1470025"/>
          </a:xfrm>
          <a:noFill/>
        </p:spPr>
        <p:txBody>
          <a:bodyPr/>
          <a:lstStyle/>
          <a:p>
            <a:r>
              <a:rPr lang="cs-CZ" sz="7200" smtClean="0">
                <a:solidFill>
                  <a:srgbClr val="CCFF33"/>
                </a:solidFill>
                <a:effectLst/>
              </a:rPr>
              <a:t>Petrologie 2</a:t>
            </a:r>
          </a:p>
        </p:txBody>
      </p:sp>
      <p:pic>
        <p:nvPicPr>
          <p:cNvPr id="532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Mgr.Jan Kašpar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Usazené horniny (sedimenty)</a:t>
            </a:r>
          </a:p>
        </p:txBody>
      </p:sp>
      <p:sp>
        <p:nvSpPr>
          <p:cNvPr id="2099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Úlomky hornin uvolněné při </a:t>
            </a:r>
            <a:r>
              <a:rPr lang="cs-CZ" smtClean="0">
                <a:solidFill>
                  <a:srgbClr val="CC3300"/>
                </a:solidFill>
              </a:rPr>
              <a:t>zvětrávání </a:t>
            </a:r>
            <a:r>
              <a:rPr lang="cs-CZ" smtClean="0"/>
              <a:t>(činnost vody, větru, Slunce, gravitace, organismů)</a:t>
            </a:r>
          </a:p>
          <a:p>
            <a:r>
              <a:rPr lang="cs-CZ" smtClean="0"/>
              <a:t>Usazování na zemském povrchu </a:t>
            </a:r>
            <a:r>
              <a:rPr lang="cs-CZ" sz="2800" smtClean="0">
                <a:solidFill>
                  <a:srgbClr val="CC3300"/>
                </a:solidFill>
              </a:rPr>
              <a:t>zvětrávání → přenos → usazení → (zpevnění)</a:t>
            </a:r>
          </a:p>
          <a:p>
            <a:r>
              <a:rPr lang="cs-CZ" smtClean="0">
                <a:solidFill>
                  <a:srgbClr val="CC3300"/>
                </a:solidFill>
              </a:rPr>
              <a:t>Vrstva</a:t>
            </a:r>
            <a:r>
              <a:rPr lang="cs-CZ" smtClean="0"/>
              <a:t> : podloží, nadloží, mocnost, souvrství, vrstevní sled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9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9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9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9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54276" name="Picture 4" descr="P108004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7812088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</a:rPr>
              <a:t>Obr.1</a:t>
            </a:r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179388" y="188913"/>
            <a:ext cx="3313112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</a:rPr>
              <a:t>Vápencové útesy - Sicílie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Druhy sedimentů</a:t>
            </a:r>
          </a:p>
        </p:txBody>
      </p:sp>
      <p:sp>
        <p:nvSpPr>
          <p:cNvPr id="2334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srgbClr val="FF0000"/>
                </a:solidFill>
              </a:rPr>
              <a:t>1. Úlomkovité </a:t>
            </a:r>
            <a:r>
              <a:rPr lang="cs-CZ"/>
              <a:t>– mechanický rozpad jiných hornin (výlevných, přeměněných i sedimentárních)</a:t>
            </a:r>
          </a:p>
          <a:p>
            <a:pPr>
              <a:buFontTx/>
              <a:buNone/>
              <a:defRPr/>
            </a:pPr>
            <a:r>
              <a:rPr lang="cs-CZ"/>
              <a:t>		zpevněné – tmel jílovitý, Ca CO</a:t>
            </a:r>
            <a:r>
              <a:rPr lang="cs-CZ" sz="2000"/>
              <a:t>3</a:t>
            </a:r>
            <a:endParaRPr lang="cs-CZ"/>
          </a:p>
          <a:p>
            <a:pPr>
              <a:buFontTx/>
              <a:buNone/>
              <a:defRPr/>
            </a:pPr>
            <a:r>
              <a:rPr lang="cs-CZ" sz="2000"/>
              <a:t>		</a:t>
            </a:r>
            <a:r>
              <a:rPr lang="cs-CZ"/>
              <a:t>nezpevněné</a:t>
            </a:r>
            <a:endParaRPr lang="cs-CZ" sz="2000"/>
          </a:p>
          <a:p>
            <a:pPr>
              <a:defRPr/>
            </a:pPr>
            <a:r>
              <a:rPr lang="cs-CZ">
                <a:solidFill>
                  <a:srgbClr val="FF0000"/>
                </a:solidFill>
              </a:rPr>
              <a:t>2. Organogenní</a:t>
            </a:r>
            <a:r>
              <a:rPr lang="cs-CZ"/>
              <a:t> – působením rostlin a živočichů</a:t>
            </a:r>
          </a:p>
          <a:p>
            <a:pPr>
              <a:defRPr/>
            </a:pPr>
            <a:r>
              <a:rPr lang="cs-CZ">
                <a:solidFill>
                  <a:srgbClr val="FF0000"/>
                </a:solidFill>
              </a:rPr>
              <a:t>3. Chemické</a:t>
            </a:r>
            <a:r>
              <a:rPr lang="cs-CZ"/>
              <a:t> – krystalizace z vody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9B22B9-BEFB-46C6-8A33-34DEBDDAD191}" type="slidenum">
              <a:rPr lang="cs-CZ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33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33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33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233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233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55300" name="Picture 4" descr="P106096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7885113" y="6308725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</a:rPr>
              <a:t>Obr.2</a:t>
            </a:r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323850" y="260350"/>
            <a:ext cx="3240088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</a:rPr>
              <a:t>Pískovcové skály - Tisá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/>
              <a:t>2. Sedimenty organického původu</a:t>
            </a:r>
          </a:p>
        </p:txBody>
      </p:sp>
      <p:sp>
        <p:nvSpPr>
          <p:cNvPr id="2498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None/>
              <a:defRPr/>
            </a:pPr>
            <a:r>
              <a:rPr lang="cs-CZ" sz="2400"/>
              <a:t>– </a:t>
            </a:r>
            <a:r>
              <a:rPr lang="cs-CZ" sz="2400">
                <a:solidFill>
                  <a:srgbClr val="FF0000"/>
                </a:solidFill>
              </a:rPr>
              <a:t>vápence, dolomity</a:t>
            </a:r>
            <a:r>
              <a:rPr lang="cs-CZ" sz="2400"/>
              <a:t> - ze schránek organismů (koráli, mlži, plži) – výroba cementu, vápna</a:t>
            </a:r>
          </a:p>
          <a:p>
            <a:pPr marL="609600" indent="-609600">
              <a:buFontTx/>
              <a:buNone/>
              <a:defRPr/>
            </a:pPr>
            <a:r>
              <a:rPr lang="cs-CZ" sz="2400"/>
              <a:t>– </a:t>
            </a:r>
            <a:r>
              <a:rPr lang="cs-CZ" sz="2400">
                <a:solidFill>
                  <a:srgbClr val="FF0000"/>
                </a:solidFill>
              </a:rPr>
              <a:t>buližníky</a:t>
            </a:r>
            <a:r>
              <a:rPr lang="cs-CZ" sz="2400"/>
              <a:t> (křemičité schránky řas)</a:t>
            </a:r>
          </a:p>
          <a:p>
            <a:pPr marL="609600" indent="-609600">
              <a:buFontTx/>
              <a:buNone/>
              <a:defRPr/>
            </a:pPr>
            <a:r>
              <a:rPr lang="cs-CZ" sz="2400"/>
              <a:t>– </a:t>
            </a:r>
            <a:r>
              <a:rPr lang="cs-CZ" sz="2400">
                <a:solidFill>
                  <a:srgbClr val="FF0000"/>
                </a:solidFill>
              </a:rPr>
              <a:t>rašelina</a:t>
            </a:r>
            <a:r>
              <a:rPr lang="cs-CZ" sz="2400"/>
              <a:t> – mech rašeliník – zahradnictví, lázně</a:t>
            </a:r>
          </a:p>
          <a:p>
            <a:pPr marL="609600" indent="-609600">
              <a:buFontTx/>
              <a:buNone/>
              <a:defRPr/>
            </a:pPr>
            <a:r>
              <a:rPr lang="cs-CZ" sz="2400"/>
              <a:t>– </a:t>
            </a:r>
            <a:r>
              <a:rPr lang="cs-CZ" sz="2400">
                <a:solidFill>
                  <a:srgbClr val="FF0000"/>
                </a:solidFill>
              </a:rPr>
              <a:t>uhlí</a:t>
            </a:r>
            <a:r>
              <a:rPr lang="cs-CZ" sz="2400"/>
              <a:t> – odumřelé stromy, bez přístupu vzduchu, za zvýšeného tlaku – zdroj energie, chem. průmysl</a:t>
            </a:r>
          </a:p>
          <a:p>
            <a:pPr marL="609600" indent="-609600">
              <a:buFontTx/>
              <a:buNone/>
              <a:defRPr/>
            </a:pPr>
            <a:r>
              <a:rPr lang="cs-CZ" sz="2400"/>
              <a:t>– </a:t>
            </a:r>
            <a:r>
              <a:rPr lang="cs-CZ" sz="2400">
                <a:solidFill>
                  <a:srgbClr val="FF0000"/>
                </a:solidFill>
              </a:rPr>
              <a:t>ropa, zemní plyn</a:t>
            </a:r>
            <a:r>
              <a:rPr lang="cs-CZ" sz="2400"/>
              <a:t> – zbytky drobných vodních organismů v bahně na dně moří – zdroj energie, chem. průmysl</a:t>
            </a:r>
          </a:p>
          <a:p>
            <a:pPr marL="609600" indent="-609600">
              <a:buFontTx/>
              <a:buNone/>
              <a:defRPr/>
            </a:pPr>
            <a:r>
              <a:rPr lang="cs-CZ" sz="2400"/>
              <a:t>– </a:t>
            </a:r>
            <a:r>
              <a:rPr lang="cs-CZ" sz="2400">
                <a:solidFill>
                  <a:srgbClr val="FF0000"/>
                </a:solidFill>
              </a:rPr>
              <a:t>asfalt, zemní vosk </a:t>
            </a:r>
            <a:endParaRPr lang="cs-CZ" sz="2400"/>
          </a:p>
          <a:p>
            <a:pPr marL="609600" indent="-609600">
              <a:defRPr/>
            </a:pPr>
            <a:endParaRPr lang="cs-CZ" sz="2400"/>
          </a:p>
          <a:p>
            <a:pPr marL="609600" indent="-609600">
              <a:defRPr/>
            </a:pPr>
            <a:endParaRPr lang="cs-CZ" sz="2800">
              <a:solidFill>
                <a:srgbClr val="FF0000"/>
              </a:solidFill>
            </a:endParaRPr>
          </a:p>
          <a:p>
            <a:pPr marL="609600" indent="-609600">
              <a:buFontTx/>
              <a:buNone/>
              <a:defRPr/>
            </a:pPr>
            <a:r>
              <a:rPr lang="cs-CZ" sz="2800"/>
              <a:t> 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39324A-D63F-4E1C-BF95-E4C57641FC30}" type="slidenum">
              <a:rPr lang="cs-CZ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9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9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9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9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49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49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Chemické zvětrávání</a:t>
            </a:r>
          </a:p>
        </p:txBody>
      </p:sp>
      <p:sp>
        <p:nvSpPr>
          <p:cNvPr id="2467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  <a:defRPr/>
            </a:pPr>
            <a:r>
              <a:rPr lang="cs-CZ"/>
              <a:t>Minerály v horninách podléhají chemickým</a:t>
            </a:r>
          </a:p>
          <a:p>
            <a:pPr>
              <a:buFontTx/>
              <a:buNone/>
              <a:defRPr/>
            </a:pPr>
            <a:r>
              <a:rPr lang="cs-CZ"/>
              <a:t>účinkům vody a vzduchu.</a:t>
            </a:r>
          </a:p>
          <a:p>
            <a:pPr>
              <a:buFontTx/>
              <a:buNone/>
              <a:defRPr/>
            </a:pPr>
            <a:r>
              <a:rPr lang="cs-CZ"/>
              <a:t>Nejznámějším příkladem jsou krasové jevy.</a:t>
            </a:r>
          </a:p>
          <a:p>
            <a:pPr>
              <a:buFontTx/>
              <a:buNone/>
              <a:defRPr/>
            </a:pPr>
            <a:r>
              <a:rPr lang="cs-CZ"/>
              <a:t>CaCO</a:t>
            </a:r>
            <a:r>
              <a:rPr lang="cs-CZ" baseline="-25000"/>
              <a:t>3</a:t>
            </a:r>
            <a:r>
              <a:rPr lang="cs-CZ"/>
              <a:t> se rozpouští ve vodě obohacené </a:t>
            </a:r>
          </a:p>
          <a:p>
            <a:pPr>
              <a:buFontTx/>
              <a:buNone/>
              <a:defRPr/>
            </a:pPr>
            <a:r>
              <a:rPr lang="cs-CZ"/>
              <a:t>o CO</a:t>
            </a:r>
            <a:r>
              <a:rPr lang="cs-CZ" baseline="-25000"/>
              <a:t>2</a:t>
            </a:r>
            <a:r>
              <a:rPr lang="cs-CZ"/>
              <a:t>, ve vodě bez oxidu uhličitého se</a:t>
            </a:r>
          </a:p>
          <a:p>
            <a:pPr>
              <a:buFontTx/>
              <a:buNone/>
              <a:defRPr/>
            </a:pPr>
            <a:r>
              <a:rPr lang="cs-CZ"/>
              <a:t>uhličitan vápenatý opět vysráží. Vznikají </a:t>
            </a:r>
          </a:p>
          <a:p>
            <a:pPr>
              <a:buFontTx/>
              <a:buNone/>
              <a:defRPr/>
            </a:pPr>
            <a:r>
              <a:rPr lang="cs-CZ"/>
              <a:t>útvary – krápníky.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769F31-65D3-461B-AE63-8A172DF57A7A}" type="slidenum">
              <a:rPr lang="cs-CZ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3. Chemické usazeniny</a:t>
            </a:r>
          </a:p>
        </p:txBody>
      </p:sp>
      <p:sp>
        <p:nvSpPr>
          <p:cNvPr id="3205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srgbClr val="FF0000"/>
                </a:solidFill>
              </a:rPr>
              <a:t>Vápence chemické</a:t>
            </a:r>
            <a:r>
              <a:rPr lang="cs-CZ"/>
              <a:t> – vysrážení  CaCO</a:t>
            </a:r>
            <a:r>
              <a:rPr lang="cs-CZ" sz="2000"/>
              <a:t>3</a:t>
            </a:r>
            <a:r>
              <a:rPr lang="cs-CZ" sz="1800"/>
              <a:t>       </a:t>
            </a:r>
            <a:r>
              <a:rPr lang="cs-CZ"/>
              <a:t>z vody (travertin, vřídlovec, hrachovec)</a:t>
            </a:r>
          </a:p>
          <a:p>
            <a:pPr>
              <a:defRPr/>
            </a:pPr>
            <a:r>
              <a:rPr lang="cs-CZ">
                <a:solidFill>
                  <a:srgbClr val="FF0000"/>
                </a:solidFill>
              </a:rPr>
              <a:t>Dolomity chemické</a:t>
            </a:r>
            <a:r>
              <a:rPr lang="cs-CZ"/>
              <a:t> – CaCO</a:t>
            </a:r>
            <a:r>
              <a:rPr lang="cs-CZ" sz="2000"/>
              <a:t>3</a:t>
            </a:r>
            <a:r>
              <a:rPr lang="cs-CZ"/>
              <a:t> postupně nahrazován MgCO</a:t>
            </a:r>
            <a:r>
              <a:rPr lang="cs-CZ" sz="2000"/>
              <a:t>3</a:t>
            </a:r>
          </a:p>
          <a:p>
            <a:pPr>
              <a:defRPr/>
            </a:pPr>
            <a:r>
              <a:rPr lang="cs-CZ">
                <a:solidFill>
                  <a:srgbClr val="FF0000"/>
                </a:solidFill>
              </a:rPr>
              <a:t>Soli</a:t>
            </a:r>
            <a:r>
              <a:rPr lang="cs-CZ"/>
              <a:t> – odpařování mořské vody v mělčinách - sůl kamenná,draselná,  sádrovec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3D720F-8DC6-4660-B5E5-73FA97CB382C}" type="slidenum">
              <a:rPr lang="cs-CZ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>
                <a:solidFill>
                  <a:srgbClr val="FF9900"/>
                </a:solidFill>
              </a:rPr>
              <a:t>Přeměněné horniny (metamorfované)</a:t>
            </a:r>
          </a:p>
        </p:txBody>
      </p:sp>
      <p:sp>
        <p:nvSpPr>
          <p:cNvPr id="25190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8313" y="1773238"/>
            <a:ext cx="8229600" cy="3024187"/>
          </a:xfrm>
        </p:spPr>
        <p:txBody>
          <a:bodyPr/>
          <a:lstStyle/>
          <a:p>
            <a:pPr>
              <a:buFontTx/>
              <a:buChar char="-"/>
              <a:defRPr/>
            </a:pPr>
            <a:r>
              <a:rPr lang="cs-CZ" sz="3600" dirty="0"/>
              <a:t>vznikají působením </a:t>
            </a:r>
            <a:r>
              <a:rPr lang="cs-CZ" sz="3600" dirty="0">
                <a:solidFill>
                  <a:srgbClr val="FFCC66"/>
                </a:solidFill>
              </a:rPr>
              <a:t>vysokých tlaků</a:t>
            </a:r>
            <a:r>
              <a:rPr lang="cs-CZ" sz="3600" dirty="0"/>
              <a:t> (břidličnatost) a </a:t>
            </a:r>
            <a:r>
              <a:rPr lang="cs-CZ" sz="3600" dirty="0">
                <a:solidFill>
                  <a:srgbClr val="FFCC66"/>
                </a:solidFill>
              </a:rPr>
              <a:t>teplot</a:t>
            </a:r>
            <a:r>
              <a:rPr lang="cs-CZ" sz="3600" dirty="0"/>
              <a:t> (200 - 700</a:t>
            </a:r>
            <a:r>
              <a:rPr lang="en-US" sz="3600" dirty="0"/>
              <a:t>°</a:t>
            </a:r>
            <a:r>
              <a:rPr lang="cs-CZ" sz="3600" dirty="0"/>
              <a:t>C) </a:t>
            </a:r>
          </a:p>
          <a:p>
            <a:pPr>
              <a:buFontTx/>
              <a:buChar char="-"/>
              <a:defRPr/>
            </a:pPr>
            <a:r>
              <a:rPr lang="cs-CZ" sz="3600" dirty="0"/>
              <a:t>v hlubších částech zemské kůry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  </a:t>
            </a:r>
            <a:r>
              <a:rPr lang="cs-CZ" sz="3600" dirty="0"/>
              <a:t>vyvřelých, sedimentárních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i </a:t>
            </a:r>
            <a:r>
              <a:rPr lang="cs-CZ" sz="3600" dirty="0"/>
              <a:t>přeměněných hornin</a:t>
            </a:r>
          </a:p>
          <a:p>
            <a:pPr>
              <a:buFontTx/>
              <a:buChar char="-"/>
              <a:defRPr/>
            </a:pPr>
            <a:r>
              <a:rPr lang="cs-CZ" sz="3600" dirty="0"/>
              <a:t>přeměna (</a:t>
            </a:r>
            <a:r>
              <a:rPr lang="cs-CZ" sz="3600" dirty="0">
                <a:solidFill>
                  <a:srgbClr val="FFCC66"/>
                </a:solidFill>
              </a:rPr>
              <a:t>metamorfóza</a:t>
            </a:r>
            <a:r>
              <a:rPr lang="cs-CZ" sz="3600" dirty="0"/>
              <a:t>) probíhá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v </a:t>
            </a:r>
            <a:r>
              <a:rPr lang="cs-CZ" sz="3600" dirty="0"/>
              <a:t>závislosti na velikosti teplot a tlaků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9897E9-31D6-4A98-89BE-6D8447F94E69}" type="slidenum">
              <a:rPr lang="cs-CZ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>
              <a:defRPr/>
            </a:pPr>
            <a:r>
              <a:rPr lang="cs-CZ" sz="2400" dirty="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981075"/>
            <a:ext cx="8713788" cy="5149850"/>
          </a:xfrm>
        </p:spPr>
        <p:txBody>
          <a:bodyPr/>
          <a:lstStyle/>
          <a:p>
            <a:r>
              <a:rPr lang="cs-CZ" sz="1400" smtClean="0"/>
              <a:t>Obr.1: Archív autora</a:t>
            </a:r>
          </a:p>
          <a:p>
            <a:r>
              <a:rPr lang="cs-CZ" sz="1400" smtClean="0"/>
              <a:t>Obr.2: Archív autora</a:t>
            </a:r>
          </a:p>
          <a:p>
            <a:r>
              <a:rPr lang="cs-CZ" sz="1400" smtClean="0">
                <a:effectLst/>
              </a:rPr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586</TotalTime>
  <Words>309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Wingdings</vt:lpstr>
      <vt:lpstr>Calibri</vt:lpstr>
      <vt:lpstr>Paprsky</vt:lpstr>
      <vt:lpstr>2_Paprsky</vt:lpstr>
      <vt:lpstr>3_Paprsky</vt:lpstr>
      <vt:lpstr>Petrologie 2</vt:lpstr>
      <vt:lpstr>Usazené horniny (sedimenty)</vt:lpstr>
      <vt:lpstr>Snímek 3</vt:lpstr>
      <vt:lpstr>Druhy sedimentů</vt:lpstr>
      <vt:lpstr>Snímek 5</vt:lpstr>
      <vt:lpstr>2. Sedimenty organického původu</vt:lpstr>
      <vt:lpstr>Chemické zvětrávání</vt:lpstr>
      <vt:lpstr>3. Chemické usazeniny</vt:lpstr>
      <vt:lpstr>Přeměněné horniny (metamorfované)</vt:lpstr>
      <vt:lpstr>Použité zdroje:</vt:lpstr>
    </vt:vector>
  </TitlesOfParts>
  <Company>ZŠ Nýřany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Petrologie</dc:title>
  <dc:creator>zemepis</dc:creator>
  <cp:lastModifiedBy>HONZA</cp:lastModifiedBy>
  <cp:revision>29</cp:revision>
  <dcterms:created xsi:type="dcterms:W3CDTF">2007-01-05T10:31:24Z</dcterms:created>
  <dcterms:modified xsi:type="dcterms:W3CDTF">2011-04-14T06:50:38Z</dcterms:modified>
</cp:coreProperties>
</file>