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93" r:id="rId2"/>
    <p:sldId id="270" r:id="rId3"/>
    <p:sldId id="271" r:id="rId4"/>
    <p:sldId id="257" r:id="rId5"/>
    <p:sldId id="259" r:id="rId6"/>
    <p:sldId id="294" r:id="rId7"/>
    <p:sldId id="261" r:id="rId8"/>
    <p:sldId id="295" r:id="rId9"/>
    <p:sldId id="262" r:id="rId10"/>
    <p:sldId id="290" r:id="rId11"/>
    <p:sldId id="29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994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A4A825F0-CE9F-407E-92C1-346FEBBCC2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0A74E13-A071-4E66-B2BB-0E1447BB2C88}" type="slidenum">
              <a:rPr lang="cs-CZ"/>
              <a:pPr/>
              <a:t>2</a:t>
            </a:fld>
            <a:endParaRPr lang="cs-CZ"/>
          </a:p>
        </p:txBody>
      </p:sp>
      <p:sp>
        <p:nvSpPr>
          <p:cNvPr id="430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AAD93C9-CF8A-4D2B-BA5C-2DAD95913E68}" type="slidenum">
              <a:rPr lang="cs-CZ"/>
              <a:pPr/>
              <a:t>3</a:t>
            </a:fld>
            <a:endParaRPr lang="cs-CZ"/>
          </a:p>
        </p:txBody>
      </p:sp>
      <p:sp>
        <p:nvSpPr>
          <p:cNvPr id="440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7D10A58-C7DE-4697-8ACC-35AE0849A1D9}" type="slidenum">
              <a:rPr lang="cs-CZ"/>
              <a:pPr/>
              <a:t>4</a:t>
            </a:fld>
            <a:endParaRPr lang="cs-CZ"/>
          </a:p>
        </p:txBody>
      </p:sp>
      <p:sp>
        <p:nvSpPr>
          <p:cNvPr id="460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A68159-D31F-4F8C-AE5D-5809A92FB8E4}" type="slidenum">
              <a:rPr lang="cs-CZ"/>
              <a:pPr/>
              <a:t>5</a:t>
            </a:fld>
            <a:endParaRPr lang="cs-CZ"/>
          </a:p>
        </p:txBody>
      </p:sp>
      <p:sp>
        <p:nvSpPr>
          <p:cNvPr id="583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9B5833-B7FF-471C-9B82-8D68A59BC895}" type="slidenum">
              <a:rPr lang="cs-CZ"/>
              <a:pPr/>
              <a:t>7</a:t>
            </a:fld>
            <a:endParaRPr lang="cs-CZ"/>
          </a:p>
        </p:txBody>
      </p:sp>
      <p:sp>
        <p:nvSpPr>
          <p:cNvPr id="645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F905FF-0DED-4D7F-922D-FC7FF083878A}" type="slidenum">
              <a:rPr lang="cs-CZ"/>
              <a:pPr/>
              <a:t>9</a:t>
            </a:fld>
            <a:endParaRPr lang="cs-CZ"/>
          </a:p>
        </p:txBody>
      </p:sp>
      <p:sp>
        <p:nvSpPr>
          <p:cNvPr id="655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0B194B-884E-4464-B325-C3656D41304F}" type="slidenum">
              <a:rPr lang="cs-CZ"/>
              <a:pPr/>
              <a:t>10</a:t>
            </a:fld>
            <a:endParaRPr lang="cs-CZ"/>
          </a:p>
        </p:txBody>
      </p:sp>
      <p:sp>
        <p:nvSpPr>
          <p:cNvPr id="757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592" y="527"/>
                  </a:cxn>
                  <a:cxn ang="0">
                    <a:pos x="994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190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1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8F1EE17-B302-469E-A53E-6769E2619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B4C59F-A2EB-4967-AAB3-93C8C6176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37A93F-8CBF-4CB2-BAEB-29DB5A67B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8AA5F9-CC1B-44A3-823C-10EFF5447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34A0C-0868-4C3E-95A6-ADACB6AB2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547E21-AB36-4780-AA6D-3BDE63A05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A798EE-6CE9-4FF4-AD17-FE2762495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9ACAC2-C85D-49EB-917E-9A1684604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ACDE54-A6D7-4CF1-8450-508A87F483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7987DD-E59B-42CC-A09E-E5B3C9E63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A3EF47-4F98-4953-819D-C8487EC6E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6147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48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6149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6151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6153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612" y="533"/>
                  </a:cxn>
                  <a:cxn ang="0">
                    <a:pos x="996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54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55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56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57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158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6160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61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62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63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64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65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6166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8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5A0190B4-CD97-45F7-9836-281DA7779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azalt" TargetMode="External"/><Relationship Id="rId3" Type="http://schemas.openxmlformats.org/officeDocument/2006/relationships/hyperlink" Target="http://cs.wikipedia.org/wiki/Granit" TargetMode="External"/><Relationship Id="rId7" Type="http://schemas.openxmlformats.org/officeDocument/2006/relationships/hyperlink" Target="http://cs.wikipedia.org/w/index.php?title=Dolerit&amp;action=edi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Diabas&amp;action=edit" TargetMode="External"/><Relationship Id="rId5" Type="http://schemas.openxmlformats.org/officeDocument/2006/relationships/hyperlink" Target="http://cs.wikipedia.org/w/index.php?title=Diorit&amp;action=edit" TargetMode="External"/><Relationship Id="rId4" Type="http://schemas.openxmlformats.org/officeDocument/2006/relationships/hyperlink" Target="http://cs.wikipedia.org/wiki/Gabro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dezi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emza" TargetMode="External"/><Relationship Id="rId5" Type="http://schemas.openxmlformats.org/officeDocument/2006/relationships/hyperlink" Target="http://cs.wikipedia.org/wiki/Tuf" TargetMode="External"/><Relationship Id="rId4" Type="http://schemas.openxmlformats.org/officeDocument/2006/relationships/hyperlink" Target="http://cs.wikipedia.org/wiki/Bazalt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d.muni.cz/wbio/studium/stud_mat/Mat-mat/Petrologie/soubory/skripta.htm" TargetMode="External"/><Relationship Id="rId3" Type="http://schemas.openxmlformats.org/officeDocument/2006/relationships/hyperlink" Target="http://smuclik.blog.cz/0605/premenene-horniny" TargetMode="External"/><Relationship Id="rId7" Type="http://schemas.openxmlformats.org/officeDocument/2006/relationships/hyperlink" Target="http://geotech.fce.vutbr.cz/studium/geologie/skripta/PREMENEN.ht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ornina" TargetMode="External"/><Relationship Id="rId5" Type="http://schemas.openxmlformats.org/officeDocument/2006/relationships/hyperlink" Target="http://www.kbi.zcu.cz/atlas/atlas_petr.php" TargetMode="External"/><Relationship Id="rId4" Type="http://schemas.openxmlformats.org/officeDocument/2006/relationships/hyperlink" Target="http://www.kbi.zcu.cz/atlas/atlas_geo.php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6600" smtClean="0">
                <a:solidFill>
                  <a:srgbClr val="CCFF33"/>
                </a:solidFill>
                <a:effectLst/>
              </a:rPr>
              <a:t>Horniny v zemské kůře</a:t>
            </a:r>
          </a:p>
        </p:txBody>
      </p:sp>
      <p:pic>
        <p:nvPicPr>
          <p:cNvPr id="8909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Mgr.Jan Kašpar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476250"/>
            <a:ext cx="8928100" cy="56197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Stavbu  hornin charakterizuje:</a:t>
            </a:r>
            <a:endParaRPr lang="cs-CZ" sz="2800" b="1" smtClean="0"/>
          </a:p>
          <a:p>
            <a:pPr algn="ctr" eaLnBrk="1" hangingPunct="1">
              <a:buFontTx/>
              <a:buNone/>
            </a:pPr>
            <a:r>
              <a:rPr lang="cs-CZ" sz="2800" b="1" smtClean="0">
                <a:solidFill>
                  <a:srgbClr val="FFFF00"/>
                </a:solidFill>
              </a:rPr>
              <a:t>a)   struktura </a:t>
            </a:r>
          </a:p>
          <a:p>
            <a:pPr eaLnBrk="1" hangingPunct="1"/>
            <a:r>
              <a:rPr lang="cs-CZ" sz="2800" smtClean="0"/>
              <a:t>je dána tvarem, velikostí a vzájemným vztahem krystalů či jejich  úlomků v minerálních agregátech</a:t>
            </a:r>
          </a:p>
          <a:p>
            <a:pPr eaLnBrk="1" hangingPunct="1"/>
            <a:r>
              <a:rPr lang="cs-CZ" sz="2800" smtClean="0"/>
              <a:t>granitická – </a:t>
            </a:r>
            <a:r>
              <a:rPr lang="cs-CZ" sz="2800" smtClean="0">
                <a:hlinkClick r:id="rId3" tooltip="Granit"/>
              </a:rPr>
              <a:t>granit</a:t>
            </a:r>
            <a:r>
              <a:rPr lang="cs-CZ" sz="2800" smtClean="0"/>
              <a:t>, </a:t>
            </a:r>
          </a:p>
          <a:p>
            <a:pPr eaLnBrk="1" hangingPunct="1"/>
            <a:r>
              <a:rPr lang="cs-CZ" sz="2800" smtClean="0"/>
              <a:t>gabrově zrnitá – </a:t>
            </a:r>
            <a:r>
              <a:rPr lang="cs-CZ" sz="2800" smtClean="0">
                <a:hlinkClick r:id="rId4" tooltip="Gabro"/>
              </a:rPr>
              <a:t>gabro</a:t>
            </a:r>
            <a:r>
              <a:rPr lang="cs-CZ" sz="2800" smtClean="0"/>
              <a:t>, </a:t>
            </a:r>
            <a:r>
              <a:rPr lang="cs-CZ" sz="2800" smtClean="0">
                <a:hlinkClick r:id="rId5" tooltip="Diorit"/>
              </a:rPr>
              <a:t>diorit</a:t>
            </a:r>
            <a:r>
              <a:rPr lang="cs-CZ" sz="2800" smtClean="0"/>
              <a:t> </a:t>
            </a:r>
          </a:p>
          <a:p>
            <a:pPr eaLnBrk="1" hangingPunct="1"/>
            <a:r>
              <a:rPr lang="cs-CZ" sz="2800" smtClean="0"/>
              <a:t>ofitická – </a:t>
            </a:r>
            <a:r>
              <a:rPr lang="cs-CZ" sz="2800" smtClean="0">
                <a:hlinkClick r:id="rId6" tooltip="Diabas"/>
              </a:rPr>
              <a:t>diabas</a:t>
            </a:r>
            <a:r>
              <a:rPr lang="cs-CZ" sz="2800" smtClean="0"/>
              <a:t>, </a:t>
            </a:r>
            <a:r>
              <a:rPr lang="cs-CZ" sz="2800" smtClean="0">
                <a:hlinkClick r:id="rId7" tooltip="Dolerit"/>
              </a:rPr>
              <a:t>dolerit</a:t>
            </a:r>
            <a:r>
              <a:rPr lang="cs-CZ" sz="2800" smtClean="0"/>
              <a:t> , </a:t>
            </a:r>
            <a:r>
              <a:rPr lang="cs-CZ" sz="2800" smtClean="0">
                <a:hlinkClick r:id="rId8" tooltip="Bazalt"/>
              </a:rPr>
              <a:t>bazalt</a:t>
            </a:r>
            <a:r>
              <a:rPr lang="cs-CZ" sz="2800" smtClean="0"/>
              <a:t> </a:t>
            </a:r>
          </a:p>
          <a:p>
            <a:pPr eaLnBrk="1" hangingPunct="1"/>
            <a:r>
              <a:rPr lang="cs-CZ" sz="2800" smtClean="0"/>
              <a:t>porfyrická – žilné a výlevné horniny </a:t>
            </a:r>
          </a:p>
          <a:p>
            <a:pPr eaLnBrk="1" hangingPunct="1"/>
            <a:r>
              <a:rPr lang="cs-CZ" sz="2800" smtClean="0"/>
              <a:t>felsitická – kyselé výlevné horniny </a:t>
            </a:r>
          </a:p>
          <a:p>
            <a:pPr eaLnBrk="1" hangingPunct="1"/>
            <a:r>
              <a:rPr lang="cs-CZ" sz="2800" smtClean="0"/>
              <a:t>sklovitá – výlevné horniny (př. polštářová láva)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404813"/>
            <a:ext cx="9144000" cy="576103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b="1" smtClean="0">
                <a:solidFill>
                  <a:srgbClr val="FFFF00"/>
                </a:solidFill>
              </a:rPr>
              <a:t>b)  textura </a:t>
            </a:r>
            <a:r>
              <a:rPr lang="cs-CZ" b="1" smtClean="0"/>
              <a:t/>
            </a:r>
            <a:br>
              <a:rPr lang="cs-CZ" b="1" smtClean="0"/>
            </a:br>
            <a:endParaRPr lang="cs-CZ" b="1" smtClean="0"/>
          </a:p>
          <a:p>
            <a:pPr algn="ctr" eaLnBrk="1" hangingPunct="1">
              <a:buFontTx/>
              <a:buNone/>
            </a:pPr>
            <a:r>
              <a:rPr lang="cs-CZ" smtClean="0"/>
              <a:t>je dána prostorovým uspořádáním minerálních agregátů, jejich orientací, složením aj.</a:t>
            </a:r>
          </a:p>
          <a:p>
            <a:pPr eaLnBrk="1" hangingPunct="1"/>
            <a:r>
              <a:rPr lang="cs-CZ" smtClean="0"/>
              <a:t>všesměrná – granity </a:t>
            </a:r>
          </a:p>
          <a:p>
            <a:pPr eaLnBrk="1" hangingPunct="1"/>
            <a:r>
              <a:rPr lang="cs-CZ" smtClean="0"/>
              <a:t>fluidální – tekuté lávy </a:t>
            </a:r>
          </a:p>
          <a:p>
            <a:pPr eaLnBrk="1" hangingPunct="1"/>
            <a:r>
              <a:rPr lang="cs-CZ" smtClean="0"/>
              <a:t>polštářová – subakvatická láva </a:t>
            </a:r>
          </a:p>
          <a:p>
            <a:pPr eaLnBrk="1" hangingPunct="1"/>
            <a:r>
              <a:rPr lang="cs-CZ" smtClean="0"/>
              <a:t>madlovcovitá – </a:t>
            </a:r>
            <a:r>
              <a:rPr lang="cs-CZ" smtClean="0">
                <a:hlinkClick r:id="rId3" tooltip="Andezit"/>
              </a:rPr>
              <a:t>andezit</a:t>
            </a:r>
            <a:r>
              <a:rPr lang="cs-CZ" smtClean="0"/>
              <a:t>, </a:t>
            </a:r>
            <a:r>
              <a:rPr lang="cs-CZ" smtClean="0">
                <a:hlinkClick r:id="rId4" tooltip="Bazalt"/>
              </a:rPr>
              <a:t>bazalt</a:t>
            </a:r>
            <a:r>
              <a:rPr lang="cs-CZ" smtClean="0"/>
              <a:t> </a:t>
            </a:r>
          </a:p>
          <a:p>
            <a:pPr eaLnBrk="1" hangingPunct="1"/>
            <a:r>
              <a:rPr lang="cs-CZ" smtClean="0"/>
              <a:t>pórovitá – efuzní horniny (</a:t>
            </a:r>
            <a:r>
              <a:rPr lang="cs-CZ" smtClean="0">
                <a:hlinkClick r:id="rId5" tooltip="Tuf"/>
              </a:rPr>
              <a:t>tuf</a:t>
            </a:r>
            <a:r>
              <a:rPr lang="cs-CZ" smtClean="0"/>
              <a:t>, </a:t>
            </a:r>
            <a:r>
              <a:rPr lang="cs-CZ" smtClean="0">
                <a:hlinkClick r:id="rId6" tooltip="Pemza"/>
              </a:rPr>
              <a:t>pemza</a:t>
            </a:r>
            <a:r>
              <a:rPr lang="cs-CZ" smtClean="0"/>
              <a:t> atd.)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Vznik hornin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9144000" cy="4495800"/>
          </a:xfrm>
        </p:spPr>
        <p:txBody>
          <a:bodyPr/>
          <a:lstStyle/>
          <a:p>
            <a:pPr eaLnBrk="1" hangingPunct="1"/>
            <a:r>
              <a:rPr lang="cs-CZ" smtClean="0"/>
              <a:t>Horniny se obvykle skládají z různých nerostů. </a:t>
            </a:r>
          </a:p>
          <a:p>
            <a:pPr eaLnBrk="1" hangingPunct="1"/>
            <a:r>
              <a:rPr lang="cs-CZ" smtClean="0"/>
              <a:t>Jejich vlastnosti závisejí především na nerostném složení a na způsobu jejich vzniku. </a:t>
            </a:r>
          </a:p>
          <a:p>
            <a:pPr eaLnBrk="1" hangingPunct="1"/>
            <a:r>
              <a:rPr lang="cs-CZ" smtClean="0"/>
              <a:t>Dělíme na : 	</a:t>
            </a:r>
            <a:r>
              <a:rPr lang="cs-CZ" smtClean="0">
                <a:solidFill>
                  <a:srgbClr val="FFFF00"/>
                </a:solidFill>
              </a:rPr>
              <a:t>- vyvřelé (magmatické)			 		- usazené(sedimentární)					- přeměněné (metamorfované)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Příklady magmatických hornin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žula, adamellit, xenolit, gabro, smolek, lamprofyr, andezit, trachyt, čedič, fonolit (znělec</a:t>
            </a:r>
            <a:r>
              <a:rPr lang="cs-CZ" smtClean="0"/>
              <a:t>).</a:t>
            </a:r>
          </a:p>
          <a:p>
            <a:pPr eaLnBrk="1" hangingPunct="1"/>
            <a:r>
              <a:rPr lang="cs-CZ" smtClean="0"/>
              <a:t>Jizerské hory, Krkonoše – žula</a:t>
            </a:r>
          </a:p>
          <a:p>
            <a:pPr eaLnBrk="1" hangingPunct="1"/>
            <a:r>
              <a:rPr lang="cs-CZ" smtClean="0"/>
              <a:t>Bukovec, Trosky, Panská skála – čedič</a:t>
            </a:r>
          </a:p>
          <a:p>
            <a:pPr eaLnBrk="1" hangingPunct="1"/>
            <a:r>
              <a:rPr lang="cs-CZ" smtClean="0"/>
              <a:t>Bořeň - znělec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Vyvřelá hornina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0117" name="Picture 5" descr="P5290056"/>
          <p:cNvPicPr>
            <a:picLocks noChangeAspect="1" noChangeArrowheads="1"/>
          </p:cNvPicPr>
          <p:nvPr/>
        </p:nvPicPr>
        <p:blipFill>
          <a:blip r:embed="rId2" cstate="print"/>
          <a:srcRect t="24513" b="31340"/>
          <a:stretch>
            <a:fillRect/>
          </a:stretch>
        </p:blipFill>
        <p:spPr bwMode="auto">
          <a:xfrm>
            <a:off x="0" y="1474788"/>
            <a:ext cx="9144000" cy="5383212"/>
          </a:xfrm>
          <a:prstGeom prst="rect">
            <a:avLst/>
          </a:prstGeom>
          <a:noFill/>
        </p:spPr>
      </p:pic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7885113" y="6308725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Obr.1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Příklady sedimentárních hornin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78850" cy="4495800"/>
          </a:xfrm>
        </p:spPr>
        <p:txBody>
          <a:bodyPr/>
          <a:lstStyle/>
          <a:p>
            <a:pPr eaLnBrk="1" hangingPunct="1"/>
            <a:r>
              <a:rPr lang="cs-CZ" sz="3600" smtClean="0"/>
              <a:t>Český ráj, Adršpašské skály, Lábské pískovce - pískovec</a:t>
            </a:r>
          </a:p>
          <a:p>
            <a:pPr eaLnBrk="1" hangingPunct="1"/>
            <a:r>
              <a:rPr lang="cs-CZ" sz="3600" smtClean="0"/>
              <a:t>Český kras, Moravský kras – vápenec</a:t>
            </a:r>
          </a:p>
          <a:p>
            <a:pPr eaLnBrk="1" hangingPunct="1"/>
            <a:r>
              <a:rPr lang="cs-CZ" sz="3600" smtClean="0"/>
              <a:t>Dále se vyskytují:</a:t>
            </a:r>
            <a:br>
              <a:rPr lang="cs-CZ" sz="3600" smtClean="0"/>
            </a:br>
            <a:r>
              <a:rPr lang="cs-CZ" sz="3600" smtClean="0"/>
              <a:t>spraš, brekcie, droba, arkóza, </a:t>
            </a:r>
            <a:br>
              <a:rPr lang="cs-CZ" sz="3600" smtClean="0"/>
            </a:br>
            <a:r>
              <a:rPr lang="cs-CZ" sz="3600" smtClean="0"/>
              <a:t>slepenec,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1141" name="Picture 5" descr="P106019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88"/>
            <a:ext cx="9144000" cy="6856412"/>
          </a:xfrm>
          <a:prstGeom prst="rect">
            <a:avLst/>
          </a:prstGeom>
          <a:noFill/>
        </p:spPr>
      </p:pic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7885113" y="6308725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Obr.2</a:t>
            </a: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179388" y="188913"/>
            <a:ext cx="3671887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Usazené horniny - vápenec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Metamorfované (přeměněné) horniny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 tíhou usazených hornin a při vyšší teplotě v hloubce zemské kůry se mění usazené i magmatické horniny - vznikají horniny přeměněné - metamorfované.</a:t>
            </a:r>
          </a:p>
          <a:p>
            <a:pPr eaLnBrk="1" hangingPunct="1"/>
            <a:r>
              <a:rPr lang="cs-CZ" smtClean="0"/>
              <a:t>Příkladem metamorfovaných hornin je: břidlice, fylit, gránátový svor, rula, zvrásněná rula, migmatit, eklogit, granulit.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Zajímavé odkazy - vyzkoušejte: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989138"/>
            <a:ext cx="9036050" cy="4495800"/>
          </a:xfrm>
        </p:spPr>
        <p:txBody>
          <a:bodyPr/>
          <a:lstStyle/>
          <a:p>
            <a:pPr eaLnBrk="1" hangingPunct="1"/>
            <a:r>
              <a:rPr lang="cs-CZ" sz="2400" smtClean="0">
                <a:hlinkClick r:id="rId3"/>
              </a:rPr>
              <a:t>http://smuclik.blog.cz/0605/premenene-horniny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4"/>
              </a:rPr>
              <a:t>http://www.kbi.zcu.cz/atlas/atlas_geo.php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5"/>
              </a:rPr>
              <a:t>http://www.kbi.zcu.cz/atlas/atlas_petr.php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6"/>
              </a:rPr>
              <a:t>http://cs.wikipedia.org/wiki/Hornina</a:t>
            </a:r>
            <a:endParaRPr lang="cs-CZ" sz="2400" smtClean="0"/>
          </a:p>
          <a:p>
            <a:pPr eaLnBrk="1" hangingPunct="1"/>
            <a:r>
              <a:rPr lang="cs-CZ" sz="2000" smtClean="0">
                <a:hlinkClick r:id="rId7"/>
              </a:rPr>
              <a:t>http://geotech.fce.vutbr.cz/studium/geologie/skripta/PREMENEN.htm</a:t>
            </a:r>
            <a:endParaRPr lang="cs-CZ" sz="2000" smtClean="0"/>
          </a:p>
          <a:p>
            <a:pPr eaLnBrk="1" hangingPunct="1"/>
            <a:r>
              <a:rPr lang="cs-CZ" sz="1600" smtClean="0">
                <a:hlinkClick r:id="rId8"/>
              </a:rPr>
              <a:t>http://www.ped.muni.cz/wbio/studium/stud_mat/Mat-mat/Petrologie/soubory/skripta.htm</a:t>
            </a:r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28600"/>
            <a:ext cx="8229600" cy="630238"/>
          </a:xfrm>
        </p:spPr>
        <p:txBody>
          <a:bodyPr/>
          <a:lstStyle/>
          <a:p>
            <a:pPr algn="l"/>
            <a:r>
              <a:rPr lang="cs-CZ" sz="240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r>
              <a:rPr lang="cs-CZ" sz="1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Obr.1: Archív autora</a:t>
            </a:r>
          </a:p>
          <a:p>
            <a:r>
              <a:rPr lang="cs-CZ" sz="1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Obr.2: Archív autora</a:t>
            </a:r>
          </a:p>
          <a:p>
            <a:r>
              <a:rPr lang="cs-CZ" sz="1400" smtClean="0"/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370</TotalTime>
  <Words>225</Words>
  <Application>Microsoft Office PowerPoint</Application>
  <PresentationFormat>Předvádění na obrazovce (4:3)</PresentationFormat>
  <Paragraphs>58</Paragraphs>
  <Slides>11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Vrcholky hor</vt:lpstr>
      <vt:lpstr>Horniny v zemské kůře</vt:lpstr>
      <vt:lpstr>Snímek 2</vt:lpstr>
      <vt:lpstr>Snímek 3</vt:lpstr>
      <vt:lpstr>Vznik hornin</vt:lpstr>
      <vt:lpstr>Příklady magmatických hornin</vt:lpstr>
      <vt:lpstr>Vyvřelá hornina</vt:lpstr>
      <vt:lpstr>Příklady sedimentárních hornin </vt:lpstr>
      <vt:lpstr>Snímek 8</vt:lpstr>
      <vt:lpstr>Metamorfované (přeměněné) horniny </vt:lpstr>
      <vt:lpstr>Zajímavé odkazy - vyzkoušejte:</vt:lpstr>
      <vt:lpstr>Použité zdroje:</vt:lpstr>
    </vt:vector>
  </TitlesOfParts>
  <Company>ZŠ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Horniny v zemské kůře</dc:title>
  <dc:creator>Honza Kašpar</dc:creator>
  <cp:lastModifiedBy>HONZA</cp:lastModifiedBy>
  <cp:revision>9</cp:revision>
  <dcterms:created xsi:type="dcterms:W3CDTF">2007-10-10T04:52:39Z</dcterms:created>
  <dcterms:modified xsi:type="dcterms:W3CDTF">2011-04-14T06:50:55Z</dcterms:modified>
</cp:coreProperties>
</file>