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3"/>
  </p:notesMasterIdLst>
  <p:handoutMasterIdLst>
    <p:handoutMasterId r:id="rId14"/>
  </p:handoutMasterIdLst>
  <p:sldIdLst>
    <p:sldId id="301" r:id="rId2"/>
    <p:sldId id="257" r:id="rId3"/>
    <p:sldId id="258" r:id="rId4"/>
    <p:sldId id="267" r:id="rId5"/>
    <p:sldId id="259" r:id="rId6"/>
    <p:sldId id="260" r:id="rId7"/>
    <p:sldId id="302" r:id="rId8"/>
    <p:sldId id="288" r:id="rId9"/>
    <p:sldId id="303" r:id="rId10"/>
    <p:sldId id="271" r:id="rId11"/>
    <p:sldId id="300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 Unicode MS" pitchFamily="34" charset="-128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3399"/>
    <a:srgbClr val="336699"/>
    <a:srgbClr val="008080"/>
    <a:srgbClr val="009999"/>
    <a:srgbClr val="FF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49" autoAdjust="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r>
              <a:rPr lang="cs-CZ"/>
              <a:t>Zemětřesení a vulkanické erupce</a:t>
            </a:r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D06F86A1-2410-4932-9418-965CA12D1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4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AB9EFAD0-6DF3-437B-843F-43C3882B9C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EF3B6C3-1D52-4719-8B6D-47BFA36C5F92}" type="slidenum">
              <a:rPr lang="cs-CZ">
                <a:cs typeface="Arial" charset="0"/>
              </a:rPr>
              <a:pPr/>
              <a:t>2</a:t>
            </a:fld>
            <a:endParaRPr lang="cs-CZ">
              <a:cs typeface="Arial" charset="0"/>
            </a:endParaRPr>
          </a:p>
        </p:txBody>
      </p:sp>
      <p:sp>
        <p:nvSpPr>
          <p:cNvPr id="2765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9BE6CA-4044-40BB-BDB1-C1B94DDCEA2E}" type="slidenum">
              <a:rPr lang="cs-CZ">
                <a:cs typeface="Arial" charset="0"/>
              </a:rPr>
              <a:pPr/>
              <a:t>3</a:t>
            </a:fld>
            <a:endParaRPr lang="cs-CZ">
              <a:cs typeface="Arial" charset="0"/>
            </a:endParaRPr>
          </a:p>
        </p:txBody>
      </p:sp>
      <p:sp>
        <p:nvSpPr>
          <p:cNvPr id="2867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658316-0CF5-48E5-9680-10EF5FC098DD}" type="slidenum">
              <a:rPr lang="cs-CZ">
                <a:cs typeface="Arial" charset="0"/>
              </a:rPr>
              <a:pPr/>
              <a:t>4</a:t>
            </a:fld>
            <a:endParaRPr lang="cs-CZ">
              <a:cs typeface="Arial" charset="0"/>
            </a:endParaRPr>
          </a:p>
        </p:txBody>
      </p:sp>
      <p:sp>
        <p:nvSpPr>
          <p:cNvPr id="3072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178907-598F-43DE-A84C-7D71F2D01D4F}" type="slidenum">
              <a:rPr lang="cs-CZ">
                <a:cs typeface="Arial" charset="0"/>
              </a:rPr>
              <a:pPr/>
              <a:t>5</a:t>
            </a:fld>
            <a:endParaRPr lang="cs-CZ">
              <a:cs typeface="Arial" charset="0"/>
            </a:endParaRPr>
          </a:p>
        </p:txBody>
      </p:sp>
      <p:sp>
        <p:nvSpPr>
          <p:cNvPr id="3174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38BDE1-919E-4136-81EF-BC9118C75CD7}" type="slidenum">
              <a:rPr lang="cs-CZ">
                <a:cs typeface="Arial" charset="0"/>
              </a:rPr>
              <a:pPr/>
              <a:t>6</a:t>
            </a:fld>
            <a:endParaRPr lang="cs-CZ">
              <a:cs typeface="Arial" charset="0"/>
            </a:endParaRPr>
          </a:p>
        </p:txBody>
      </p:sp>
      <p:sp>
        <p:nvSpPr>
          <p:cNvPr id="348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7D5B557-A9C2-49D6-BC1B-53E8C57EBAFC}" type="slidenum">
              <a:rPr lang="cs-CZ">
                <a:cs typeface="Arial" charset="0"/>
              </a:rPr>
              <a:pPr/>
              <a:t>8</a:t>
            </a:fld>
            <a:endParaRPr lang="cs-CZ">
              <a:cs typeface="Arial" charset="0"/>
            </a:endParaRPr>
          </a:p>
        </p:txBody>
      </p:sp>
      <p:sp>
        <p:nvSpPr>
          <p:cNvPr id="358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9272D93-C0F7-409F-9DAD-7D90B57D5B4D}" type="slidenum">
              <a:rPr lang="cs-CZ">
                <a:cs typeface="Arial" charset="0"/>
              </a:rPr>
              <a:pPr/>
              <a:t>10</a:t>
            </a:fld>
            <a:endParaRPr lang="cs-CZ">
              <a:cs typeface="Arial" charset="0"/>
            </a:endParaRPr>
          </a:p>
        </p:txBody>
      </p:sp>
      <p:sp>
        <p:nvSpPr>
          <p:cNvPr id="368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6F282F5-CA76-4150-8811-794CAA85047D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7277FC-38EA-49FC-A550-E517F91CC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52D1C8-CC92-4B35-A00F-B8626ADF9DB6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C2F6E0-C126-4579-A2B6-F2C3C4AC7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22E5E9-3F60-4F6E-A4C6-C8ED56A55FE3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BE8C19-0762-40F0-AD0E-059D17ED1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D00052-C172-4B0F-A708-BCD38D4B81C6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814739-9435-440D-84AB-F7B386CB8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82593-A744-4895-9478-13147FC256AB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C7CD51-8BB6-4671-949B-B11F5B306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9D77D1-A2C1-4042-BD63-5F88917D7FC0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3BB0D0-2027-4EEE-BC82-B7C4F6BCC8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FDB943-B214-472D-ABAF-1A97D814BE81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7DB1D-4BF8-443E-83EC-1B33DDEBC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507F4-2AE1-4D1B-A117-C36C6FD38105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B469C6-5999-4059-960C-FC261BBCF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99AAFB-EE23-400B-B8E6-23642C00D24D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1317BE-C09C-4D2C-9D7C-81CCCB29F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CA2C97-6326-44AB-ABEE-1B3B4EE229E0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851244-56CE-4702-9653-BBABA9A81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62F31A-9172-410E-A86C-D792280CAD81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323C20-9B6F-4B8E-A0B3-303D11317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91F481-6341-4AF7-BC39-1398324612C7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B3A0C9-7B55-4276-9F14-AB41E39A02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7400" y="533400"/>
            <a:ext cx="6858000" cy="12192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2057400" y="1905000"/>
            <a:ext cx="3352800" cy="4191000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62600" y="1905000"/>
            <a:ext cx="3352800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304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D4052C5-390D-4872-BD17-21C6FADC4C7E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5814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C1708BB-1A3F-412F-92FB-A5CA572D26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22788-D70F-4E86-9F92-70EE93344E73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3A2D7-03EA-4E34-A9BA-FEEBC9FDF4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</a:endParaRPr>
            </a:p>
          </p:txBody>
        </p:sp>
        <p:grpSp>
          <p:nvGrpSpPr>
            <p:cNvPr id="2092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</a:endParaRPr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9D64B4B-DD9A-4309-9C57-FFF60AE6039E}" type="datetime1">
              <a:rPr lang="cs-CZ"/>
              <a:pPr>
                <a:defRPr/>
              </a:pPr>
              <a:t>14.4.2011</a:t>
            </a:fld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6209F86-4320-4B78-BA76-C44C62D33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1" r:id="rId1"/>
    <p:sldLayoutId id="2147483689" r:id="rId2"/>
    <p:sldLayoutId id="2147483688" r:id="rId3"/>
    <p:sldLayoutId id="2147483687" r:id="rId4"/>
    <p:sldLayoutId id="2147483686" r:id="rId5"/>
    <p:sldLayoutId id="2147483685" r:id="rId6"/>
    <p:sldLayoutId id="2147483684" r:id="rId7"/>
    <p:sldLayoutId id="2147483683" r:id="rId8"/>
    <p:sldLayoutId id="2147483682" r:id="rId9"/>
    <p:sldLayoutId id="2147483681" r:id="rId10"/>
    <p:sldLayoutId id="2147483680" r:id="rId11"/>
    <p:sldLayoutId id="2147483679" r:id="rId12"/>
    <p:sldLayoutId id="2147483692" r:id="rId13"/>
    <p:sldLayoutId id="2147483690" r:id="rId14"/>
  </p:sldLayoutIdLst>
  <p:timing>
    <p:tnLst>
      <p:par>
        <p:cTn id="1" dur="indefinite" restart="never" nodeType="tmRoot"/>
      </p:par>
    </p:tnLst>
  </p:timing>
  <p:hf hdr="0" ftr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6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7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8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068638"/>
            <a:ext cx="7772400" cy="1470025"/>
          </a:xfrm>
          <a:noFill/>
          <a:ln/>
        </p:spPr>
        <p:txBody>
          <a:bodyPr/>
          <a:lstStyle/>
          <a:p>
            <a:r>
              <a:rPr lang="cs-CZ" sz="7200" smtClean="0">
                <a:solidFill>
                  <a:srgbClr val="CCFF33"/>
                </a:solidFill>
                <a:effectLst/>
              </a:rPr>
              <a:t>Zemětřesení</a:t>
            </a:r>
          </a:p>
        </p:txBody>
      </p:sp>
      <p:pic>
        <p:nvPicPr>
          <p:cNvPr id="5427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Mgr.Jan Kašpar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Důležité pojmy </a:t>
            </a:r>
          </a:p>
        </p:txBody>
      </p:sp>
      <p:sp>
        <p:nvSpPr>
          <p:cNvPr id="5127" name="Rectangle 7"/>
          <p:cNvSpPr>
            <a:spLocks noGrp="1" noChangeArrowheads="1"/>
          </p:cNvSpPr>
          <p:nvPr>
            <p:ph idx="1"/>
          </p:nvPr>
        </p:nvSpPr>
        <p:spPr>
          <a:xfrm>
            <a:off x="0" y="1341438"/>
            <a:ext cx="8964613" cy="47894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Ohnisko zemětřesení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Prostor, kde zemětřesení vzniká. Často několikasetkilometrová hranice litosférických desek.</a:t>
            </a:r>
          </a:p>
          <a:p>
            <a:pPr>
              <a:lnSpc>
                <a:spcPct val="90000"/>
              </a:lnSpc>
            </a:pPr>
            <a:r>
              <a:rPr lang="cs-CZ" smtClean="0"/>
              <a:t>Hypocentrum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Těžiště ohniska zemětřesení</a:t>
            </a:r>
          </a:p>
          <a:p>
            <a:pPr>
              <a:lnSpc>
                <a:spcPct val="90000"/>
              </a:lnSpc>
            </a:pPr>
            <a:r>
              <a:rPr lang="cs-CZ" smtClean="0"/>
              <a:t>Epicentrum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Kolmý průmět hypocentra na povrch Země</a:t>
            </a:r>
          </a:p>
          <a:p>
            <a:pPr>
              <a:lnSpc>
                <a:spcPct val="90000"/>
              </a:lnSpc>
            </a:pPr>
            <a:r>
              <a:rPr lang="cs-CZ" smtClean="0"/>
              <a:t>Hloubka ohniska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Vzdálenost mezi hypocentrem a epicentrem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ransition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0" name="Rectangle 6"/>
          <p:cNvSpPr>
            <a:spLocks noGrp="1" noChangeArrowheads="1"/>
          </p:cNvSpPr>
          <p:nvPr>
            <p:ph type="title"/>
          </p:nvPr>
        </p:nvSpPr>
        <p:spPr>
          <a:xfrm>
            <a:off x="2339975" y="115888"/>
            <a:ext cx="6634163" cy="703262"/>
          </a:xfrm>
        </p:spPr>
        <p:txBody>
          <a:bodyPr/>
          <a:lstStyle/>
          <a:p>
            <a:pPr>
              <a:defRPr/>
            </a:pPr>
            <a:r>
              <a:rPr lang="cs-CZ" dirty="0"/>
              <a:t>Druhy zemětřesení 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idx="1"/>
          </p:nvPr>
        </p:nvSpPr>
        <p:spPr>
          <a:xfrm>
            <a:off x="179388" y="908050"/>
            <a:ext cx="8785225" cy="4862513"/>
          </a:xfrm>
        </p:spPr>
        <p:txBody>
          <a:bodyPr/>
          <a:lstStyle/>
          <a:p>
            <a:pPr>
              <a:defRPr/>
            </a:pPr>
            <a:r>
              <a:rPr lang="cs-CZ" dirty="0">
                <a:solidFill>
                  <a:srgbClr val="FFFF00"/>
                </a:solidFill>
              </a:rPr>
              <a:t>Řítivá (3%)</a:t>
            </a:r>
          </a:p>
          <a:p>
            <a:pPr lvl="1">
              <a:defRPr/>
            </a:pPr>
            <a:r>
              <a:rPr lang="cs-CZ" dirty="0"/>
              <a:t>V</a:t>
            </a:r>
            <a:r>
              <a:rPr lang="en-US" dirty="0" err="1"/>
              <a:t>znikají</a:t>
            </a:r>
            <a:r>
              <a:rPr lang="en-US" dirty="0"/>
              <a:t> </a:t>
            </a:r>
            <a:r>
              <a:rPr lang="en-US" dirty="0" err="1"/>
              <a:t>zřícením</a:t>
            </a:r>
            <a:r>
              <a:rPr lang="en-US" dirty="0"/>
              <a:t> </a:t>
            </a:r>
            <a:r>
              <a:rPr lang="en-US" dirty="0" err="1"/>
              <a:t>stropů</a:t>
            </a:r>
            <a:r>
              <a:rPr lang="en-US" dirty="0"/>
              <a:t> </a:t>
            </a:r>
            <a:r>
              <a:rPr lang="en-US" dirty="0" err="1"/>
              <a:t>podzemních</a:t>
            </a:r>
            <a:r>
              <a:rPr lang="en-US" dirty="0"/>
              <a:t> </a:t>
            </a:r>
            <a:r>
              <a:rPr lang="en-US" dirty="0" err="1"/>
              <a:t>dutin</a:t>
            </a:r>
            <a:r>
              <a:rPr lang="en-US" dirty="0"/>
              <a:t> v </a:t>
            </a:r>
            <a:r>
              <a:rPr lang="en-US" dirty="0" err="1"/>
              <a:t>krasových</a:t>
            </a:r>
            <a:r>
              <a:rPr lang="en-US" dirty="0"/>
              <a:t> </a:t>
            </a:r>
            <a:r>
              <a:rPr lang="en-US" dirty="0" err="1"/>
              <a:t>nebo</a:t>
            </a:r>
            <a:r>
              <a:rPr lang="en-US" dirty="0"/>
              <a:t> </a:t>
            </a:r>
            <a:r>
              <a:rPr lang="en-US" dirty="0" err="1"/>
              <a:t>poddolovaných</a:t>
            </a:r>
            <a:r>
              <a:rPr lang="en-US" dirty="0"/>
              <a:t> </a:t>
            </a:r>
            <a:r>
              <a:rPr lang="en-US" dirty="0" err="1"/>
              <a:t>oblastech</a:t>
            </a:r>
            <a:r>
              <a:rPr lang="en-US" dirty="0"/>
              <a:t>. </a:t>
            </a:r>
            <a:endParaRPr lang="cs-CZ" dirty="0"/>
          </a:p>
          <a:p>
            <a:pPr lvl="1">
              <a:defRPr/>
            </a:pPr>
            <a:r>
              <a:rPr lang="cs-CZ" dirty="0"/>
              <a:t>Mají mělká hypocentra</a:t>
            </a:r>
            <a:r>
              <a:rPr lang="en-US" dirty="0"/>
              <a:t> a </a:t>
            </a:r>
            <a:r>
              <a:rPr lang="en-US" dirty="0" err="1"/>
              <a:t>bývají</a:t>
            </a:r>
            <a:r>
              <a:rPr lang="en-US" dirty="0"/>
              <a:t> </a:t>
            </a:r>
            <a:r>
              <a:rPr lang="en-US" dirty="0" err="1"/>
              <a:t>lokálního</a:t>
            </a:r>
            <a:r>
              <a:rPr lang="en-US" dirty="0"/>
              <a:t> </a:t>
            </a:r>
            <a:r>
              <a:rPr lang="en-US" dirty="0" err="1"/>
              <a:t>charakteru</a:t>
            </a:r>
            <a:r>
              <a:rPr lang="cs-CZ" dirty="0"/>
              <a:t>, způsobují však velké škody</a:t>
            </a:r>
          </a:p>
          <a:p>
            <a:pPr>
              <a:defRPr/>
            </a:pPr>
            <a:r>
              <a:rPr lang="cs-CZ" dirty="0">
                <a:solidFill>
                  <a:srgbClr val="FFFF00"/>
                </a:solidFill>
              </a:rPr>
              <a:t>Sopečná (vulkanická) (7%)</a:t>
            </a:r>
          </a:p>
          <a:p>
            <a:pPr lvl="1">
              <a:defRPr/>
            </a:pPr>
            <a:r>
              <a:rPr lang="cs-CZ" dirty="0"/>
              <a:t>P</a:t>
            </a:r>
            <a:r>
              <a:rPr lang="en-US" dirty="0" err="1"/>
              <a:t>růvodní</a:t>
            </a:r>
            <a:r>
              <a:rPr lang="en-US" dirty="0"/>
              <a:t> </a:t>
            </a:r>
            <a:r>
              <a:rPr lang="en-US" dirty="0" err="1"/>
              <a:t>jev</a:t>
            </a:r>
            <a:r>
              <a:rPr lang="en-US" dirty="0"/>
              <a:t> </a:t>
            </a:r>
            <a:r>
              <a:rPr lang="en-US" dirty="0" err="1"/>
              <a:t>sopečné</a:t>
            </a:r>
            <a:r>
              <a:rPr lang="en-US" dirty="0"/>
              <a:t> </a:t>
            </a:r>
            <a:r>
              <a:rPr lang="en-US" dirty="0" err="1"/>
              <a:t>činnosti</a:t>
            </a:r>
            <a:r>
              <a:rPr lang="en-US" dirty="0"/>
              <a:t>. </a:t>
            </a:r>
            <a:endParaRPr lang="cs-CZ" dirty="0"/>
          </a:p>
          <a:p>
            <a:pPr lvl="1">
              <a:defRPr/>
            </a:pPr>
            <a:r>
              <a:rPr lang="cs-CZ" dirty="0"/>
              <a:t>Hypocentra </a:t>
            </a:r>
            <a:r>
              <a:rPr lang="en-US" dirty="0"/>
              <a:t>v </a:t>
            </a:r>
            <a:r>
              <a:rPr lang="en-US" dirty="0" err="1"/>
              <a:t>hloubkách</a:t>
            </a:r>
            <a:r>
              <a:rPr lang="en-US" dirty="0"/>
              <a:t> do 10 km. </a:t>
            </a:r>
            <a:endParaRPr lang="cs-CZ" dirty="0"/>
          </a:p>
          <a:p>
            <a:pPr lvl="1">
              <a:defRPr/>
            </a:pPr>
            <a:r>
              <a:rPr lang="cs-CZ" dirty="0"/>
              <a:t>M</a:t>
            </a:r>
            <a:r>
              <a:rPr lang="en-US" dirty="0" err="1"/>
              <a:t>ívají</a:t>
            </a:r>
            <a:r>
              <a:rPr lang="en-US" dirty="0"/>
              <a:t> </a:t>
            </a:r>
            <a:r>
              <a:rPr lang="en-US" dirty="0" err="1"/>
              <a:t>lokální</a:t>
            </a:r>
            <a:r>
              <a:rPr lang="en-US" dirty="0"/>
              <a:t> </a:t>
            </a:r>
            <a:r>
              <a:rPr lang="en-US" dirty="0" err="1"/>
              <a:t>význam</a:t>
            </a:r>
            <a:r>
              <a:rPr lang="en-US" dirty="0"/>
              <a:t> a </a:t>
            </a:r>
            <a:r>
              <a:rPr lang="en-US" dirty="0" err="1"/>
              <a:t>malou</a:t>
            </a:r>
            <a:r>
              <a:rPr lang="en-US" dirty="0"/>
              <a:t> </a:t>
            </a:r>
            <a:r>
              <a:rPr lang="en-US" dirty="0" err="1"/>
              <a:t>intenzitu</a:t>
            </a:r>
            <a:r>
              <a:rPr lang="en-US" dirty="0"/>
              <a:t>.</a:t>
            </a:r>
            <a:endParaRPr lang="cs-CZ" dirty="0"/>
          </a:p>
          <a:p>
            <a:pPr>
              <a:defRPr/>
            </a:pPr>
            <a:r>
              <a:rPr lang="cs-CZ" dirty="0">
                <a:solidFill>
                  <a:srgbClr val="FFFF00"/>
                </a:solidFill>
              </a:rPr>
              <a:t>Tektonická (dislokační) (90%)</a:t>
            </a:r>
          </a:p>
          <a:p>
            <a:pPr lvl="1">
              <a:defRPr/>
            </a:pPr>
            <a:r>
              <a:rPr lang="cs-CZ" dirty="0"/>
              <a:t>Nejničivější rozsahem i intenzitou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Tektonická zemětřesení</a:t>
            </a:r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Dělení dle hloubky ohniska:</a:t>
            </a:r>
          </a:p>
          <a:p>
            <a:pPr lvl="1"/>
            <a:r>
              <a:rPr lang="cs-CZ" smtClean="0"/>
              <a:t>Mělká (do 60 km)</a:t>
            </a:r>
          </a:p>
          <a:p>
            <a:pPr lvl="1"/>
            <a:r>
              <a:rPr lang="cs-CZ" smtClean="0"/>
              <a:t>Střední (60 – 300 km)</a:t>
            </a:r>
          </a:p>
          <a:p>
            <a:pPr lvl="1"/>
            <a:r>
              <a:rPr lang="cs-CZ" smtClean="0"/>
              <a:t>Hluboká (300 – 700 km)</a:t>
            </a:r>
          </a:p>
          <a:p>
            <a:r>
              <a:rPr lang="cs-CZ" smtClean="0"/>
              <a:t>Vznik</a:t>
            </a:r>
          </a:p>
          <a:p>
            <a:pPr lvl="1"/>
            <a:r>
              <a:rPr lang="cs-CZ" smtClean="0"/>
              <a:t>Litosférické desky volně plují (riftují) po astenosféře, přičemž dochází ke smykovému pohybu ker podél zlomů. Po nahromadění velkého množství elastické energie dochází </a:t>
            </a:r>
            <a:br>
              <a:rPr lang="cs-CZ" smtClean="0"/>
            </a:br>
            <a:r>
              <a:rPr lang="cs-CZ" smtClean="0"/>
              <a:t>k uvolnění -&gt; zemětřesení</a:t>
            </a:r>
          </a:p>
          <a:p>
            <a:pPr lvl="1"/>
            <a:endParaRPr lang="en-US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6"/>
          <p:cNvSpPr>
            <a:spLocks noGrp="1" noChangeArrowheads="1"/>
          </p:cNvSpPr>
          <p:nvPr>
            <p:ph type="title"/>
          </p:nvPr>
        </p:nvSpPr>
        <p:spPr>
          <a:xfrm>
            <a:off x="1547813" y="188913"/>
            <a:ext cx="6858000" cy="1219200"/>
          </a:xfrm>
        </p:spPr>
        <p:txBody>
          <a:bodyPr/>
          <a:lstStyle/>
          <a:p>
            <a:pPr>
              <a:defRPr/>
            </a:pPr>
            <a:r>
              <a:rPr lang="cs-CZ" dirty="0"/>
              <a:t>Měření síly zemětřesení </a:t>
            </a:r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468313" y="1844675"/>
            <a:ext cx="8229600" cy="2209800"/>
          </a:xfrm>
        </p:spPr>
        <p:txBody>
          <a:bodyPr/>
          <a:lstStyle/>
          <a:p>
            <a:r>
              <a:rPr lang="cs-CZ" sz="2400" smtClean="0"/>
              <a:t>Richterova stupnice</a:t>
            </a:r>
          </a:p>
          <a:p>
            <a:pPr lvl="1"/>
            <a:r>
              <a:rPr lang="cs-CZ" sz="2400" smtClean="0"/>
              <a:t>Vytvořil ji v roce 1935 americký seismolog Charles Francis Richter </a:t>
            </a:r>
          </a:p>
          <a:p>
            <a:pPr lvl="1"/>
            <a:r>
              <a:rPr lang="cs-CZ" sz="2400" smtClean="0"/>
              <a:t>Měří množství energie v hypocentru a udává intenzitu pohybu země ve vzdálenosti 100 km od epicentra zemětřesení. </a:t>
            </a:r>
          </a:p>
          <a:p>
            <a:pPr lvl="1"/>
            <a:r>
              <a:rPr lang="cs-CZ" sz="2400" smtClean="0"/>
              <a:t>Je logaritmická a nemá horní hranici</a:t>
            </a:r>
          </a:p>
          <a:p>
            <a:pPr lvl="1"/>
            <a:r>
              <a:rPr lang="cs-CZ" sz="2400" smtClean="0"/>
              <a:t>Japonsko 2011 – 8,2</a:t>
            </a:r>
          </a:p>
          <a:p>
            <a:pPr>
              <a:buFont typeface="Wingdings" pitchFamily="2" charset="2"/>
              <a:buNone/>
            </a:pPr>
            <a:endParaRPr lang="cs-CZ" sz="2400" smtClean="0"/>
          </a:p>
        </p:txBody>
      </p:sp>
    </p:spTree>
  </p:cSld>
  <p:clrMapOvr>
    <a:masterClrMapping/>
  </p:clrMapOvr>
  <p:transition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8" name="Rectangle 6"/>
          <p:cNvSpPr>
            <a:spLocks noGrp="1" noChangeArrowheads="1"/>
          </p:cNvSpPr>
          <p:nvPr>
            <p:ph type="title"/>
          </p:nvPr>
        </p:nvSpPr>
        <p:spPr>
          <a:xfrm>
            <a:off x="1258888" y="115888"/>
            <a:ext cx="6858000" cy="1219200"/>
          </a:xfrm>
        </p:spPr>
        <p:txBody>
          <a:bodyPr/>
          <a:lstStyle/>
          <a:p>
            <a:pPr>
              <a:defRPr/>
            </a:pPr>
            <a:r>
              <a:rPr lang="cs-CZ" dirty="0"/>
              <a:t>Velká zemětřesení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minulosti </a:t>
            </a:r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539750" y="1628775"/>
            <a:ext cx="8424863" cy="4968875"/>
          </a:xfrm>
        </p:spPr>
        <p:txBody>
          <a:bodyPr/>
          <a:lstStyle/>
          <a:p>
            <a:r>
              <a:rPr lang="cs-CZ" sz="2400" smtClean="0"/>
              <a:t>23.1.1556 – Japonsko, Čína</a:t>
            </a:r>
          </a:p>
          <a:p>
            <a:pPr lvl="1"/>
            <a:r>
              <a:rPr lang="cs-CZ" sz="2000" smtClean="0"/>
              <a:t>830 000 mrtvých, nejvíce obětí v historii, (8,0)</a:t>
            </a:r>
          </a:p>
          <a:p>
            <a:r>
              <a:rPr lang="cs-CZ" sz="2400" smtClean="0"/>
              <a:t>28.6.1763 – Komárno, Slovensko</a:t>
            </a:r>
          </a:p>
          <a:p>
            <a:r>
              <a:rPr lang="cs-CZ" sz="2400" smtClean="0"/>
              <a:t>18.4.1906 – San Francisco</a:t>
            </a:r>
          </a:p>
          <a:p>
            <a:pPr lvl="1"/>
            <a:r>
              <a:rPr lang="cs-CZ" sz="2000" smtClean="0"/>
              <a:t>zlom San Andreas (7,9), 50% domů zbořeno, 3000 mrtvých</a:t>
            </a:r>
          </a:p>
          <a:p>
            <a:r>
              <a:rPr lang="cs-CZ" sz="2400" smtClean="0"/>
              <a:t>21.-29.5.1960 – Chile</a:t>
            </a:r>
          </a:p>
          <a:p>
            <a:pPr lvl="1"/>
            <a:r>
              <a:rPr lang="cs-CZ" sz="2000" smtClean="0"/>
              <a:t>Nejsilnější zemětřesení v dějinách (8,3)</a:t>
            </a:r>
          </a:p>
          <a:p>
            <a:r>
              <a:rPr lang="en-US" sz="2400" smtClean="0"/>
              <a:t>31.5.1970 15:24</a:t>
            </a:r>
            <a:r>
              <a:rPr lang="cs-CZ" sz="2400" smtClean="0"/>
              <a:t> – Huaskarán, Peru</a:t>
            </a:r>
          </a:p>
          <a:p>
            <a:pPr lvl="1"/>
            <a:r>
              <a:rPr lang="cs-CZ" sz="2000" smtClean="0"/>
              <a:t>70000 lidí, 14členná česká expedice (7,9)</a:t>
            </a:r>
          </a:p>
          <a:p>
            <a:r>
              <a:rPr lang="cs-CZ" sz="2400" smtClean="0"/>
              <a:t>27.7.1976 – Čína</a:t>
            </a:r>
          </a:p>
          <a:p>
            <a:pPr lvl="1"/>
            <a:r>
              <a:rPr lang="cs-CZ" sz="2000" smtClean="0"/>
              <a:t>komunisté: 255 000 mrtvých</a:t>
            </a:r>
          </a:p>
          <a:p>
            <a:pPr lvl="1"/>
            <a:r>
              <a:rPr lang="cs-CZ" sz="2000" smtClean="0"/>
              <a:t>bylo jich 655 000, (7,2/8,0)</a:t>
            </a:r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</a:rPr>
              <a:t>Tsunami, 2004, Maledivy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4294967295"/>
          </p:nvPr>
        </p:nvSpPr>
        <p:spPr>
          <a:noFill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553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268413"/>
            <a:ext cx="7127875" cy="534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8027988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latin typeface="Arial" charset="0"/>
              </a:rPr>
              <a:t>Obr.1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Velká zemětřesení v minulosti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484313"/>
            <a:ext cx="8424863" cy="50403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000" smtClean="0"/>
              <a:t>7.12.1988 – Arménie</a:t>
            </a:r>
          </a:p>
          <a:p>
            <a:pPr lvl="1">
              <a:lnSpc>
                <a:spcPct val="90000"/>
              </a:lnSpc>
            </a:pPr>
            <a:r>
              <a:rPr lang="cs-CZ" sz="2000" smtClean="0"/>
              <a:t>25 000 mrtvých (6,9)</a:t>
            </a:r>
          </a:p>
          <a:p>
            <a:pPr>
              <a:lnSpc>
                <a:spcPct val="90000"/>
              </a:lnSpc>
            </a:pPr>
            <a:r>
              <a:rPr lang="cs-CZ" sz="2000" smtClean="0"/>
              <a:t>21.6.1990 – Írán</a:t>
            </a:r>
          </a:p>
          <a:p>
            <a:pPr lvl="1">
              <a:lnSpc>
                <a:spcPct val="90000"/>
              </a:lnSpc>
            </a:pPr>
            <a:r>
              <a:rPr lang="cs-CZ" sz="2000" smtClean="0"/>
              <a:t>40 000 mrtvých, 27 zničených měst</a:t>
            </a:r>
          </a:p>
          <a:p>
            <a:pPr>
              <a:lnSpc>
                <a:spcPct val="90000"/>
              </a:lnSpc>
            </a:pPr>
            <a:r>
              <a:rPr lang="cs-CZ" sz="2000" smtClean="0"/>
              <a:t>17.8.1999 – Turecko</a:t>
            </a:r>
          </a:p>
          <a:p>
            <a:pPr lvl="1">
              <a:lnSpc>
                <a:spcPct val="90000"/>
              </a:lnSpc>
            </a:pPr>
            <a:r>
              <a:rPr lang="cs-CZ" sz="2000" smtClean="0"/>
              <a:t>19 118 mrtvých</a:t>
            </a:r>
          </a:p>
          <a:p>
            <a:pPr>
              <a:lnSpc>
                <a:spcPct val="90000"/>
              </a:lnSpc>
            </a:pPr>
            <a:r>
              <a:rPr lang="cs-CZ" sz="2000" smtClean="0"/>
              <a:t>21.9.1999 – Tchaj-wan</a:t>
            </a:r>
          </a:p>
          <a:p>
            <a:pPr lvl="1">
              <a:lnSpc>
                <a:spcPct val="90000"/>
              </a:lnSpc>
            </a:pPr>
            <a:r>
              <a:rPr lang="cs-CZ" sz="2000" smtClean="0"/>
              <a:t>3400 mrtvých, nejsilnější tamější otřesy (7,3), zdražení PC</a:t>
            </a:r>
          </a:p>
          <a:p>
            <a:pPr>
              <a:lnSpc>
                <a:spcPct val="90000"/>
              </a:lnSpc>
            </a:pPr>
            <a:r>
              <a:rPr lang="cs-CZ" sz="2000" smtClean="0"/>
              <a:t>26.1.2001 – Indie, Pakistán</a:t>
            </a:r>
          </a:p>
          <a:p>
            <a:pPr lvl="1">
              <a:lnSpc>
                <a:spcPct val="90000"/>
              </a:lnSpc>
            </a:pPr>
            <a:r>
              <a:rPr lang="cs-CZ" sz="2000" smtClean="0"/>
              <a:t>28 000 mrtvých v provincii Gudžarát, </a:t>
            </a:r>
          </a:p>
          <a:p>
            <a:pPr>
              <a:lnSpc>
                <a:spcPct val="90000"/>
              </a:lnSpc>
            </a:pPr>
            <a:r>
              <a:rPr lang="cs-CZ" sz="2000" smtClean="0"/>
              <a:t>12.7.2004 – Rakousko, Slovinsko, Čechy</a:t>
            </a:r>
          </a:p>
          <a:p>
            <a:pPr lvl="1">
              <a:lnSpc>
                <a:spcPct val="90000"/>
              </a:lnSpc>
            </a:pPr>
            <a:r>
              <a:rPr lang="cs-CZ" sz="2000" smtClean="0"/>
              <a:t>přes 5 stupňů, zaznamenáno i v Praze</a:t>
            </a:r>
          </a:p>
          <a:p>
            <a:pPr>
              <a:lnSpc>
                <a:spcPct val="90000"/>
              </a:lnSpc>
            </a:pPr>
            <a:r>
              <a:rPr lang="cs-CZ" sz="2000" smtClean="0"/>
              <a:t>6.9.2004 – Japonsko</a:t>
            </a:r>
          </a:p>
          <a:p>
            <a:pPr lvl="1">
              <a:lnSpc>
                <a:spcPct val="90000"/>
              </a:lnSpc>
            </a:pPr>
            <a:r>
              <a:rPr lang="cs-CZ" sz="2000" smtClean="0"/>
              <a:t>6,9 a 7,3 Richterovy stupnice, tsunami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94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6325" name="Text Box 5"/>
          <p:cNvSpPr txBox="1">
            <a:spLocks noChangeArrowheads="1"/>
          </p:cNvSpPr>
          <p:nvPr/>
        </p:nvSpPr>
        <p:spPr bwMode="auto">
          <a:xfrm>
            <a:off x="8027988" y="6237288"/>
            <a:ext cx="863600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latin typeface="Arial" charset="0"/>
              </a:rPr>
              <a:t>Obr.2</a:t>
            </a:r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250825" y="115888"/>
            <a:ext cx="4608513" cy="39687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000000"/>
                </a:solidFill>
                <a:latin typeface="Arial" charset="0"/>
              </a:rPr>
              <a:t>Zemětřesení v San Franciscu, 1906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Zemětřesení jako zbraň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341438"/>
            <a:ext cx="8507412" cy="4789487"/>
          </a:xfrm>
        </p:spPr>
        <p:txBody>
          <a:bodyPr/>
          <a:lstStyle/>
          <a:p>
            <a:pPr>
              <a:defRPr/>
            </a:pPr>
            <a:r>
              <a:rPr lang="cs-CZ" dirty="0"/>
              <a:t>Za studené války plánovali Sověti použití tzv. </a:t>
            </a:r>
            <a:r>
              <a:rPr lang="cs-CZ" dirty="0" err="1"/>
              <a:t>Seismických</a:t>
            </a:r>
            <a:r>
              <a:rPr lang="cs-CZ" dirty="0"/>
              <a:t> pum</a:t>
            </a:r>
          </a:p>
          <a:p>
            <a:pPr lvl="1">
              <a:defRPr/>
            </a:pPr>
            <a:r>
              <a:rPr lang="cs-CZ" dirty="0"/>
              <a:t>Ty dokázaly vyvolat zemětřesení až 3500 km daleko</a:t>
            </a:r>
          </a:p>
          <a:p>
            <a:pPr lvl="1">
              <a:defRPr/>
            </a:pPr>
            <a:r>
              <a:rPr lang="cs-CZ" dirty="0"/>
              <a:t>Byly velice nenápadné – efekt totiž následoval 2-3 dny po odpálení bomby</a:t>
            </a:r>
          </a:p>
          <a:p>
            <a:pPr lvl="1">
              <a:defRPr/>
            </a:pPr>
            <a:r>
              <a:rPr lang="cs-CZ" dirty="0"/>
              <a:t>Naostro se nikdy nepoužily, nešlo nasměrovat proti konkrétnímu cíli, chování desek se těžko odhaduje</a:t>
            </a:r>
          </a:p>
          <a:p>
            <a:pPr>
              <a:defRPr/>
            </a:pPr>
            <a:r>
              <a:rPr lang="cs-CZ" dirty="0"/>
              <a:t>Obdobné bomby testovali i Francouzi</a:t>
            </a:r>
          </a:p>
          <a:p>
            <a:pPr lvl="1">
              <a:defRPr/>
            </a:pPr>
            <a:r>
              <a:rPr lang="cs-CZ" dirty="0"/>
              <a:t>30.5.1970 - zemětřesení v Peru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>
              <a:defRPr/>
            </a:pPr>
            <a:r>
              <a:rPr lang="cs-CZ" sz="2400" dirty="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81075"/>
            <a:ext cx="9144000" cy="5149850"/>
          </a:xfrm>
        </p:spPr>
        <p:txBody>
          <a:bodyPr/>
          <a:lstStyle/>
          <a:p>
            <a:r>
              <a:rPr lang="cs-CZ" sz="1400" smtClean="0">
                <a:effectLst/>
              </a:rPr>
              <a:t>Obr.1: Soubor:2004 Indian Ocean earthquake Maldives tsunami wave.jpg. In Wikipedia : the free encyclopedia [online]. St. Petersburg (Florida) : Wikipedia Foundation, [cit. 2011-04-01]. Dostupné z WWW: &lt;http://cs.wikipedia.org/wiki/Soubor:2004_Indian_Ocean_earthquake_Maldives_tsunami_wave.jpg&gt; jako volné dílo</a:t>
            </a:r>
          </a:p>
          <a:p>
            <a:r>
              <a:rPr lang="cs-CZ" sz="1400" smtClean="0"/>
              <a:t>Obr.2: </a:t>
            </a:r>
            <a:r>
              <a:rPr lang="cs-CZ" sz="1400" smtClean="0">
                <a:effectLst/>
              </a:rPr>
              <a:t>Soubor:Sanfranciscoearthquake1906.jpg. In Wikipedia : the free encyclopedia [online]. St. Petersburg (Florida) : Wikipedia Foundation, [cit. 2011-04-01]. Dostupné z WWW: &lt;http://cs.wikipedia.org/wiki/Soubor:Sanfranciscoearthquake1906.jpg&gt; jako volné dílo</a:t>
            </a:r>
          </a:p>
          <a:p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ctvrtohory</Template>
  <TotalTime>1273</TotalTime>
  <Words>477</Words>
  <Application>Microsoft Office PowerPoint</Application>
  <PresentationFormat>Předvádění na obrazovce (4:3)</PresentationFormat>
  <Paragraphs>85</Paragraphs>
  <Slides>11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 Unicode MS</vt:lpstr>
      <vt:lpstr>Arial</vt:lpstr>
      <vt:lpstr>Wingdings</vt:lpstr>
      <vt:lpstr>Times New Roman</vt:lpstr>
      <vt:lpstr>Calibri</vt:lpstr>
      <vt:lpstr>Paprsky</vt:lpstr>
      <vt:lpstr>Zemětřesení</vt:lpstr>
      <vt:lpstr>Důležité pojmy </vt:lpstr>
      <vt:lpstr>Druhy zemětřesení </vt:lpstr>
      <vt:lpstr>Tektonická zemětřesení</vt:lpstr>
      <vt:lpstr>Měření síly zemětřesení </vt:lpstr>
      <vt:lpstr>Velká zemětřesení  v minulosti </vt:lpstr>
      <vt:lpstr>Tsunami, 2004, Maledivy</vt:lpstr>
      <vt:lpstr>Velká zemětřesení v minulosti</vt:lpstr>
      <vt:lpstr>Snímek 9</vt:lpstr>
      <vt:lpstr>Zemětřesení jako zbraň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/>
  <cp:lastModifiedBy>HONZA</cp:lastModifiedBy>
  <cp:revision>16</cp:revision>
  <cp:lastPrinted>1601-01-01T00:00:00Z</cp:lastPrinted>
  <dcterms:created xsi:type="dcterms:W3CDTF">1601-01-01T00:00:00Z</dcterms:created>
  <dcterms:modified xsi:type="dcterms:W3CDTF">2011-04-14T06:51:11Z</dcterms:modified>
</cp:coreProperties>
</file>