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66" r:id="rId3"/>
    <p:sldId id="257" r:id="rId4"/>
    <p:sldId id="265" r:id="rId5"/>
    <p:sldId id="258" r:id="rId6"/>
    <p:sldId id="260" r:id="rId7"/>
    <p:sldId id="263" r:id="rId8"/>
    <p:sldId id="267" r:id="rId9"/>
    <p:sldId id="269" r:id="rId10"/>
    <p:sldId id="27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CC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  <a:cs typeface="+mn-cs"/>
                </a:endParaRPr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  <a:cs typeface="+mn-cs"/>
                </a:endParaRPr>
              </a:p>
            </p:txBody>
          </p:sp>
        </p:grpSp>
      </p:grpSp>
      <p:sp>
        <p:nvSpPr>
          <p:cNvPr id="114730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114731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668C295-DC3D-483C-93FC-34E575940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D7111-1499-4DC5-A5F3-E40A6D55CC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C5856A-5270-4F86-A50D-FB779182AC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437879-8D9F-4681-ADF0-79FBBA0AD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E32E4-4F69-466C-AF21-259A8F01A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88815-F313-43C3-A464-3619CDE37A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C09B39-1AFF-498E-A3F7-59692B278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B29BAA-EA8B-46C5-9E97-B958254E9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76E278-B7B2-47BE-A817-F0B777F73F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D2ED4-5B0D-45E0-826B-AC2BA3BC1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AAEA1-09CD-4BAD-9C8F-F8DE9712B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EAEF3C-0160-4759-A1DB-24CE53754A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8FA41F5-45CC-401C-B724-1FB0F28FD6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113667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68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69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0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/>
              <a:ahLst/>
              <a:cxnLst>
                <a:cxn ang="0">
                  <a:pos x="1722" y="66"/>
                </a:cxn>
                <a:cxn ang="0">
                  <a:pos x="1722" y="60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1722" y="66"/>
                </a:cxn>
                <a:cxn ang="0">
                  <a:pos x="1722" y="66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1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2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/>
              <a:ahLst/>
              <a:cxnLst>
                <a:cxn ang="0">
                  <a:pos x="975" y="48"/>
                </a:cxn>
                <a:cxn ang="0">
                  <a:pos x="975" y="0"/>
                </a:cxn>
                <a:cxn ang="0">
                  <a:pos x="0" y="24"/>
                </a:cxn>
                <a:cxn ang="0">
                  <a:pos x="0" y="101"/>
                </a:cxn>
                <a:cxn ang="0">
                  <a:pos x="975" y="48"/>
                </a:cxn>
                <a:cxn ang="0">
                  <a:pos x="975" y="48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3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/>
              <a:ahLst/>
              <a:cxnLst>
                <a:cxn ang="0">
                  <a:pos x="2141" y="0"/>
                </a:cxn>
                <a:cxn ang="0">
                  <a:pos x="0" y="156"/>
                </a:cxn>
                <a:cxn ang="0">
                  <a:pos x="0" y="198"/>
                </a:cxn>
                <a:cxn ang="0">
                  <a:pos x="2141" y="0"/>
                </a:cxn>
                <a:cxn ang="0">
                  <a:pos x="2141" y="0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4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5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/>
              <a:ahLst/>
              <a:cxnLst>
                <a:cxn ang="0">
                  <a:pos x="2182" y="276"/>
                </a:cxn>
                <a:cxn ang="0">
                  <a:pos x="2517" y="204"/>
                </a:cxn>
                <a:cxn ang="0">
                  <a:pos x="2260" y="0"/>
                </a:cxn>
                <a:cxn ang="0">
                  <a:pos x="0" y="276"/>
                </a:cxn>
                <a:cxn ang="0">
                  <a:pos x="2182" y="276"/>
                </a:cxn>
                <a:cxn ang="0">
                  <a:pos x="2182" y="276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6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7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/>
              <a:ahLst/>
              <a:cxnLst>
                <a:cxn ang="0">
                  <a:pos x="729" y="240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729" y="240"/>
                </a:cxn>
                <a:cxn ang="0">
                  <a:pos x="729" y="240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8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79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/>
              <a:ahLst/>
              <a:cxnLst>
                <a:cxn ang="0">
                  <a:pos x="729" y="318"/>
                </a:cxn>
                <a:cxn ang="0">
                  <a:pos x="729" y="312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729" y="318"/>
                </a:cxn>
                <a:cxn ang="0">
                  <a:pos x="729" y="318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0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1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2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3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/>
              <a:ahLst/>
              <a:cxnLst>
                <a:cxn ang="0">
                  <a:pos x="281" y="335"/>
                </a:cxn>
                <a:cxn ang="0">
                  <a:pos x="281" y="173"/>
                </a:cxn>
                <a:cxn ang="0">
                  <a:pos x="96" y="0"/>
                </a:cxn>
                <a:cxn ang="0">
                  <a:pos x="0" y="90"/>
                </a:cxn>
                <a:cxn ang="0">
                  <a:pos x="281" y="335"/>
                </a:cxn>
                <a:cxn ang="0">
                  <a:pos x="281" y="335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4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5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/>
              <a:ahLst/>
              <a:cxnLst>
                <a:cxn ang="0">
                  <a:pos x="132" y="132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132" y="132"/>
                </a:cxn>
                <a:cxn ang="0">
                  <a:pos x="132" y="132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132" y="132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6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7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8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89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/>
              <a:ahLst/>
              <a:cxnLst>
                <a:cxn ang="0">
                  <a:pos x="155" y="516"/>
                </a:cxn>
                <a:cxn ang="0">
                  <a:pos x="155" y="204"/>
                </a:cxn>
                <a:cxn ang="0">
                  <a:pos x="77" y="0"/>
                </a:cxn>
                <a:cxn ang="0">
                  <a:pos x="0" y="192"/>
                </a:cxn>
                <a:cxn ang="0">
                  <a:pos x="155" y="516"/>
                </a:cxn>
                <a:cxn ang="0">
                  <a:pos x="155" y="516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0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1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2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/>
              <a:ahLst/>
              <a:cxnLst>
                <a:cxn ang="0">
                  <a:pos x="0" y="144"/>
                </a:cxn>
                <a:cxn ang="0">
                  <a:pos x="60" y="312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0" y="144"/>
                </a:cxn>
                <a:cxn ang="0">
                  <a:pos x="0" y="144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3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4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/>
              <a:ahLst/>
              <a:cxnLst>
                <a:cxn ang="0">
                  <a:pos x="6" y="6"/>
                </a:cxn>
                <a:cxn ang="0">
                  <a:pos x="0" y="0"/>
                </a:cxn>
                <a:cxn ang="0">
                  <a:pos x="0" y="6"/>
                </a:cxn>
                <a:cxn ang="0">
                  <a:pos x="6" y="6"/>
                </a:cxn>
                <a:cxn ang="0">
                  <a:pos x="6" y="6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5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6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7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8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699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700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701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3702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113704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  <a:cs typeface="+mn-cs"/>
                </a:endParaRPr>
              </a:p>
            </p:txBody>
          </p:sp>
          <p:sp>
            <p:nvSpPr>
              <p:cNvPr id="113705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>
                  <a:latin typeface="Arial" charset="0"/>
                  <a:cs typeface="+mn-cs"/>
                </a:endParaRPr>
              </a:p>
            </p:txBody>
          </p:sp>
        </p:grpSp>
      </p:grpSp>
      <p:sp>
        <p:nvSpPr>
          <p:cNvPr id="113706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13707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13708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09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3710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684F180-C846-4B59-906D-481E9E6EC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8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9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6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1908175" y="1844675"/>
            <a:ext cx="4824413" cy="1736725"/>
          </a:xfrm>
        </p:spPr>
        <p:txBody>
          <a:bodyPr/>
          <a:lstStyle/>
          <a:p>
            <a:pPr>
              <a:defRPr/>
            </a:pPr>
            <a:r>
              <a:rPr lang="cs-CZ" dirty="0"/>
              <a:t>Půdy v ČR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71550" y="3860800"/>
            <a:ext cx="6011863" cy="4248150"/>
          </a:xfrm>
        </p:spPr>
        <p:txBody>
          <a:bodyPr/>
          <a:lstStyle/>
          <a:p>
            <a:pPr>
              <a:defRPr/>
            </a:pPr>
            <a:r>
              <a:rPr lang="cs-CZ" dirty="0">
                <a:solidFill>
                  <a:srgbClr val="CCFF33"/>
                </a:solidFill>
              </a:rPr>
              <a:t>Půdní obal Země = </a:t>
            </a:r>
            <a:r>
              <a:rPr lang="cs-CZ" dirty="0" err="1" smtClean="0">
                <a:solidFill>
                  <a:srgbClr val="CCFF33"/>
                </a:solidFill>
              </a:rPr>
              <a:t>pedosféra</a:t>
            </a:r>
            <a:endParaRPr lang="cs-CZ" dirty="0" smtClean="0">
              <a:solidFill>
                <a:srgbClr val="CCFF33"/>
              </a:solidFill>
            </a:endParaRPr>
          </a:p>
          <a:p>
            <a:pPr>
              <a:defRPr/>
            </a:pPr>
            <a:endParaRPr lang="cs-CZ" dirty="0" smtClean="0">
              <a:solidFill>
                <a:srgbClr val="CCFF33"/>
              </a:solidFill>
            </a:endParaRPr>
          </a:p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Pedologie </a:t>
            </a:r>
            <a:r>
              <a:rPr lang="cs-CZ" dirty="0">
                <a:solidFill>
                  <a:srgbClr val="FFFF00"/>
                </a:solidFill>
              </a:rPr>
              <a:t>= věda o </a:t>
            </a:r>
            <a:r>
              <a:rPr lang="cs-CZ" dirty="0" smtClean="0">
                <a:solidFill>
                  <a:srgbClr val="FFFF00"/>
                </a:solidFill>
              </a:rPr>
              <a:t>půdě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103" name="TextovéPole 10"/>
          <p:cNvSpPr txBox="1">
            <a:spLocks noChangeArrowheads="1"/>
          </p:cNvSpPr>
          <p:nvPr/>
        </p:nvSpPr>
        <p:spPr bwMode="auto">
          <a:xfrm>
            <a:off x="179388" y="6596063"/>
            <a:ext cx="1331912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>
                <a:latin typeface="Arial" charset="0"/>
              </a:rPr>
              <a:t>ZŠ Hejnice</a:t>
            </a:r>
            <a:endParaRPr lang="cs-CZ"/>
          </a:p>
        </p:txBody>
      </p:sp>
      <p:sp>
        <p:nvSpPr>
          <p:cNvPr id="4104" name="TextovéPole 10"/>
          <p:cNvSpPr txBox="1">
            <a:spLocks noChangeArrowheads="1"/>
          </p:cNvSpPr>
          <p:nvPr/>
        </p:nvSpPr>
        <p:spPr bwMode="auto">
          <a:xfrm>
            <a:off x="7667625" y="6596063"/>
            <a:ext cx="133191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>
                <a:latin typeface="Arial" charset="0"/>
              </a:rPr>
              <a:t>Mgr. Jan Kašpar</a:t>
            </a:r>
            <a:endParaRPr lang="cs-CZ"/>
          </a:p>
        </p:txBody>
      </p:sp>
      <p:pic>
        <p:nvPicPr>
          <p:cNvPr id="410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03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468313" y="188913"/>
            <a:ext cx="4824412" cy="1736725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FFFF00"/>
                </a:solidFill>
              </a:rPr>
              <a:t>Půda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323850" y="1484313"/>
            <a:ext cx="8280400" cy="5111750"/>
          </a:xfrm>
        </p:spPr>
        <p:txBody>
          <a:bodyPr/>
          <a:lstStyle/>
          <a:p>
            <a:pPr algn="l">
              <a:buFont typeface="Arial" charset="0"/>
              <a:buChar char="•"/>
            </a:pPr>
            <a:r>
              <a:rPr lang="cs-CZ" sz="3200" smtClean="0"/>
              <a:t> nejsvrchnější vrstva zemské kůry, prostoupená vodou, vzduchem a organismy,</a:t>
            </a:r>
          </a:p>
          <a:p>
            <a:pPr algn="l">
              <a:buFont typeface="Arial" charset="0"/>
              <a:buChar char="•"/>
            </a:pPr>
            <a:r>
              <a:rPr lang="cs-CZ" sz="3200" smtClean="0"/>
              <a:t> vzniká v procesu pedogeneze pod vlivem vnějších faktorů a času</a:t>
            </a:r>
          </a:p>
          <a:p>
            <a:pPr algn="l">
              <a:buFont typeface="Arial" charset="0"/>
              <a:buChar char="•"/>
            </a:pPr>
            <a:r>
              <a:rPr lang="cs-CZ" sz="3200" smtClean="0"/>
              <a:t> je produktem přeměn minerálních </a:t>
            </a:r>
            <a:br>
              <a:rPr lang="cs-CZ" sz="3200" smtClean="0"/>
            </a:br>
            <a:r>
              <a:rPr lang="cs-CZ" sz="3200" smtClean="0"/>
              <a:t>a organických látek. </a:t>
            </a: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Složení půdy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341438"/>
            <a:ext cx="8229600" cy="4530725"/>
          </a:xfrm>
        </p:spPr>
        <p:txBody>
          <a:bodyPr/>
          <a:lstStyle/>
          <a:p>
            <a:r>
              <a:rPr lang="cs-CZ" smtClean="0"/>
              <a:t>Neživé složky : zvětrala hornina, voda, vzduch, odumřelé části rostlin a živočichů</a:t>
            </a:r>
          </a:p>
          <a:p>
            <a:endParaRPr lang="cs-CZ" smtClean="0"/>
          </a:p>
          <a:p>
            <a:r>
              <a:rPr lang="cs-CZ" smtClean="0"/>
              <a:t>Živé složky : kořeny rostlin, </a:t>
            </a:r>
            <a:br>
              <a:rPr lang="cs-CZ" smtClean="0"/>
            </a:br>
            <a:r>
              <a:rPr lang="cs-CZ" smtClean="0"/>
              <a:t>mikroorganismy, živočichové</a:t>
            </a:r>
          </a:p>
        </p:txBody>
      </p:sp>
      <p:sp>
        <p:nvSpPr>
          <p:cNvPr id="6149" name="TextovéPole 6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Půdotvorné faktory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341438"/>
            <a:ext cx="8424862" cy="5256212"/>
          </a:xfrm>
        </p:spPr>
        <p:txBody>
          <a:bodyPr/>
          <a:lstStyle/>
          <a:p>
            <a:pPr>
              <a:defRPr/>
            </a:pPr>
            <a:r>
              <a:rPr lang="cs-CZ"/>
              <a:t>Mateční hornina (žula, čedič….)</a:t>
            </a:r>
          </a:p>
          <a:p>
            <a:pPr>
              <a:defRPr/>
            </a:pPr>
            <a:r>
              <a:rPr lang="cs-CZ"/>
              <a:t>Klima (srážky, teplota, mrazová období…)</a:t>
            </a:r>
          </a:p>
          <a:p>
            <a:pPr>
              <a:defRPr/>
            </a:pPr>
            <a:r>
              <a:rPr lang="cs-CZ"/>
              <a:t>Reliéf </a:t>
            </a:r>
          </a:p>
          <a:p>
            <a:pPr lvl="2">
              <a:defRPr/>
            </a:pPr>
            <a:r>
              <a:rPr lang="cs-CZ"/>
              <a:t>výšková poloha, svažitost, </a:t>
            </a:r>
          </a:p>
          <a:p>
            <a:pPr lvl="2">
              <a:defRPr/>
            </a:pPr>
            <a:r>
              <a:rPr lang="cs-CZ"/>
              <a:t>expozice - vystavení vlivu povětrnostních jevů, apod. </a:t>
            </a:r>
          </a:p>
          <a:p>
            <a:pPr lvl="1">
              <a:defRPr/>
            </a:pPr>
            <a:r>
              <a:rPr lang="cs-CZ"/>
              <a:t>ovlivňuje provlhčení půdy a její teplotu </a:t>
            </a:r>
          </a:p>
          <a:p>
            <a:pPr>
              <a:defRPr/>
            </a:pPr>
            <a:r>
              <a:rPr lang="cs-CZ"/>
              <a:t>Čas </a:t>
            </a:r>
          </a:p>
          <a:p>
            <a:pPr>
              <a:defRPr/>
            </a:pPr>
            <a:r>
              <a:rPr lang="cs-CZ"/>
              <a:t>Rostlinný kryt, organizmy v půdě</a:t>
            </a:r>
          </a:p>
          <a:p>
            <a:pPr>
              <a:defRPr/>
            </a:pPr>
            <a:endParaRPr lang="cs-CZ"/>
          </a:p>
        </p:txBody>
      </p:sp>
      <p:sp>
        <p:nvSpPr>
          <p:cNvPr id="7172" name="TextovéPole 5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Dělení půd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solidFill>
                  <a:srgbClr val="CCFF33"/>
                </a:solidFill>
              </a:rPr>
              <a:t>Půdní druh</a:t>
            </a:r>
            <a:r>
              <a:rPr lang="cs-CZ" dirty="0"/>
              <a:t> – podle zrnitosti (velikosti zrn)</a:t>
            </a:r>
          </a:p>
          <a:p>
            <a:pPr lvl="1">
              <a:defRPr/>
            </a:pPr>
            <a:r>
              <a:rPr lang="cs-CZ" dirty="0"/>
              <a:t>Jílovitá, hlinitá, písčitá, štěrkovitá, kamenitá</a:t>
            </a:r>
          </a:p>
          <a:p>
            <a:pPr lvl="1">
              <a:defRPr/>
            </a:pPr>
            <a:endParaRPr lang="cs-CZ" dirty="0"/>
          </a:p>
          <a:p>
            <a:pPr>
              <a:defRPr/>
            </a:pPr>
            <a:r>
              <a:rPr lang="cs-CZ" dirty="0">
                <a:solidFill>
                  <a:srgbClr val="CCFF33"/>
                </a:solidFill>
              </a:rPr>
              <a:t>Půdní typ</a:t>
            </a:r>
            <a:r>
              <a:rPr lang="cs-CZ" dirty="0"/>
              <a:t> – podle uspořádání vrstev</a:t>
            </a:r>
          </a:p>
          <a:p>
            <a:pPr lvl="1">
              <a:defRPr/>
            </a:pPr>
            <a:r>
              <a:rPr lang="cs-CZ" dirty="0"/>
              <a:t>Černozem, hnědozem, podzol, rendzina, nivní půdy</a:t>
            </a:r>
          </a:p>
          <a:p>
            <a:pPr lvl="1">
              <a:defRPr/>
            </a:pPr>
            <a:endParaRPr lang="cs-CZ" dirty="0"/>
          </a:p>
          <a:p>
            <a:pPr lvl="1">
              <a:defRPr/>
            </a:pPr>
            <a:endParaRPr lang="cs-CZ" dirty="0"/>
          </a:p>
          <a:p>
            <a:pPr lvl="1">
              <a:defRPr/>
            </a:pPr>
            <a:endParaRPr lang="cs-CZ" dirty="0"/>
          </a:p>
          <a:p>
            <a:pPr lvl="1">
              <a:buFont typeface="Wingdings" pitchFamily="2" charset="2"/>
              <a:buNone/>
              <a:defRPr/>
            </a:pPr>
            <a:endParaRPr lang="cs-CZ" dirty="0"/>
          </a:p>
        </p:txBody>
      </p:sp>
      <p:sp>
        <p:nvSpPr>
          <p:cNvPr id="8196" name="TextovéPole 5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476375" y="333375"/>
            <a:ext cx="5410200" cy="1143000"/>
          </a:xfrm>
        </p:spPr>
        <p:txBody>
          <a:bodyPr/>
          <a:lstStyle/>
          <a:p>
            <a:pPr>
              <a:defRPr/>
            </a:pPr>
            <a:r>
              <a:rPr lang="cs-CZ"/>
              <a:t>Půdní typy</a:t>
            </a:r>
          </a:p>
        </p:txBody>
      </p:sp>
      <p:sp>
        <p:nvSpPr>
          <p:cNvPr id="9226" name="Rectangle 10"/>
          <p:cNvSpPr>
            <a:spLocks noGrp="1" noChangeArrowheads="1"/>
          </p:cNvSpPr>
          <p:nvPr>
            <p:ph idx="1"/>
          </p:nvPr>
        </p:nvSpPr>
        <p:spPr>
          <a:xfrm>
            <a:off x="0" y="1484313"/>
            <a:ext cx="9144000" cy="2376487"/>
          </a:xfrm>
        </p:spPr>
        <p:txBody>
          <a:bodyPr/>
          <a:lstStyle/>
          <a:p>
            <a:pPr>
              <a:defRPr/>
            </a:pPr>
            <a:r>
              <a:rPr lang="cs-CZ">
                <a:solidFill>
                  <a:srgbClr val="CCFF33"/>
                </a:solidFill>
              </a:rPr>
              <a:t>Černozem </a:t>
            </a:r>
            <a:r>
              <a:rPr lang="cs-CZ"/>
              <a:t>je půda s velkým obsahem humusu. </a:t>
            </a:r>
          </a:p>
          <a:p>
            <a:pPr>
              <a:defRPr/>
            </a:pPr>
            <a:r>
              <a:rPr lang="cs-CZ"/>
              <a:t>Nejúrodnější, nejkvalitnější, vhodná pro intenzivní zemědělství</a:t>
            </a:r>
          </a:p>
          <a:p>
            <a:pPr>
              <a:defRPr/>
            </a:pPr>
            <a:r>
              <a:rPr lang="cs-CZ"/>
              <a:t>Nížinné oblasti (Polabí, moravské úvaly…)</a:t>
            </a:r>
          </a:p>
          <a:p>
            <a:pPr>
              <a:defRPr/>
            </a:pPr>
            <a:endParaRPr lang="cs-CZ"/>
          </a:p>
          <a:p>
            <a:pPr lvl="1">
              <a:buFont typeface="Wingdings" pitchFamily="2" charset="2"/>
              <a:buNone/>
              <a:defRPr/>
            </a:pPr>
            <a:endParaRPr lang="cs-CZ"/>
          </a:p>
        </p:txBody>
      </p:sp>
      <p:sp>
        <p:nvSpPr>
          <p:cNvPr id="9221" name="TextovéPole 6"/>
          <p:cNvSpPr txBox="1">
            <a:spLocks noChangeArrowheads="1"/>
          </p:cNvSpPr>
          <p:nvPr/>
        </p:nvSpPr>
        <p:spPr bwMode="auto">
          <a:xfrm>
            <a:off x="0" y="6397625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684213" y="3860800"/>
            <a:ext cx="806450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3200">
                <a:solidFill>
                  <a:srgbClr val="CC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Hnědozemě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jsou typické pro rovinaté či jen mírně zvlněné oblasti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 současnosti se jedná o široce </a:t>
            </a:r>
            <a:b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využívanou zemědělskou půdu</a:t>
            </a:r>
            <a:r>
              <a:rPr lang="cs-CZ" sz="3200">
                <a:solidFill>
                  <a:srgbClr val="CC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6" grpId="0"/>
      <p:bldP spid="112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404813"/>
            <a:ext cx="8424862" cy="23034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smtClean="0">
                <a:solidFill>
                  <a:srgbClr val="CCFF33"/>
                </a:solidFill>
              </a:rPr>
              <a:t>Podzol</a:t>
            </a:r>
            <a:r>
              <a:rPr lang="cs-CZ" sz="2800" smtClean="0"/>
              <a:t> (z ruského slova „popel“) je kyselá málo úrodná půda chladných a vlhkých jehličnatých lesů </a:t>
            </a:r>
          </a:p>
          <a:p>
            <a:pPr>
              <a:lnSpc>
                <a:spcPct val="90000"/>
              </a:lnSpc>
            </a:pPr>
            <a:r>
              <a:rPr lang="cs-CZ" sz="2800" smtClean="0"/>
              <a:t>Charakteristická půda pro vyšší partie Jizerských hor</a:t>
            </a:r>
          </a:p>
        </p:txBody>
      </p:sp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323850" y="3213100"/>
            <a:ext cx="8497888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3200">
                <a:solidFill>
                  <a:srgbClr val="CC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Nivní půdy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– v údolích řek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3200">
                <a:solidFill>
                  <a:srgbClr val="CC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Mokřady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– rašeliniště, slatiniště</a:t>
            </a:r>
            <a:b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vysoká hladina spodní vody (Čihadla…)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90000"/>
              <a:buFont typeface="Wingdings" pitchFamily="2" charset="2"/>
              <a:buBlip>
                <a:blip r:embed="rId2"/>
              </a:buBlip>
            </a:pPr>
            <a:r>
              <a:rPr lang="cs-CZ" sz="3200">
                <a:solidFill>
                  <a:srgbClr val="CC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Rendziny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– půdy v krasových oblastech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34671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Půdní 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316913" cy="4997450"/>
          </a:xfrm>
        </p:spPr>
        <p:txBody>
          <a:bodyPr/>
          <a:lstStyle/>
          <a:p>
            <a:r>
              <a:rPr lang="cs-CZ" smtClean="0"/>
              <a:t>Působení vody, větru, mrazu, člověka..</a:t>
            </a:r>
          </a:p>
          <a:p>
            <a:r>
              <a:rPr lang="cs-CZ" smtClean="0"/>
              <a:t>Vliv expozice prostředí</a:t>
            </a:r>
            <a:br>
              <a:rPr lang="cs-CZ" smtClean="0"/>
            </a:br>
            <a:r>
              <a:rPr lang="cs-CZ" smtClean="0"/>
              <a:t>(svahy, vegetační kryt, vodní cesty..)</a:t>
            </a:r>
          </a:p>
          <a:p>
            <a:r>
              <a:rPr lang="cs-CZ" smtClean="0"/>
              <a:t>Nadměrná eroze vede k poškození ekosystému  a ztrátě jeho funkčnosti.</a:t>
            </a:r>
          </a:p>
        </p:txBody>
      </p:sp>
      <p:sp>
        <p:nvSpPr>
          <p:cNvPr id="15365" name="TextovéPole 4"/>
          <p:cNvSpPr txBox="1">
            <a:spLocks noChangeArrowheads="1"/>
          </p:cNvSpPr>
          <p:nvPr/>
        </p:nvSpPr>
        <p:spPr bwMode="auto">
          <a:xfrm>
            <a:off x="250825" y="6165850"/>
            <a:ext cx="2665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OPVK-P4</a:t>
            </a:r>
          </a:p>
          <a:p>
            <a:r>
              <a:rPr lang="cs-CZ" sz="1200"/>
              <a:t>ZŠ Hejnice,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7411" name="Zástupný symbol pro obsah 3" descr="IMG1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2771775" y="6396038"/>
            <a:ext cx="3455988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1">
                    <a:lumMod val="75000"/>
                  </a:schemeClr>
                </a:solidFill>
                <a:latin typeface="Times New Roman" charset="0"/>
                <a:cs typeface="+mn-cs"/>
              </a:rPr>
              <a:t>Eroze po povodni 2010</a:t>
            </a:r>
          </a:p>
        </p:txBody>
      </p:sp>
      <p:sp>
        <p:nvSpPr>
          <p:cNvPr id="3" name="TextovéPole 4"/>
          <p:cNvSpPr txBox="1">
            <a:spLocks noChangeArrowheads="1"/>
          </p:cNvSpPr>
          <p:nvPr/>
        </p:nvSpPr>
        <p:spPr bwMode="auto">
          <a:xfrm>
            <a:off x="7308850" y="6237288"/>
            <a:ext cx="1079500" cy="45720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73"/>
                </a:solidFill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630237"/>
          </a:xfrm>
        </p:spPr>
        <p:txBody>
          <a:bodyPr/>
          <a:lstStyle/>
          <a:p>
            <a:pPr algn="l">
              <a:defRPr/>
            </a:pPr>
            <a:r>
              <a:rPr lang="cs-CZ" sz="2400" dirty="0" smtClean="0"/>
              <a:t>Použité zdroje:</a:t>
            </a: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539750" y="1052513"/>
            <a:ext cx="80645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Obr.1: Archív autora</a:t>
            </a:r>
          </a:p>
          <a:p>
            <a:r>
              <a:rPr lang="cs-CZ"/>
              <a:t>Autorem materiálu a všech jeho částí, není-li uvedeno jinak, je Mgr. Jan Kašpar.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4_Litosfera</Template>
  <TotalTime>150</TotalTime>
  <Words>310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Times New Roman</vt:lpstr>
      <vt:lpstr>Arial</vt:lpstr>
      <vt:lpstr>Wingdings</vt:lpstr>
      <vt:lpstr>Calibri</vt:lpstr>
      <vt:lpstr>Paprsky</vt:lpstr>
      <vt:lpstr>Půdy v ČR</vt:lpstr>
      <vt:lpstr>Půda</vt:lpstr>
      <vt:lpstr>Složení půdy</vt:lpstr>
      <vt:lpstr>Půdotvorné faktory</vt:lpstr>
      <vt:lpstr>Dělení půd</vt:lpstr>
      <vt:lpstr>Půdní typy</vt:lpstr>
      <vt:lpstr>Snímek 7</vt:lpstr>
      <vt:lpstr>Půdní eroze</vt:lpstr>
      <vt:lpstr>Snímek 9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Půdy v ČR</dc:title>
  <dc:creator>HONZA</dc:creator>
  <cp:lastModifiedBy>HONZA</cp:lastModifiedBy>
  <cp:revision>10</cp:revision>
  <dcterms:created xsi:type="dcterms:W3CDTF">2008-10-15T07:54:04Z</dcterms:created>
  <dcterms:modified xsi:type="dcterms:W3CDTF">2011-04-14T06:51:51Z</dcterms:modified>
</cp:coreProperties>
</file>