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1" r:id="rId1"/>
  </p:sldMasterIdLst>
  <p:sldIdLst>
    <p:sldId id="259" r:id="rId2"/>
    <p:sldId id="256" r:id="rId3"/>
    <p:sldId id="350" r:id="rId4"/>
    <p:sldId id="342" r:id="rId5"/>
    <p:sldId id="343" r:id="rId6"/>
    <p:sldId id="345" r:id="rId7"/>
    <p:sldId id="346" r:id="rId8"/>
    <p:sldId id="347" r:id="rId9"/>
    <p:sldId id="348" r:id="rId10"/>
    <p:sldId id="349" r:id="rId11"/>
    <p:sldId id="351" r:id="rId12"/>
    <p:sldId id="355" r:id="rId13"/>
    <p:sldId id="356" r:id="rId14"/>
    <p:sldId id="357" r:id="rId15"/>
    <p:sldId id="354" r:id="rId16"/>
    <p:sldId id="364" r:id="rId17"/>
    <p:sldId id="366" r:id="rId18"/>
    <p:sldId id="353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8AB00"/>
    <a:srgbClr val="CC9900"/>
    <a:srgbClr val="FFFF00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240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/>
              <a:ahLst/>
              <a:cxnLst>
                <a:cxn ang="0">
                  <a:pos x="3193" y="1816"/>
                </a:cxn>
                <a:cxn ang="0">
                  <a:pos x="0" y="0"/>
                </a:cxn>
                <a:cxn ang="0">
                  <a:pos x="0" y="522"/>
                </a:cxn>
                <a:cxn ang="0">
                  <a:pos x="3037" y="1978"/>
                </a:cxn>
                <a:cxn ang="0">
                  <a:pos x="5740" y="3273"/>
                </a:cxn>
                <a:cxn ang="0">
                  <a:pos x="5740" y="3267"/>
                </a:cxn>
                <a:cxn ang="0">
                  <a:pos x="3193" y="1816"/>
                </a:cxn>
                <a:cxn ang="0">
                  <a:pos x="3193" y="1816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/>
              <a:ahLst/>
              <a:cxnLst>
                <a:cxn ang="0">
                  <a:pos x="3163" y="1714"/>
                </a:cxn>
                <a:cxn ang="0">
                  <a:pos x="431" y="0"/>
                </a:cxn>
                <a:cxn ang="0">
                  <a:pos x="0" y="0"/>
                </a:cxn>
                <a:cxn ang="0">
                  <a:pos x="3086" y="1786"/>
                </a:cxn>
                <a:cxn ang="0">
                  <a:pos x="5591" y="3243"/>
                </a:cxn>
                <a:cxn ang="0">
                  <a:pos x="5591" y="3237"/>
                </a:cxn>
                <a:cxn ang="0">
                  <a:pos x="3163" y="1714"/>
                </a:cxn>
                <a:cxn ang="0">
                  <a:pos x="3163" y="1714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/>
              <a:ahLst/>
              <a:cxnLst>
                <a:cxn ang="0">
                  <a:pos x="0" y="156"/>
                </a:cxn>
                <a:cxn ang="0">
                  <a:pos x="4042" y="192"/>
                </a:cxn>
                <a:cxn ang="0">
                  <a:pos x="4042" y="144"/>
                </a:cxn>
                <a:cxn ang="0">
                  <a:pos x="0" y="0"/>
                </a:cxn>
                <a:cxn ang="0">
                  <a:pos x="0" y="156"/>
                </a:cxn>
                <a:cxn ang="0">
                  <a:pos x="0" y="156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/>
              <a:ahLst/>
              <a:cxnLst>
                <a:cxn ang="0">
                  <a:pos x="1722" y="66"/>
                </a:cxn>
                <a:cxn ang="0">
                  <a:pos x="1722" y="60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1722" y="66"/>
                </a:cxn>
                <a:cxn ang="0">
                  <a:pos x="1722" y="66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/>
              <a:ahLst/>
              <a:cxnLst>
                <a:cxn ang="0">
                  <a:pos x="0" y="329"/>
                </a:cxn>
                <a:cxn ang="0">
                  <a:pos x="4789" y="77"/>
                </a:cxn>
                <a:cxn ang="0">
                  <a:pos x="4789" y="0"/>
                </a:cxn>
                <a:cxn ang="0">
                  <a:pos x="0" y="107"/>
                </a:cxn>
                <a:cxn ang="0">
                  <a:pos x="0" y="329"/>
                </a:cxn>
                <a:cxn ang="0">
                  <a:pos x="0" y="329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/>
              <a:ahLst/>
              <a:cxnLst>
                <a:cxn ang="0">
                  <a:pos x="975" y="48"/>
                </a:cxn>
                <a:cxn ang="0">
                  <a:pos x="975" y="0"/>
                </a:cxn>
                <a:cxn ang="0">
                  <a:pos x="0" y="24"/>
                </a:cxn>
                <a:cxn ang="0">
                  <a:pos x="0" y="101"/>
                </a:cxn>
                <a:cxn ang="0">
                  <a:pos x="975" y="48"/>
                </a:cxn>
                <a:cxn ang="0">
                  <a:pos x="975" y="48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" name="Freeform 9"/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/>
              <a:ahLst/>
              <a:cxnLst>
                <a:cxn ang="0">
                  <a:pos x="2141" y="0"/>
                </a:cxn>
                <a:cxn ang="0">
                  <a:pos x="0" y="156"/>
                </a:cxn>
                <a:cxn ang="0">
                  <a:pos x="0" y="198"/>
                </a:cxn>
                <a:cxn ang="0">
                  <a:pos x="2141" y="0"/>
                </a:cxn>
                <a:cxn ang="0">
                  <a:pos x="2141" y="0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" name="Freeform 10"/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/>
              <a:ahLst/>
              <a:cxnLst>
                <a:cxn ang="0">
                  <a:pos x="0" y="348"/>
                </a:cxn>
                <a:cxn ang="0">
                  <a:pos x="311" y="348"/>
                </a:cxn>
                <a:cxn ang="0">
                  <a:pos x="3623" y="42"/>
                </a:cxn>
                <a:cxn ang="0">
                  <a:pos x="3623" y="0"/>
                </a:cxn>
                <a:cxn ang="0">
                  <a:pos x="0" y="264"/>
                </a:cxn>
                <a:cxn ang="0">
                  <a:pos x="0" y="348"/>
                </a:cxn>
                <a:cxn ang="0">
                  <a:pos x="0" y="348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" name="Freeform 11"/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/>
              <a:ahLst/>
              <a:cxnLst>
                <a:cxn ang="0">
                  <a:pos x="2182" y="276"/>
                </a:cxn>
                <a:cxn ang="0">
                  <a:pos x="2517" y="204"/>
                </a:cxn>
                <a:cxn ang="0">
                  <a:pos x="2260" y="0"/>
                </a:cxn>
                <a:cxn ang="0">
                  <a:pos x="0" y="276"/>
                </a:cxn>
                <a:cxn ang="0">
                  <a:pos x="2182" y="276"/>
                </a:cxn>
                <a:cxn ang="0">
                  <a:pos x="2182" y="276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" name="Freeform 12"/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/>
              <a:ahLst/>
              <a:cxnLst>
                <a:cxn ang="0">
                  <a:pos x="1405" y="126"/>
                </a:cxn>
                <a:cxn ang="0">
                  <a:pos x="1405" y="0"/>
                </a:cxn>
                <a:cxn ang="0">
                  <a:pos x="0" y="174"/>
                </a:cxn>
                <a:cxn ang="0">
                  <a:pos x="257" y="378"/>
                </a:cxn>
                <a:cxn ang="0">
                  <a:pos x="1405" y="126"/>
                </a:cxn>
                <a:cxn ang="0">
                  <a:pos x="1405" y="126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" name="Freeform 13"/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/>
              <a:ahLst/>
              <a:cxnLst>
                <a:cxn ang="0">
                  <a:pos x="729" y="240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729" y="240"/>
                </a:cxn>
                <a:cxn ang="0">
                  <a:pos x="729" y="240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5035" y="1672"/>
                </a:cxn>
                <a:cxn ang="0">
                  <a:pos x="5035" y="1666"/>
                </a:cxn>
                <a:cxn ang="0">
                  <a:pos x="0" y="0"/>
                </a:cxn>
                <a:cxn ang="0">
                  <a:pos x="0" y="72"/>
                </a:cxn>
                <a:cxn ang="0">
                  <a:pos x="0" y="72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" name="Freeform 15"/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/>
              <a:ahLst/>
              <a:cxnLst>
                <a:cxn ang="0">
                  <a:pos x="729" y="318"/>
                </a:cxn>
                <a:cxn ang="0">
                  <a:pos x="729" y="312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729" y="318"/>
                </a:cxn>
                <a:cxn ang="0">
                  <a:pos x="729" y="318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" name="Freeform 16"/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/>
              <a:ahLst/>
              <a:cxnLst>
                <a:cxn ang="0">
                  <a:pos x="0" y="396"/>
                </a:cxn>
                <a:cxn ang="0">
                  <a:pos x="5035" y="2188"/>
                </a:cxn>
                <a:cxn ang="0">
                  <a:pos x="5035" y="2134"/>
                </a:cxn>
                <a:cxn ang="0">
                  <a:pos x="0" y="0"/>
                </a:cxn>
                <a:cxn ang="0">
                  <a:pos x="0" y="396"/>
                </a:cxn>
                <a:cxn ang="0">
                  <a:pos x="0" y="396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" name="Freeform 17"/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145" y="2727"/>
                </a:cxn>
                <a:cxn ang="0">
                  <a:pos x="3163" y="2704"/>
                </a:cxn>
                <a:cxn ang="0">
                  <a:pos x="10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" name="Freeform 18"/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/>
              <a:ahLst/>
              <a:cxnLst>
                <a:cxn ang="0">
                  <a:pos x="323" y="299"/>
                </a:cxn>
                <a:cxn ang="0">
                  <a:pos x="323" y="263"/>
                </a:cxn>
                <a:cxn ang="0">
                  <a:pos x="18" y="0"/>
                </a:cxn>
                <a:cxn ang="0">
                  <a:pos x="0" y="23"/>
                </a:cxn>
                <a:cxn ang="0">
                  <a:pos x="323" y="299"/>
                </a:cxn>
                <a:cxn ang="0">
                  <a:pos x="323" y="299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" name="Freeform 19"/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/>
              <a:ahLst/>
              <a:cxnLst>
                <a:cxn ang="0">
                  <a:pos x="281" y="335"/>
                </a:cxn>
                <a:cxn ang="0">
                  <a:pos x="281" y="173"/>
                </a:cxn>
                <a:cxn ang="0">
                  <a:pos x="96" y="0"/>
                </a:cxn>
                <a:cxn ang="0">
                  <a:pos x="0" y="90"/>
                </a:cxn>
                <a:cxn ang="0">
                  <a:pos x="281" y="335"/>
                </a:cxn>
                <a:cxn ang="0">
                  <a:pos x="281" y="335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2" name="Freeform 20"/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026" y="2680"/>
                </a:cxn>
                <a:cxn ang="0">
                  <a:pos x="3122" y="2590"/>
                </a:cxn>
                <a:cxn ang="0">
                  <a:pos x="383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3" name="Freeform 21"/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/>
              <a:ahLst/>
              <a:cxnLst>
                <a:cxn ang="0">
                  <a:pos x="132" y="13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32" y="132"/>
                </a:cxn>
                <a:cxn ang="0">
                  <a:pos x="132" y="132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32" y="132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4" name="Freeform 22"/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517" y="2536"/>
                </a:cxn>
                <a:cxn ang="0">
                  <a:pos x="2517" y="2536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5" name="Freeform 23"/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188" y="2482"/>
                </a:cxn>
                <a:cxn ang="0">
                  <a:pos x="2200" y="2476"/>
                </a:cxn>
                <a:cxn ang="0">
                  <a:pos x="31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6" name="Freeform 24"/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/>
              <a:ahLst/>
              <a:cxnLst>
                <a:cxn ang="0">
                  <a:pos x="84" y="96"/>
                </a:cxn>
                <a:cxn ang="0">
                  <a:pos x="84" y="90"/>
                </a:cxn>
                <a:cxn ang="0">
                  <a:pos x="12" y="0"/>
                </a:cxn>
                <a:cxn ang="0">
                  <a:pos x="0" y="6"/>
                </a:cxn>
                <a:cxn ang="0">
                  <a:pos x="84" y="96"/>
                </a:cxn>
                <a:cxn ang="0">
                  <a:pos x="84" y="96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7" name="Freeform 25"/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/>
              <a:ahLst/>
              <a:cxnLst>
                <a:cxn ang="0">
                  <a:pos x="155" y="516"/>
                </a:cxn>
                <a:cxn ang="0">
                  <a:pos x="155" y="204"/>
                </a:cxn>
                <a:cxn ang="0">
                  <a:pos x="77" y="0"/>
                </a:cxn>
                <a:cxn ang="0">
                  <a:pos x="0" y="192"/>
                </a:cxn>
                <a:cxn ang="0">
                  <a:pos x="155" y="516"/>
                </a:cxn>
                <a:cxn ang="0">
                  <a:pos x="155" y="516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97" y="1043"/>
                </a:cxn>
                <a:cxn ang="0">
                  <a:pos x="574" y="851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9" name="Freeform 27"/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/>
              <a:ahLst/>
              <a:cxnLst>
                <a:cxn ang="0">
                  <a:pos x="144" y="0"/>
                </a:cxn>
                <a:cxn ang="0">
                  <a:pos x="0" y="0"/>
                </a:cxn>
                <a:cxn ang="0">
                  <a:pos x="287" y="797"/>
                </a:cxn>
                <a:cxn ang="0">
                  <a:pos x="341" y="653"/>
                </a:cxn>
                <a:cxn ang="0">
                  <a:pos x="144" y="0"/>
                </a:cxn>
                <a:cxn ang="0">
                  <a:pos x="144" y="0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" name="Freeform 28"/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/>
              <a:ahLst/>
              <a:cxnLst>
                <a:cxn ang="0">
                  <a:pos x="0" y="144"/>
                </a:cxn>
                <a:cxn ang="0">
                  <a:pos x="60" y="312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0" y="144"/>
                </a:cxn>
                <a:cxn ang="0">
                  <a:pos x="0" y="144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1" name="Freeform 29"/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/>
              <a:ahLst/>
              <a:cxnLst>
                <a:cxn ang="0">
                  <a:pos x="0" y="371"/>
                </a:cxn>
                <a:cxn ang="0">
                  <a:pos x="5740" y="1864"/>
                </a:cxn>
                <a:cxn ang="0">
                  <a:pos x="5740" y="1834"/>
                </a:cxn>
                <a:cxn ang="0">
                  <a:pos x="0" y="0"/>
                </a:cxn>
                <a:cxn ang="0">
                  <a:pos x="0" y="371"/>
                </a:cxn>
                <a:cxn ang="0">
                  <a:pos x="0" y="37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2" name="Freeform 30"/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/>
              <a:ahLst/>
              <a:cxnLst>
                <a:cxn ang="0">
                  <a:pos x="6" y="6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6" y="6"/>
                </a:cxn>
                <a:cxn ang="0">
                  <a:pos x="6" y="6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3" name="Freeform 31"/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/>
              <a:ahLst/>
              <a:cxnLst>
                <a:cxn ang="0">
                  <a:pos x="0" y="366"/>
                </a:cxn>
                <a:cxn ang="0">
                  <a:pos x="5740" y="1337"/>
                </a:cxn>
                <a:cxn ang="0">
                  <a:pos x="5740" y="1331"/>
                </a:cxn>
                <a:cxn ang="0">
                  <a:pos x="0" y="0"/>
                </a:cxn>
                <a:cxn ang="0">
                  <a:pos x="0" y="366"/>
                </a:cxn>
                <a:cxn ang="0">
                  <a:pos x="0" y="366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4" name="Freeform 32"/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5740" y="414"/>
                </a:cxn>
                <a:cxn ang="0">
                  <a:pos x="5740" y="402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0" y="48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5" name="Freeform 33"/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448" y="3177"/>
                </a:cxn>
                <a:cxn ang="0">
                  <a:pos x="4448" y="3153"/>
                </a:cxn>
                <a:cxn ang="0">
                  <a:pos x="12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6" name="Freeform 34"/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28" y="2614"/>
                </a:cxn>
                <a:cxn ang="0">
                  <a:pos x="2428" y="2608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7" name="Freeform 35"/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/>
              <a:ahLst/>
              <a:cxnLst>
                <a:cxn ang="0">
                  <a:pos x="485" y="0"/>
                </a:cxn>
                <a:cxn ang="0">
                  <a:pos x="0" y="0"/>
                </a:cxn>
                <a:cxn ang="0">
                  <a:pos x="1800" y="2464"/>
                </a:cxn>
                <a:cxn ang="0">
                  <a:pos x="1800" y="2248"/>
                </a:cxn>
                <a:cxn ang="0">
                  <a:pos x="1794" y="2248"/>
                </a:cxn>
                <a:cxn ang="0">
                  <a:pos x="485" y="0"/>
                </a:cxn>
                <a:cxn ang="0">
                  <a:pos x="485" y="0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8" name="Freeform 36"/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232" y="2074"/>
                </a:cxn>
                <a:cxn ang="0">
                  <a:pos x="1232" y="2038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9" name="Freeform 37"/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058" y="1936"/>
                </a:cxn>
                <a:cxn ang="0">
                  <a:pos x="1058" y="1930"/>
                </a:cxn>
                <a:cxn ang="0">
                  <a:pos x="54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0" name="Freeform 38"/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/>
              <a:ahLst/>
              <a:cxnLst>
                <a:cxn ang="0">
                  <a:pos x="771" y="1433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771" y="1487"/>
                </a:cxn>
                <a:cxn ang="0">
                  <a:pos x="771" y="1433"/>
                </a:cxn>
                <a:cxn ang="0">
                  <a:pos x="771" y="1433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41" name="Group 39"/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42" name="Freeform 40"/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66"/>
                  </a:cxn>
                  <a:cxn ang="0">
                    <a:pos x="3635" y="1313"/>
                  </a:cxn>
                  <a:cxn ang="0">
                    <a:pos x="3647" y="1235"/>
                  </a:cxn>
                  <a:cxn ang="0">
                    <a:pos x="3659" y="1163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3" name="Freeform 41"/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/>
                <a:ahLst/>
                <a:cxnLst>
                  <a:cxn ang="0">
                    <a:pos x="2105" y="665"/>
                  </a:cxn>
                  <a:cxn ang="0">
                    <a:pos x="24" y="0"/>
                  </a:cxn>
                  <a:cxn ang="0">
                    <a:pos x="12" y="72"/>
                  </a:cxn>
                  <a:cxn ang="0">
                    <a:pos x="0" y="150"/>
                  </a:cxn>
                  <a:cxn ang="0">
                    <a:pos x="2105" y="695"/>
                  </a:cxn>
                  <a:cxn ang="0">
                    <a:pos x="2105" y="665"/>
                  </a:cxn>
                  <a:cxn ang="0">
                    <a:pos x="2105" y="665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14730" name="Rectangle 4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600200"/>
            <a:ext cx="8229600" cy="1828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14731" name="Rectangle 4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36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4" name="Rectangle 4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5" name="Rectangle 4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6" name="Rectangle 4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E9B9E3-C5F8-497D-9406-DA28BE504A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E40263-B387-4EEE-B72E-A90061566B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494D3E-278B-47A2-82C3-36B8419E02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3CFA76-0505-4B72-8D3D-92D756536D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81F594-B1A0-426B-9ED1-B2599FF606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84C6BF-9364-45FE-8821-AB05C80382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A9019D-D0D4-4A03-A4C4-437534C97C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E326A3-34BD-4207-8470-1B2D88785B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805573-E0AE-42D9-8324-8B0D61549B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535E61-62D2-4395-81FA-E6D6EB6200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4938C7-0DAC-40C9-B09C-915DA77F9D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6C688F-72A6-4A49-B98A-AEE251929C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57647"/>
                <a:invGamma/>
              </a:schemeClr>
            </a:gs>
            <a:gs pos="100000">
              <a:schemeClr val="bg1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113667" name="Freeform 3"/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/>
              <a:ahLst/>
              <a:cxnLst>
                <a:cxn ang="0">
                  <a:pos x="3193" y="1816"/>
                </a:cxn>
                <a:cxn ang="0">
                  <a:pos x="0" y="0"/>
                </a:cxn>
                <a:cxn ang="0">
                  <a:pos x="0" y="522"/>
                </a:cxn>
                <a:cxn ang="0">
                  <a:pos x="3037" y="1978"/>
                </a:cxn>
                <a:cxn ang="0">
                  <a:pos x="5740" y="3273"/>
                </a:cxn>
                <a:cxn ang="0">
                  <a:pos x="5740" y="3267"/>
                </a:cxn>
                <a:cxn ang="0">
                  <a:pos x="3193" y="1816"/>
                </a:cxn>
                <a:cxn ang="0">
                  <a:pos x="3193" y="1816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68" name="Freeform 4"/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/>
              <a:ahLst/>
              <a:cxnLst>
                <a:cxn ang="0">
                  <a:pos x="3163" y="1714"/>
                </a:cxn>
                <a:cxn ang="0">
                  <a:pos x="431" y="0"/>
                </a:cxn>
                <a:cxn ang="0">
                  <a:pos x="0" y="0"/>
                </a:cxn>
                <a:cxn ang="0">
                  <a:pos x="3086" y="1786"/>
                </a:cxn>
                <a:cxn ang="0">
                  <a:pos x="5591" y="3243"/>
                </a:cxn>
                <a:cxn ang="0">
                  <a:pos x="5591" y="3237"/>
                </a:cxn>
                <a:cxn ang="0">
                  <a:pos x="3163" y="1714"/>
                </a:cxn>
                <a:cxn ang="0">
                  <a:pos x="3163" y="1714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69" name="Freeform 5"/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/>
              <a:ahLst/>
              <a:cxnLst>
                <a:cxn ang="0">
                  <a:pos x="0" y="156"/>
                </a:cxn>
                <a:cxn ang="0">
                  <a:pos x="4042" y="192"/>
                </a:cxn>
                <a:cxn ang="0">
                  <a:pos x="4042" y="144"/>
                </a:cxn>
                <a:cxn ang="0">
                  <a:pos x="0" y="0"/>
                </a:cxn>
                <a:cxn ang="0">
                  <a:pos x="0" y="156"/>
                </a:cxn>
                <a:cxn ang="0">
                  <a:pos x="0" y="156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70" name="Freeform 6"/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/>
              <a:ahLst/>
              <a:cxnLst>
                <a:cxn ang="0">
                  <a:pos x="1722" y="66"/>
                </a:cxn>
                <a:cxn ang="0">
                  <a:pos x="1722" y="60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1722" y="66"/>
                </a:cxn>
                <a:cxn ang="0">
                  <a:pos x="1722" y="66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71" name="Freeform 7"/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/>
              <a:ahLst/>
              <a:cxnLst>
                <a:cxn ang="0">
                  <a:pos x="0" y="329"/>
                </a:cxn>
                <a:cxn ang="0">
                  <a:pos x="4789" y="77"/>
                </a:cxn>
                <a:cxn ang="0">
                  <a:pos x="4789" y="0"/>
                </a:cxn>
                <a:cxn ang="0">
                  <a:pos x="0" y="107"/>
                </a:cxn>
                <a:cxn ang="0">
                  <a:pos x="0" y="329"/>
                </a:cxn>
                <a:cxn ang="0">
                  <a:pos x="0" y="329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72" name="Freeform 8"/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/>
              <a:ahLst/>
              <a:cxnLst>
                <a:cxn ang="0">
                  <a:pos x="975" y="48"/>
                </a:cxn>
                <a:cxn ang="0">
                  <a:pos x="975" y="0"/>
                </a:cxn>
                <a:cxn ang="0">
                  <a:pos x="0" y="24"/>
                </a:cxn>
                <a:cxn ang="0">
                  <a:pos x="0" y="101"/>
                </a:cxn>
                <a:cxn ang="0">
                  <a:pos x="975" y="48"/>
                </a:cxn>
                <a:cxn ang="0">
                  <a:pos x="975" y="48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73" name="Freeform 9"/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/>
              <a:ahLst/>
              <a:cxnLst>
                <a:cxn ang="0">
                  <a:pos x="2141" y="0"/>
                </a:cxn>
                <a:cxn ang="0">
                  <a:pos x="0" y="156"/>
                </a:cxn>
                <a:cxn ang="0">
                  <a:pos x="0" y="198"/>
                </a:cxn>
                <a:cxn ang="0">
                  <a:pos x="2141" y="0"/>
                </a:cxn>
                <a:cxn ang="0">
                  <a:pos x="2141" y="0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74" name="Freeform 10"/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/>
              <a:ahLst/>
              <a:cxnLst>
                <a:cxn ang="0">
                  <a:pos x="0" y="348"/>
                </a:cxn>
                <a:cxn ang="0">
                  <a:pos x="311" y="348"/>
                </a:cxn>
                <a:cxn ang="0">
                  <a:pos x="3623" y="42"/>
                </a:cxn>
                <a:cxn ang="0">
                  <a:pos x="3623" y="0"/>
                </a:cxn>
                <a:cxn ang="0">
                  <a:pos x="0" y="264"/>
                </a:cxn>
                <a:cxn ang="0">
                  <a:pos x="0" y="348"/>
                </a:cxn>
                <a:cxn ang="0">
                  <a:pos x="0" y="348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75" name="Freeform 11"/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/>
              <a:ahLst/>
              <a:cxnLst>
                <a:cxn ang="0">
                  <a:pos x="2182" y="276"/>
                </a:cxn>
                <a:cxn ang="0">
                  <a:pos x="2517" y="204"/>
                </a:cxn>
                <a:cxn ang="0">
                  <a:pos x="2260" y="0"/>
                </a:cxn>
                <a:cxn ang="0">
                  <a:pos x="0" y="276"/>
                </a:cxn>
                <a:cxn ang="0">
                  <a:pos x="2182" y="276"/>
                </a:cxn>
                <a:cxn ang="0">
                  <a:pos x="2182" y="276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76" name="Freeform 12"/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/>
              <a:ahLst/>
              <a:cxnLst>
                <a:cxn ang="0">
                  <a:pos x="1405" y="126"/>
                </a:cxn>
                <a:cxn ang="0">
                  <a:pos x="1405" y="0"/>
                </a:cxn>
                <a:cxn ang="0">
                  <a:pos x="0" y="174"/>
                </a:cxn>
                <a:cxn ang="0">
                  <a:pos x="257" y="378"/>
                </a:cxn>
                <a:cxn ang="0">
                  <a:pos x="1405" y="126"/>
                </a:cxn>
                <a:cxn ang="0">
                  <a:pos x="1405" y="126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77" name="Freeform 13"/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/>
              <a:ahLst/>
              <a:cxnLst>
                <a:cxn ang="0">
                  <a:pos x="729" y="240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729" y="240"/>
                </a:cxn>
                <a:cxn ang="0">
                  <a:pos x="729" y="240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78" name="Freeform 14"/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5035" y="1672"/>
                </a:cxn>
                <a:cxn ang="0">
                  <a:pos x="5035" y="1666"/>
                </a:cxn>
                <a:cxn ang="0">
                  <a:pos x="0" y="0"/>
                </a:cxn>
                <a:cxn ang="0">
                  <a:pos x="0" y="72"/>
                </a:cxn>
                <a:cxn ang="0">
                  <a:pos x="0" y="72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79" name="Freeform 15"/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/>
              <a:ahLst/>
              <a:cxnLst>
                <a:cxn ang="0">
                  <a:pos x="729" y="318"/>
                </a:cxn>
                <a:cxn ang="0">
                  <a:pos x="729" y="312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729" y="318"/>
                </a:cxn>
                <a:cxn ang="0">
                  <a:pos x="729" y="318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80" name="Freeform 16"/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/>
              <a:ahLst/>
              <a:cxnLst>
                <a:cxn ang="0">
                  <a:pos x="0" y="396"/>
                </a:cxn>
                <a:cxn ang="0">
                  <a:pos x="5035" y="2188"/>
                </a:cxn>
                <a:cxn ang="0">
                  <a:pos x="5035" y="2134"/>
                </a:cxn>
                <a:cxn ang="0">
                  <a:pos x="0" y="0"/>
                </a:cxn>
                <a:cxn ang="0">
                  <a:pos x="0" y="396"/>
                </a:cxn>
                <a:cxn ang="0">
                  <a:pos x="0" y="396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81" name="Freeform 17"/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145" y="2727"/>
                </a:cxn>
                <a:cxn ang="0">
                  <a:pos x="3163" y="2704"/>
                </a:cxn>
                <a:cxn ang="0">
                  <a:pos x="10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82" name="Freeform 18"/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/>
              <a:ahLst/>
              <a:cxnLst>
                <a:cxn ang="0">
                  <a:pos x="323" y="299"/>
                </a:cxn>
                <a:cxn ang="0">
                  <a:pos x="323" y="263"/>
                </a:cxn>
                <a:cxn ang="0">
                  <a:pos x="18" y="0"/>
                </a:cxn>
                <a:cxn ang="0">
                  <a:pos x="0" y="23"/>
                </a:cxn>
                <a:cxn ang="0">
                  <a:pos x="323" y="299"/>
                </a:cxn>
                <a:cxn ang="0">
                  <a:pos x="323" y="299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83" name="Freeform 19"/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/>
              <a:ahLst/>
              <a:cxnLst>
                <a:cxn ang="0">
                  <a:pos x="281" y="335"/>
                </a:cxn>
                <a:cxn ang="0">
                  <a:pos x="281" y="173"/>
                </a:cxn>
                <a:cxn ang="0">
                  <a:pos x="96" y="0"/>
                </a:cxn>
                <a:cxn ang="0">
                  <a:pos x="0" y="90"/>
                </a:cxn>
                <a:cxn ang="0">
                  <a:pos x="281" y="335"/>
                </a:cxn>
                <a:cxn ang="0">
                  <a:pos x="281" y="335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84" name="Freeform 20"/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026" y="2680"/>
                </a:cxn>
                <a:cxn ang="0">
                  <a:pos x="3122" y="2590"/>
                </a:cxn>
                <a:cxn ang="0">
                  <a:pos x="383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85" name="Freeform 21"/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/>
              <a:ahLst/>
              <a:cxnLst>
                <a:cxn ang="0">
                  <a:pos x="132" y="13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32" y="132"/>
                </a:cxn>
                <a:cxn ang="0">
                  <a:pos x="132" y="132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32" y="132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86" name="Freeform 22"/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517" y="2536"/>
                </a:cxn>
                <a:cxn ang="0">
                  <a:pos x="2517" y="2536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87" name="Freeform 23"/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188" y="2482"/>
                </a:cxn>
                <a:cxn ang="0">
                  <a:pos x="2200" y="2476"/>
                </a:cxn>
                <a:cxn ang="0">
                  <a:pos x="31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88" name="Freeform 24"/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/>
              <a:ahLst/>
              <a:cxnLst>
                <a:cxn ang="0">
                  <a:pos x="84" y="96"/>
                </a:cxn>
                <a:cxn ang="0">
                  <a:pos x="84" y="90"/>
                </a:cxn>
                <a:cxn ang="0">
                  <a:pos x="12" y="0"/>
                </a:cxn>
                <a:cxn ang="0">
                  <a:pos x="0" y="6"/>
                </a:cxn>
                <a:cxn ang="0">
                  <a:pos x="84" y="96"/>
                </a:cxn>
                <a:cxn ang="0">
                  <a:pos x="84" y="96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89" name="Freeform 25"/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/>
              <a:ahLst/>
              <a:cxnLst>
                <a:cxn ang="0">
                  <a:pos x="155" y="516"/>
                </a:cxn>
                <a:cxn ang="0">
                  <a:pos x="155" y="204"/>
                </a:cxn>
                <a:cxn ang="0">
                  <a:pos x="77" y="0"/>
                </a:cxn>
                <a:cxn ang="0">
                  <a:pos x="0" y="192"/>
                </a:cxn>
                <a:cxn ang="0">
                  <a:pos x="155" y="516"/>
                </a:cxn>
                <a:cxn ang="0">
                  <a:pos x="155" y="516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90" name="Freeform 26"/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97" y="1043"/>
                </a:cxn>
                <a:cxn ang="0">
                  <a:pos x="574" y="851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91" name="Freeform 27"/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/>
              <a:ahLst/>
              <a:cxnLst>
                <a:cxn ang="0">
                  <a:pos x="144" y="0"/>
                </a:cxn>
                <a:cxn ang="0">
                  <a:pos x="0" y="0"/>
                </a:cxn>
                <a:cxn ang="0">
                  <a:pos x="287" y="797"/>
                </a:cxn>
                <a:cxn ang="0">
                  <a:pos x="341" y="653"/>
                </a:cxn>
                <a:cxn ang="0">
                  <a:pos x="144" y="0"/>
                </a:cxn>
                <a:cxn ang="0">
                  <a:pos x="144" y="0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92" name="Freeform 28"/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/>
              <a:ahLst/>
              <a:cxnLst>
                <a:cxn ang="0">
                  <a:pos x="0" y="144"/>
                </a:cxn>
                <a:cxn ang="0">
                  <a:pos x="60" y="312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0" y="144"/>
                </a:cxn>
                <a:cxn ang="0">
                  <a:pos x="0" y="144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93" name="Freeform 29"/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/>
              <a:ahLst/>
              <a:cxnLst>
                <a:cxn ang="0">
                  <a:pos x="0" y="371"/>
                </a:cxn>
                <a:cxn ang="0">
                  <a:pos x="5740" y="1864"/>
                </a:cxn>
                <a:cxn ang="0">
                  <a:pos x="5740" y="1834"/>
                </a:cxn>
                <a:cxn ang="0">
                  <a:pos x="0" y="0"/>
                </a:cxn>
                <a:cxn ang="0">
                  <a:pos x="0" y="371"/>
                </a:cxn>
                <a:cxn ang="0">
                  <a:pos x="0" y="37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94" name="Freeform 30"/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/>
              <a:ahLst/>
              <a:cxnLst>
                <a:cxn ang="0">
                  <a:pos x="6" y="6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6" y="6"/>
                </a:cxn>
                <a:cxn ang="0">
                  <a:pos x="6" y="6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95" name="Freeform 31"/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/>
              <a:ahLst/>
              <a:cxnLst>
                <a:cxn ang="0">
                  <a:pos x="0" y="366"/>
                </a:cxn>
                <a:cxn ang="0">
                  <a:pos x="5740" y="1337"/>
                </a:cxn>
                <a:cxn ang="0">
                  <a:pos x="5740" y="1331"/>
                </a:cxn>
                <a:cxn ang="0">
                  <a:pos x="0" y="0"/>
                </a:cxn>
                <a:cxn ang="0">
                  <a:pos x="0" y="366"/>
                </a:cxn>
                <a:cxn ang="0">
                  <a:pos x="0" y="366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96" name="Freeform 32"/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5740" y="414"/>
                </a:cxn>
                <a:cxn ang="0">
                  <a:pos x="5740" y="402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0" y="48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97" name="Freeform 33"/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448" y="3177"/>
                </a:cxn>
                <a:cxn ang="0">
                  <a:pos x="4448" y="3153"/>
                </a:cxn>
                <a:cxn ang="0">
                  <a:pos x="12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98" name="Freeform 34"/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28" y="2614"/>
                </a:cxn>
                <a:cxn ang="0">
                  <a:pos x="2428" y="2608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99" name="Freeform 35"/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/>
              <a:ahLst/>
              <a:cxnLst>
                <a:cxn ang="0">
                  <a:pos x="485" y="0"/>
                </a:cxn>
                <a:cxn ang="0">
                  <a:pos x="0" y="0"/>
                </a:cxn>
                <a:cxn ang="0">
                  <a:pos x="1800" y="2464"/>
                </a:cxn>
                <a:cxn ang="0">
                  <a:pos x="1800" y="2248"/>
                </a:cxn>
                <a:cxn ang="0">
                  <a:pos x="1794" y="2248"/>
                </a:cxn>
                <a:cxn ang="0">
                  <a:pos x="485" y="0"/>
                </a:cxn>
                <a:cxn ang="0">
                  <a:pos x="485" y="0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700" name="Freeform 36"/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232" y="2074"/>
                </a:cxn>
                <a:cxn ang="0">
                  <a:pos x="1232" y="2038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701" name="Freeform 37"/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058" y="1936"/>
                </a:cxn>
                <a:cxn ang="0">
                  <a:pos x="1058" y="1930"/>
                </a:cxn>
                <a:cxn ang="0">
                  <a:pos x="54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702" name="Freeform 38"/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/>
              <a:ahLst/>
              <a:cxnLst>
                <a:cxn ang="0">
                  <a:pos x="771" y="1433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771" y="1487"/>
                </a:cxn>
                <a:cxn ang="0">
                  <a:pos x="771" y="1433"/>
                </a:cxn>
                <a:cxn ang="0">
                  <a:pos x="771" y="1433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68" name="Group 39"/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113704" name="Freeform 40"/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66"/>
                  </a:cxn>
                  <a:cxn ang="0">
                    <a:pos x="3635" y="1313"/>
                  </a:cxn>
                  <a:cxn ang="0">
                    <a:pos x="3647" y="1235"/>
                  </a:cxn>
                  <a:cxn ang="0">
                    <a:pos x="3659" y="1163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3705" name="Freeform 41"/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/>
                <a:ahLst/>
                <a:cxnLst>
                  <a:cxn ang="0">
                    <a:pos x="2105" y="665"/>
                  </a:cxn>
                  <a:cxn ang="0">
                    <a:pos x="24" y="0"/>
                  </a:cxn>
                  <a:cxn ang="0">
                    <a:pos x="12" y="72"/>
                  </a:cxn>
                  <a:cxn ang="0">
                    <a:pos x="0" y="150"/>
                  </a:cxn>
                  <a:cxn ang="0">
                    <a:pos x="2105" y="695"/>
                  </a:cxn>
                  <a:cxn ang="0">
                    <a:pos x="2105" y="665"/>
                  </a:cxn>
                  <a:cxn ang="0">
                    <a:pos x="2105" y="665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13706" name="Rectangle 4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13707" name="Rectangle 4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13708" name="Rectangle 4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3709" name="Rectangle 4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3710" name="Rectangle 4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4B576CA2-0B40-4F3A-AFEE-3393F56181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09" r:id="rId1"/>
    <p:sldLayoutId id="2147483708" r:id="rId2"/>
    <p:sldLayoutId id="2147483707" r:id="rId3"/>
    <p:sldLayoutId id="2147483706" r:id="rId4"/>
    <p:sldLayoutId id="2147483705" r:id="rId5"/>
    <p:sldLayoutId id="2147483704" r:id="rId6"/>
    <p:sldLayoutId id="2147483703" r:id="rId7"/>
    <p:sldLayoutId id="2147483702" r:id="rId8"/>
    <p:sldLayoutId id="2147483701" r:id="rId9"/>
    <p:sldLayoutId id="2147483700" r:id="rId10"/>
    <p:sldLayoutId id="2147483699" r:id="rId11"/>
    <p:sldLayoutId id="2147483698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90000"/>
        <a:buFont typeface="Wingdings" pitchFamily="2" charset="2"/>
        <a:buBlip>
          <a:blip r:embed="rId14"/>
        </a:buBlip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Blip>
          <a:blip r:embed="rId15"/>
        </a:buBlip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6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6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6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6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6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620713"/>
            <a:ext cx="8280400" cy="5616575"/>
          </a:xfrm>
        </p:spPr>
        <p:txBody>
          <a:bodyPr/>
          <a:lstStyle/>
          <a:p>
            <a:pPr eaLnBrk="1" hangingPunct="1">
              <a:defRPr/>
            </a:pPr>
            <a:r>
              <a:rPr lang="cs-CZ" sz="8000" smtClean="0">
                <a:solidFill>
                  <a:srgbClr val="E8AB00"/>
                </a:solidFill>
                <a:latin typeface="Arial Black" pitchFamily="34" charset="0"/>
              </a:rPr>
              <a:t>PRAHORY</a:t>
            </a:r>
            <a:br>
              <a:rPr lang="cs-CZ" sz="8000" smtClean="0">
                <a:solidFill>
                  <a:srgbClr val="E8AB00"/>
                </a:solidFill>
                <a:latin typeface="Arial Black" pitchFamily="34" charset="0"/>
              </a:rPr>
            </a:br>
            <a:r>
              <a:rPr lang="cs-CZ" sz="8000" smtClean="0">
                <a:solidFill>
                  <a:srgbClr val="E8AB00"/>
                </a:solidFill>
                <a:latin typeface="Arial Black" pitchFamily="34" charset="0"/>
              </a:rPr>
              <a:t>A</a:t>
            </a:r>
            <a:br>
              <a:rPr lang="cs-CZ" sz="8000" smtClean="0">
                <a:solidFill>
                  <a:srgbClr val="E8AB00"/>
                </a:solidFill>
                <a:latin typeface="Arial Black" pitchFamily="34" charset="0"/>
              </a:rPr>
            </a:br>
            <a:r>
              <a:rPr lang="cs-CZ" sz="8000" smtClean="0">
                <a:solidFill>
                  <a:srgbClr val="E8AB00"/>
                </a:solidFill>
                <a:latin typeface="Arial Black" pitchFamily="34" charset="0"/>
              </a:rPr>
              <a:t>STAROHORY</a:t>
            </a:r>
          </a:p>
        </p:txBody>
      </p:sp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3832225" y="1647825"/>
            <a:ext cx="184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/>
          </a:p>
        </p:txBody>
      </p:sp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260350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0" y="6308725"/>
            <a:ext cx="1187450" cy="2746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r>
              <a:rPr lang="cs-CZ" sz="1200" b="1"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ZŠ Hejnice 2011</a:t>
            </a:r>
          </a:p>
        </p:txBody>
      </p:sp>
      <p:sp>
        <p:nvSpPr>
          <p:cNvPr id="2" name="TextovéPole 14"/>
          <p:cNvSpPr txBox="1"/>
          <p:nvPr/>
        </p:nvSpPr>
        <p:spPr>
          <a:xfrm>
            <a:off x="7854950" y="6237288"/>
            <a:ext cx="1289050" cy="2746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r>
              <a:rPr lang="cs-CZ" sz="1200" b="1"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Mgr. Jan Kašpar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69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69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697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6"/>
          <p:cNvSpPr txBox="1">
            <a:spLocks noChangeArrowheads="1"/>
          </p:cNvSpPr>
          <p:nvPr/>
        </p:nvSpPr>
        <p:spPr bwMode="auto">
          <a:xfrm>
            <a:off x="2627313" y="5805488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Garamond" pitchFamily="18" charset="0"/>
            </a:endParaRPr>
          </a:p>
        </p:txBody>
      </p:sp>
      <p:sp>
        <p:nvSpPr>
          <p:cNvPr id="103458" name="Rectangle 34"/>
          <p:cNvSpPr>
            <a:spLocks noRot="1" noChangeArrowheads="1"/>
          </p:cNvSpPr>
          <p:nvPr/>
        </p:nvSpPr>
        <p:spPr bwMode="auto">
          <a:xfrm>
            <a:off x="0" y="274638"/>
            <a:ext cx="9144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>
              <a:defRPr/>
            </a:pPr>
            <a:r>
              <a:rPr lang="cs-CZ" sz="4800">
                <a:solidFill>
                  <a:srgbClr val="E8AB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PRAHORY A STAROHORY</a:t>
            </a:r>
          </a:p>
        </p:txBody>
      </p:sp>
      <p:sp>
        <p:nvSpPr>
          <p:cNvPr id="4100" name="Text Box 41"/>
          <p:cNvSpPr txBox="1">
            <a:spLocks noChangeArrowheads="1"/>
          </p:cNvSpPr>
          <p:nvPr/>
        </p:nvSpPr>
        <p:spPr bwMode="auto">
          <a:xfrm>
            <a:off x="1258888" y="5949950"/>
            <a:ext cx="15049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FFFF"/>
                </a:solidFill>
                <a:latin typeface="Arial Black" pitchFamily="34" charset="0"/>
              </a:rPr>
              <a:t>4,5 mld.</a:t>
            </a:r>
          </a:p>
        </p:txBody>
      </p:sp>
      <p:sp>
        <p:nvSpPr>
          <p:cNvPr id="4101" name="Text Box 42"/>
          <p:cNvSpPr txBox="1">
            <a:spLocks noChangeArrowheads="1"/>
          </p:cNvSpPr>
          <p:nvPr/>
        </p:nvSpPr>
        <p:spPr bwMode="auto">
          <a:xfrm>
            <a:off x="1258888" y="1989138"/>
            <a:ext cx="15049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FFFF"/>
                </a:solidFill>
                <a:latin typeface="Arial Black" pitchFamily="34" charset="0"/>
              </a:rPr>
              <a:t>570 mil.</a:t>
            </a:r>
          </a:p>
        </p:txBody>
      </p:sp>
      <p:sp>
        <p:nvSpPr>
          <p:cNvPr id="4102" name="Text Box 58"/>
          <p:cNvSpPr txBox="1">
            <a:spLocks noChangeArrowheads="1"/>
          </p:cNvSpPr>
          <p:nvPr/>
        </p:nvSpPr>
        <p:spPr bwMode="auto">
          <a:xfrm>
            <a:off x="1258888" y="4005263"/>
            <a:ext cx="15049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FFFF"/>
                </a:solidFill>
                <a:latin typeface="Arial Black" pitchFamily="34" charset="0"/>
              </a:rPr>
              <a:t>2,6 mld.</a:t>
            </a:r>
          </a:p>
        </p:txBody>
      </p:sp>
      <p:graphicFrame>
        <p:nvGraphicFramePr>
          <p:cNvPr id="103492" name="Group 68"/>
          <p:cNvGraphicFramePr>
            <a:graphicFrameLocks noGrp="1"/>
          </p:cNvGraphicFramePr>
          <p:nvPr/>
        </p:nvGraphicFramePr>
        <p:xfrm>
          <a:off x="3059113" y="2205038"/>
          <a:ext cx="4679950" cy="4048125"/>
        </p:xfrm>
        <a:graphic>
          <a:graphicData uri="http://schemas.openxmlformats.org/drawingml/2006/table">
            <a:tbl>
              <a:tblPr/>
              <a:tblGrid>
                <a:gridCol w="4679950"/>
              </a:tblGrid>
              <a:tr h="20161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Black" pitchFamily="34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4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Black" pitchFamily="34" charset="0"/>
                          <a:cs typeface="Arial" charset="0"/>
                        </a:rPr>
                        <a:t>STAROHORY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03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Black" pitchFamily="34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4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Black" pitchFamily="34" charset="0"/>
                          <a:cs typeface="Arial" charset="0"/>
                        </a:rPr>
                        <a:t>PRAHORY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2627313" y="5805488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Garamond" pitchFamily="18" charset="0"/>
            </a:endParaRPr>
          </a:p>
        </p:txBody>
      </p:sp>
      <p:sp>
        <p:nvSpPr>
          <p:cNvPr id="297987" name="Rectangle 3"/>
          <p:cNvSpPr>
            <a:spLocks noRot="1" noChangeArrowheads="1"/>
          </p:cNvSpPr>
          <p:nvPr/>
        </p:nvSpPr>
        <p:spPr bwMode="auto">
          <a:xfrm>
            <a:off x="0" y="274638"/>
            <a:ext cx="9144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>
              <a:defRPr/>
            </a:pPr>
            <a:r>
              <a:rPr lang="cs-CZ" sz="4800">
                <a:solidFill>
                  <a:srgbClr val="E8AB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PRAHORY A STAROHORY</a:t>
            </a:r>
          </a:p>
        </p:txBody>
      </p:sp>
      <p:sp>
        <p:nvSpPr>
          <p:cNvPr id="5124" name="Text Box 4"/>
          <p:cNvSpPr txBox="1">
            <a:spLocks noChangeArrowheads="1"/>
          </p:cNvSpPr>
          <p:nvPr/>
        </p:nvSpPr>
        <p:spPr bwMode="auto">
          <a:xfrm>
            <a:off x="2555875" y="1268413"/>
            <a:ext cx="4425950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Arial Black" pitchFamily="34" charset="0"/>
              </a:rPr>
              <a:t>Vznik a vývoj Země</a:t>
            </a:r>
          </a:p>
        </p:txBody>
      </p:sp>
      <p:sp>
        <p:nvSpPr>
          <p:cNvPr id="297989" name="Rectangle 5"/>
          <p:cNvSpPr>
            <a:spLocks noChangeArrowheads="1"/>
          </p:cNvSpPr>
          <p:nvPr/>
        </p:nvSpPr>
        <p:spPr bwMode="auto">
          <a:xfrm>
            <a:off x="323850" y="3141663"/>
            <a:ext cx="8820150" cy="172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None/>
              <a:defRPr/>
            </a:pPr>
            <a:r>
              <a:rPr lang="cs-CZ" sz="3200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? </a:t>
            </a:r>
            <a:r>
              <a:rPr lang="cs-CZ" sz="3200">
                <a:solidFill>
                  <a:srgbClr val="FFFF00"/>
                </a:solidFill>
              </a:rPr>
              <a:t>Vyjádřete poměrem, jak dlouho trvaly prahory a starohory z celkové délky existence Země: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2"/>
          <p:cNvSpPr txBox="1">
            <a:spLocks noChangeArrowheads="1"/>
          </p:cNvSpPr>
          <p:nvPr/>
        </p:nvSpPr>
        <p:spPr bwMode="auto">
          <a:xfrm>
            <a:off x="2627313" y="5805488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Garamond" pitchFamily="18" charset="0"/>
            </a:endParaRPr>
          </a:p>
        </p:txBody>
      </p:sp>
      <p:sp>
        <p:nvSpPr>
          <p:cNvPr id="289795" name="Rectangle 3"/>
          <p:cNvSpPr>
            <a:spLocks noRot="1" noChangeArrowheads="1"/>
          </p:cNvSpPr>
          <p:nvPr/>
        </p:nvSpPr>
        <p:spPr bwMode="auto">
          <a:xfrm>
            <a:off x="0" y="274638"/>
            <a:ext cx="9144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>
              <a:defRPr/>
            </a:pPr>
            <a:r>
              <a:rPr lang="cs-CZ" sz="4800">
                <a:solidFill>
                  <a:srgbClr val="E8AB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PRAHORY A STAROHORY</a:t>
            </a:r>
          </a:p>
        </p:txBody>
      </p:sp>
      <p:sp>
        <p:nvSpPr>
          <p:cNvPr id="6148" name="Text Box 15"/>
          <p:cNvSpPr txBox="1">
            <a:spLocks noChangeArrowheads="1"/>
          </p:cNvSpPr>
          <p:nvPr/>
        </p:nvSpPr>
        <p:spPr bwMode="auto">
          <a:xfrm>
            <a:off x="2555875" y="1268413"/>
            <a:ext cx="4425950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Arial Black" pitchFamily="34" charset="0"/>
              </a:rPr>
              <a:t>Vznik a vývoj Země</a:t>
            </a:r>
          </a:p>
        </p:txBody>
      </p:sp>
      <p:sp>
        <p:nvSpPr>
          <p:cNvPr id="6149" name="Rectangle 16"/>
          <p:cNvSpPr>
            <a:spLocks noChangeArrowheads="1"/>
          </p:cNvSpPr>
          <p:nvPr/>
        </p:nvSpPr>
        <p:spPr bwMode="auto">
          <a:xfrm>
            <a:off x="395288" y="2636838"/>
            <a:ext cx="8424862" cy="2881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Blip>
                <a:blip r:embed="rId2"/>
              </a:buBlip>
            </a:pPr>
            <a:r>
              <a:rPr lang="cs-CZ" sz="2800"/>
              <a:t>Stáří Země je přibližně </a:t>
            </a:r>
            <a:r>
              <a:rPr lang="cs-CZ" sz="2800">
                <a:solidFill>
                  <a:srgbClr val="FFFF00"/>
                </a:solidFill>
              </a:rPr>
              <a:t>4,5 miliardy let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None/>
            </a:pPr>
            <a:endParaRPr lang="cs-CZ" sz="2800"/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Blip>
                <a:blip r:embed="rId2"/>
              </a:buBlip>
            </a:pPr>
            <a:r>
              <a:rPr lang="cs-CZ" sz="2800"/>
              <a:t>Vznikla podobně jako ostatní planety Sluneční soustavy shlukováním mezihvězdné hmoty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None/>
            </a:pPr>
            <a:endParaRPr lang="cs-CZ" sz="2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2"/>
          <p:cNvSpPr txBox="1">
            <a:spLocks noChangeArrowheads="1"/>
          </p:cNvSpPr>
          <p:nvPr/>
        </p:nvSpPr>
        <p:spPr bwMode="auto">
          <a:xfrm>
            <a:off x="2627313" y="5805488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Garamond" pitchFamily="18" charset="0"/>
            </a:endParaRPr>
          </a:p>
        </p:txBody>
      </p:sp>
      <p:sp>
        <p:nvSpPr>
          <p:cNvPr id="290819" name="Rectangle 3"/>
          <p:cNvSpPr>
            <a:spLocks noRot="1" noChangeArrowheads="1"/>
          </p:cNvSpPr>
          <p:nvPr/>
        </p:nvSpPr>
        <p:spPr bwMode="auto">
          <a:xfrm>
            <a:off x="0" y="274638"/>
            <a:ext cx="9144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>
              <a:defRPr/>
            </a:pPr>
            <a:r>
              <a:rPr lang="cs-CZ" sz="4800">
                <a:solidFill>
                  <a:srgbClr val="E8AB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PRAHORY A STAROHORY</a:t>
            </a:r>
          </a:p>
        </p:txBody>
      </p:sp>
      <p:sp>
        <p:nvSpPr>
          <p:cNvPr id="7172" name="Text Box 4"/>
          <p:cNvSpPr txBox="1">
            <a:spLocks noChangeArrowheads="1"/>
          </p:cNvSpPr>
          <p:nvPr/>
        </p:nvSpPr>
        <p:spPr bwMode="auto">
          <a:xfrm>
            <a:off x="2555875" y="1268413"/>
            <a:ext cx="4425950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Arial Black" pitchFamily="34" charset="0"/>
              </a:rPr>
              <a:t>Vznik a vývoj Země</a:t>
            </a:r>
          </a:p>
        </p:txBody>
      </p:sp>
      <p:sp>
        <p:nvSpPr>
          <p:cNvPr id="290821" name="Rectangle 5"/>
          <p:cNvSpPr>
            <a:spLocks noChangeArrowheads="1"/>
          </p:cNvSpPr>
          <p:nvPr/>
        </p:nvSpPr>
        <p:spPr bwMode="auto">
          <a:xfrm>
            <a:off x="107950" y="2205038"/>
            <a:ext cx="9036050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Blip>
                <a:blip r:embed="rId2"/>
              </a:buBlip>
            </a:pPr>
            <a:r>
              <a:rPr lang="cs-CZ" sz="2800"/>
              <a:t>Nejprve byla  Země žhavým tělesem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Blip>
                <a:blip r:embed="rId2"/>
              </a:buBlip>
            </a:pPr>
            <a:r>
              <a:rPr lang="cs-CZ" sz="2800"/>
              <a:t>Když se teplota na povrchu dostatečně snížila, začaly z tuhnoucího magmatu vznikat 	 </a:t>
            </a:r>
            <a:r>
              <a:rPr lang="cs-CZ" sz="2800">
                <a:solidFill>
                  <a:srgbClr val="FFFF00"/>
                </a:solidFill>
              </a:rPr>
              <a:t>první horniny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None/>
            </a:pPr>
            <a:endParaRPr lang="cs-CZ" sz="2800">
              <a:solidFill>
                <a:srgbClr val="FFFF00"/>
              </a:solidFill>
            </a:endParaRP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None/>
            </a:pPr>
            <a:endParaRPr lang="cs-CZ" sz="2800"/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None/>
            </a:pPr>
            <a:r>
              <a:rPr lang="cs-CZ" sz="2800"/>
              <a:t>						 </a:t>
            </a:r>
            <a:r>
              <a:rPr lang="cs-CZ" sz="3600" b="1">
                <a:solidFill>
                  <a:srgbClr val="FFFF00"/>
                </a:solidFill>
              </a:rPr>
              <a:t>zemská kůra</a:t>
            </a:r>
          </a:p>
        </p:txBody>
      </p:sp>
      <p:sp>
        <p:nvSpPr>
          <p:cNvPr id="290823" name="AutoShape 7"/>
          <p:cNvSpPr>
            <a:spLocks noChangeArrowheads="1"/>
          </p:cNvSpPr>
          <p:nvPr/>
        </p:nvSpPr>
        <p:spPr bwMode="auto">
          <a:xfrm>
            <a:off x="6300788" y="3716338"/>
            <a:ext cx="576262" cy="863600"/>
          </a:xfrm>
          <a:prstGeom prst="downArrow">
            <a:avLst>
              <a:gd name="adj1" fmla="val 50000"/>
              <a:gd name="adj2" fmla="val 3746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8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908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8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908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908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908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082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2627313" y="5805488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Garamond" pitchFamily="18" charset="0"/>
            </a:endParaRPr>
          </a:p>
        </p:txBody>
      </p:sp>
      <p:sp>
        <p:nvSpPr>
          <p:cNvPr id="292867" name="Rectangle 3"/>
          <p:cNvSpPr>
            <a:spLocks noRot="1" noChangeArrowheads="1"/>
          </p:cNvSpPr>
          <p:nvPr/>
        </p:nvSpPr>
        <p:spPr bwMode="auto">
          <a:xfrm>
            <a:off x="0" y="274638"/>
            <a:ext cx="9144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>
              <a:defRPr/>
            </a:pPr>
            <a:r>
              <a:rPr lang="cs-CZ" sz="4800">
                <a:solidFill>
                  <a:srgbClr val="E8AB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PRAHORY A STAROHORY</a:t>
            </a:r>
          </a:p>
        </p:txBody>
      </p:sp>
      <p:sp>
        <p:nvSpPr>
          <p:cNvPr id="8196" name="Text Box 4"/>
          <p:cNvSpPr txBox="1">
            <a:spLocks noChangeArrowheads="1"/>
          </p:cNvSpPr>
          <p:nvPr/>
        </p:nvSpPr>
        <p:spPr bwMode="auto">
          <a:xfrm>
            <a:off x="1835150" y="1268413"/>
            <a:ext cx="5465763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Arial Black" pitchFamily="34" charset="0"/>
              </a:rPr>
              <a:t>Vznik a vývoj atmosféry</a:t>
            </a:r>
          </a:p>
        </p:txBody>
      </p:sp>
      <p:sp>
        <p:nvSpPr>
          <p:cNvPr id="292869" name="Rectangle 5"/>
          <p:cNvSpPr>
            <a:spLocks noChangeArrowheads="1"/>
          </p:cNvSpPr>
          <p:nvPr/>
        </p:nvSpPr>
        <p:spPr bwMode="auto">
          <a:xfrm>
            <a:off x="323850" y="2997200"/>
            <a:ext cx="8424863" cy="3600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None/>
              <a:defRPr/>
            </a:pPr>
            <a:r>
              <a:rPr lang="cs-CZ" sz="3200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? </a:t>
            </a:r>
            <a:r>
              <a:rPr lang="cs-CZ" sz="3200">
                <a:solidFill>
                  <a:srgbClr val="FFFF00"/>
                </a:solidFill>
              </a:rPr>
              <a:t>Označte látky tvořící prvotní atmosféru chemickými názvy: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None/>
              <a:defRPr/>
            </a:pPr>
            <a:r>
              <a:rPr lang="cs-CZ" sz="3200">
                <a:solidFill>
                  <a:srgbClr val="FFFF00"/>
                </a:solidFill>
              </a:rPr>
              <a:t>		</a:t>
            </a:r>
            <a:r>
              <a:rPr lang="cs-CZ" sz="3200" b="1"/>
              <a:t>CO</a:t>
            </a:r>
            <a:r>
              <a:rPr lang="cs-CZ" sz="3200" b="1" baseline="-25000"/>
              <a:t>2</a:t>
            </a:r>
            <a:r>
              <a:rPr lang="cs-CZ" sz="3200" b="1"/>
              <a:t>, CO, H</a:t>
            </a:r>
            <a:r>
              <a:rPr lang="cs-CZ" sz="3200" b="1" baseline="-25000"/>
              <a:t>2</a:t>
            </a:r>
            <a:r>
              <a:rPr lang="cs-CZ" sz="3200" b="1"/>
              <a:t>, NH</a:t>
            </a:r>
            <a:r>
              <a:rPr lang="cs-CZ" sz="3200" b="1" baseline="-25000"/>
              <a:t>3</a:t>
            </a:r>
            <a:r>
              <a:rPr lang="cs-CZ" sz="3200" b="1"/>
              <a:t>, CH</a:t>
            </a:r>
            <a:r>
              <a:rPr lang="cs-CZ" sz="3200" b="1" baseline="-25000"/>
              <a:t>4</a:t>
            </a:r>
            <a:r>
              <a:rPr lang="cs-CZ" sz="3200" b="1"/>
              <a:t>, SO</a:t>
            </a:r>
            <a:r>
              <a:rPr lang="cs-CZ" sz="3200" b="1" baseline="-25000"/>
              <a:t>2</a:t>
            </a:r>
            <a:r>
              <a:rPr lang="cs-CZ" sz="3200" b="1"/>
              <a:t>, H</a:t>
            </a:r>
            <a:r>
              <a:rPr lang="cs-CZ" sz="3200" b="1" baseline="-25000"/>
              <a:t>2</a:t>
            </a:r>
            <a:r>
              <a:rPr lang="cs-CZ" sz="3200" b="1"/>
              <a:t>S, H</a:t>
            </a:r>
            <a:r>
              <a:rPr lang="cs-CZ" sz="3200" b="1" baseline="-25000"/>
              <a:t>2</a:t>
            </a:r>
            <a:r>
              <a:rPr lang="cs-CZ" sz="3200" b="1"/>
              <a:t>O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None/>
              <a:defRPr/>
            </a:pPr>
            <a:endParaRPr lang="cs-CZ" sz="3200" b="1"/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None/>
              <a:defRPr/>
            </a:pPr>
            <a:r>
              <a:rPr lang="cs-CZ" sz="3200" b="1">
                <a:solidFill>
                  <a:srgbClr val="FF3300"/>
                </a:solidFill>
                <a:latin typeface="Arial Black" pitchFamily="34" charset="0"/>
              </a:rPr>
              <a:t>? </a:t>
            </a:r>
            <a:r>
              <a:rPr lang="cs-CZ" sz="3200">
                <a:solidFill>
                  <a:srgbClr val="FFFF00"/>
                </a:solidFill>
              </a:rPr>
              <a:t>V čem se lišilo složení prvotní atmosféry od dnešního stavu?</a:t>
            </a:r>
          </a:p>
        </p:txBody>
      </p:sp>
      <p:sp>
        <p:nvSpPr>
          <p:cNvPr id="292870" name="Rectangle 6"/>
          <p:cNvSpPr>
            <a:spLocks noChangeArrowheads="1"/>
          </p:cNvSpPr>
          <p:nvPr/>
        </p:nvSpPr>
        <p:spPr bwMode="auto">
          <a:xfrm>
            <a:off x="395288" y="2276475"/>
            <a:ext cx="8405812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Blip>
                <a:blip r:embed="rId2"/>
              </a:buBlip>
              <a:defRPr/>
            </a:pPr>
            <a:r>
              <a:rPr lang="cs-CZ" sz="2800" b="1">
                <a:effectLst>
                  <a:outerShdw blurRad="38100" dist="38100" dir="2700000" algn="tl">
                    <a:srgbClr val="000000"/>
                  </a:outerShdw>
                </a:effectLst>
              </a:rPr>
              <a:t>  </a:t>
            </a:r>
            <a:r>
              <a:rPr lang="cs-CZ" sz="2800" b="1"/>
              <a:t>Prvotní atmosféra vznikla ze sopečných plynů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8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8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8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2"/>
          <p:cNvSpPr txBox="1">
            <a:spLocks noChangeArrowheads="1"/>
          </p:cNvSpPr>
          <p:nvPr/>
        </p:nvSpPr>
        <p:spPr bwMode="auto">
          <a:xfrm>
            <a:off x="2627313" y="5805488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Garamond" pitchFamily="18" charset="0"/>
            </a:endParaRPr>
          </a:p>
        </p:txBody>
      </p:sp>
      <p:sp>
        <p:nvSpPr>
          <p:cNvPr id="293891" name="Rectangle 3"/>
          <p:cNvSpPr>
            <a:spLocks noRot="1" noChangeArrowheads="1"/>
          </p:cNvSpPr>
          <p:nvPr/>
        </p:nvSpPr>
        <p:spPr bwMode="auto">
          <a:xfrm>
            <a:off x="0" y="274638"/>
            <a:ext cx="9144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>
              <a:defRPr/>
            </a:pPr>
            <a:r>
              <a:rPr lang="cs-CZ" sz="4800">
                <a:solidFill>
                  <a:srgbClr val="E8AB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PRAHORY A STAROHORY</a:t>
            </a:r>
          </a:p>
        </p:txBody>
      </p:sp>
      <p:sp>
        <p:nvSpPr>
          <p:cNvPr id="9220" name="Text Box 4"/>
          <p:cNvSpPr txBox="1">
            <a:spLocks noChangeArrowheads="1"/>
          </p:cNvSpPr>
          <p:nvPr/>
        </p:nvSpPr>
        <p:spPr bwMode="auto">
          <a:xfrm>
            <a:off x="1835150" y="1268413"/>
            <a:ext cx="5578475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Arial Black" pitchFamily="34" charset="0"/>
              </a:rPr>
              <a:t>Vznik a vývoj hydrosféry</a:t>
            </a:r>
          </a:p>
        </p:txBody>
      </p:sp>
      <p:sp>
        <p:nvSpPr>
          <p:cNvPr id="293893" name="Rectangle 5"/>
          <p:cNvSpPr>
            <a:spLocks noChangeArrowheads="1"/>
          </p:cNvSpPr>
          <p:nvPr/>
        </p:nvSpPr>
        <p:spPr bwMode="auto">
          <a:xfrm>
            <a:off x="395288" y="2636838"/>
            <a:ext cx="8424862" cy="3744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Blip>
                <a:blip r:embed="rId2"/>
              </a:buBlip>
            </a:pPr>
            <a:r>
              <a:rPr lang="cs-CZ" sz="2800"/>
              <a:t>Snižováním teploty na povrchu Země chladla i atmosféra, čímž docházelo ke srážením vodních par. Voda dopadala v podobě mohutných srážek na povrch Země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None/>
            </a:pPr>
            <a:endParaRPr lang="cs-CZ" sz="2800"/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None/>
            </a:pPr>
            <a:endParaRPr lang="cs-CZ" sz="2800"/>
          </a:p>
          <a:p>
            <a:pPr marL="342900" indent="-342900" algn="ctr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None/>
            </a:pPr>
            <a:r>
              <a:rPr lang="cs-CZ" sz="3600" b="1">
                <a:solidFill>
                  <a:srgbClr val="FFFF00"/>
                </a:solidFill>
              </a:rPr>
              <a:t>prvotní hydrosféra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None/>
            </a:pPr>
            <a:endParaRPr lang="cs-CZ" sz="2800"/>
          </a:p>
        </p:txBody>
      </p:sp>
      <p:sp>
        <p:nvSpPr>
          <p:cNvPr id="293894" name="AutoShape 6"/>
          <p:cNvSpPr>
            <a:spLocks noChangeArrowheads="1"/>
          </p:cNvSpPr>
          <p:nvPr/>
        </p:nvSpPr>
        <p:spPr bwMode="auto">
          <a:xfrm>
            <a:off x="4284663" y="4437063"/>
            <a:ext cx="576262" cy="863600"/>
          </a:xfrm>
          <a:prstGeom prst="downArrow">
            <a:avLst>
              <a:gd name="adj1" fmla="val 50000"/>
              <a:gd name="adj2" fmla="val 3746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3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938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389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9389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9389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9389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389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2"/>
          <p:cNvSpPr txBox="1">
            <a:spLocks noChangeArrowheads="1"/>
          </p:cNvSpPr>
          <p:nvPr/>
        </p:nvSpPr>
        <p:spPr bwMode="auto">
          <a:xfrm>
            <a:off x="2627313" y="5805488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Garamond" pitchFamily="18" charset="0"/>
            </a:endParaRPr>
          </a:p>
        </p:txBody>
      </p:sp>
      <p:sp>
        <p:nvSpPr>
          <p:cNvPr id="294915" name="Rectangle 3"/>
          <p:cNvSpPr>
            <a:spLocks noRot="1" noChangeArrowheads="1"/>
          </p:cNvSpPr>
          <p:nvPr/>
        </p:nvSpPr>
        <p:spPr bwMode="auto">
          <a:xfrm>
            <a:off x="0" y="274638"/>
            <a:ext cx="9144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>
              <a:defRPr/>
            </a:pPr>
            <a:r>
              <a:rPr lang="cs-CZ" sz="4800">
                <a:solidFill>
                  <a:srgbClr val="E8AB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PRAHORY A STAROHORY</a:t>
            </a:r>
          </a:p>
        </p:txBody>
      </p:sp>
      <p:sp>
        <p:nvSpPr>
          <p:cNvPr id="10244" name="Text Box 4"/>
          <p:cNvSpPr txBox="1">
            <a:spLocks noChangeArrowheads="1"/>
          </p:cNvSpPr>
          <p:nvPr/>
        </p:nvSpPr>
        <p:spPr bwMode="auto">
          <a:xfrm>
            <a:off x="1835150" y="1268413"/>
            <a:ext cx="5578475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Arial Black" pitchFamily="34" charset="0"/>
              </a:rPr>
              <a:t>Vznik a vývoj hydrosféry</a:t>
            </a:r>
          </a:p>
        </p:txBody>
      </p:sp>
      <p:sp>
        <p:nvSpPr>
          <p:cNvPr id="294917" name="Rectangle 5"/>
          <p:cNvSpPr>
            <a:spLocks noChangeArrowheads="1"/>
          </p:cNvSpPr>
          <p:nvPr/>
        </p:nvSpPr>
        <p:spPr bwMode="auto">
          <a:xfrm>
            <a:off x="323850" y="3284538"/>
            <a:ext cx="8424863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None/>
              <a:defRPr/>
            </a:pPr>
            <a:r>
              <a:rPr lang="cs-CZ" sz="3200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? </a:t>
            </a:r>
            <a:r>
              <a:rPr lang="cs-CZ" sz="3200">
                <a:solidFill>
                  <a:srgbClr val="FFFF00"/>
                </a:solidFill>
              </a:rPr>
              <a:t>Se vznikem hydrosféry vznikl i celkový oběh vody na planetě. Popište jak probíhá: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2627313" y="5805488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Garamond" pitchFamily="18" charset="0"/>
            </a:endParaRPr>
          </a:p>
        </p:txBody>
      </p:sp>
      <p:sp>
        <p:nvSpPr>
          <p:cNvPr id="295939" name="Rectangle 3"/>
          <p:cNvSpPr>
            <a:spLocks noRot="1" noChangeArrowheads="1"/>
          </p:cNvSpPr>
          <p:nvPr/>
        </p:nvSpPr>
        <p:spPr bwMode="auto">
          <a:xfrm>
            <a:off x="0" y="274638"/>
            <a:ext cx="9144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>
              <a:defRPr/>
            </a:pPr>
            <a:r>
              <a:rPr lang="cs-CZ" sz="4800">
                <a:solidFill>
                  <a:srgbClr val="E8AB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PRAHORY A STAROHORY</a:t>
            </a:r>
          </a:p>
        </p:txBody>
      </p:sp>
      <p:sp>
        <p:nvSpPr>
          <p:cNvPr id="11268" name="Text Box 4"/>
          <p:cNvSpPr txBox="1">
            <a:spLocks noChangeArrowheads="1"/>
          </p:cNvSpPr>
          <p:nvPr/>
        </p:nvSpPr>
        <p:spPr bwMode="auto">
          <a:xfrm>
            <a:off x="2339975" y="1268413"/>
            <a:ext cx="4538663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Arial Black" pitchFamily="34" charset="0"/>
              </a:rPr>
              <a:t>Vznik a vývoj života</a:t>
            </a:r>
          </a:p>
        </p:txBody>
      </p:sp>
      <p:sp>
        <p:nvSpPr>
          <p:cNvPr id="11269" name="Rectangle 5"/>
          <p:cNvSpPr>
            <a:spLocks noChangeArrowheads="1"/>
          </p:cNvSpPr>
          <p:nvPr/>
        </p:nvSpPr>
        <p:spPr bwMode="auto">
          <a:xfrm>
            <a:off x="395288" y="2636838"/>
            <a:ext cx="8424862" cy="338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Blip>
                <a:blip r:embed="rId2"/>
              </a:buBlip>
            </a:pPr>
            <a:r>
              <a:rPr lang="cs-CZ" sz="2800"/>
              <a:t>Na počátku vývoje Země bylo </a:t>
            </a:r>
            <a:r>
              <a:rPr lang="cs-CZ" sz="2800">
                <a:solidFill>
                  <a:srgbClr val="FFFF00"/>
                </a:solidFill>
              </a:rPr>
              <a:t>období bez života</a:t>
            </a:r>
            <a:r>
              <a:rPr lang="cs-CZ" sz="2800"/>
              <a:t>.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Blip>
                <a:blip r:embed="rId2"/>
              </a:buBlip>
            </a:pPr>
            <a:endParaRPr lang="cs-CZ" sz="2800"/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Blip>
                <a:blip r:embed="rId2"/>
              </a:buBlip>
            </a:pPr>
            <a:r>
              <a:rPr lang="cs-CZ" sz="2800"/>
              <a:t>Postupně vznikly první </a:t>
            </a:r>
            <a:r>
              <a:rPr lang="cs-CZ" sz="2800">
                <a:solidFill>
                  <a:srgbClr val="FFFF00"/>
                </a:solidFill>
              </a:rPr>
              <a:t>organické sloučeniny</a:t>
            </a:r>
            <a:r>
              <a:rPr lang="cs-CZ" sz="2800">
                <a:solidFill>
                  <a:schemeClr val="tx2"/>
                </a:solidFill>
              </a:rPr>
              <a:t>.</a:t>
            </a:r>
            <a:endParaRPr lang="cs-CZ" sz="2800">
              <a:solidFill>
                <a:srgbClr val="FFFF00"/>
              </a:solidFill>
            </a:endParaRP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None/>
            </a:pPr>
            <a:endParaRPr lang="cs-CZ" sz="2800"/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Blip>
                <a:blip r:embed="rId2"/>
              </a:buBlip>
            </a:pPr>
            <a:r>
              <a:rPr lang="cs-CZ" sz="2800"/>
              <a:t>Ze složitých organických sloučenin vznikly </a:t>
            </a:r>
            <a:br>
              <a:rPr lang="cs-CZ" sz="2800"/>
            </a:br>
            <a:r>
              <a:rPr lang="cs-CZ" sz="2800"/>
              <a:t>v prahorách </a:t>
            </a:r>
            <a:r>
              <a:rPr lang="cs-CZ" sz="2800">
                <a:solidFill>
                  <a:srgbClr val="FFFF00"/>
                </a:solidFill>
              </a:rPr>
              <a:t>první formy života</a:t>
            </a:r>
            <a:r>
              <a:rPr lang="cs-CZ" sz="2800"/>
              <a:t>.</a:t>
            </a:r>
            <a:r>
              <a:rPr lang="cs-CZ" sz="3200" b="1"/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 Box 2"/>
          <p:cNvSpPr txBox="1">
            <a:spLocks noChangeArrowheads="1"/>
          </p:cNvSpPr>
          <p:nvPr/>
        </p:nvSpPr>
        <p:spPr bwMode="auto">
          <a:xfrm>
            <a:off x="2627313" y="5805488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Garamond" pitchFamily="18" charset="0"/>
            </a:endParaRPr>
          </a:p>
        </p:txBody>
      </p:sp>
      <p:sp>
        <p:nvSpPr>
          <p:cNvPr id="296963" name="Rectangle 3"/>
          <p:cNvSpPr>
            <a:spLocks noRot="1" noChangeArrowheads="1"/>
          </p:cNvSpPr>
          <p:nvPr/>
        </p:nvSpPr>
        <p:spPr bwMode="auto">
          <a:xfrm>
            <a:off x="0" y="274638"/>
            <a:ext cx="9144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>
              <a:defRPr/>
            </a:pPr>
            <a:r>
              <a:rPr lang="cs-CZ" sz="4800">
                <a:solidFill>
                  <a:srgbClr val="E8AB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PRAHORY A STAROHORY</a:t>
            </a:r>
          </a:p>
        </p:txBody>
      </p:sp>
      <p:sp>
        <p:nvSpPr>
          <p:cNvPr id="12292" name="Text Box 4"/>
          <p:cNvSpPr txBox="1">
            <a:spLocks noChangeArrowheads="1"/>
          </p:cNvSpPr>
          <p:nvPr/>
        </p:nvSpPr>
        <p:spPr bwMode="auto">
          <a:xfrm>
            <a:off x="2339975" y="1268413"/>
            <a:ext cx="4538663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Arial Black" pitchFamily="34" charset="0"/>
              </a:rPr>
              <a:t>Vznik a vývoj života</a:t>
            </a:r>
          </a:p>
        </p:txBody>
      </p:sp>
      <p:sp>
        <p:nvSpPr>
          <p:cNvPr id="296965" name="Rectangle 5"/>
          <p:cNvSpPr>
            <a:spLocks noChangeArrowheads="1"/>
          </p:cNvSpPr>
          <p:nvPr/>
        </p:nvSpPr>
        <p:spPr bwMode="auto">
          <a:xfrm>
            <a:off x="755650" y="2565400"/>
            <a:ext cx="7704138" cy="3960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Blip>
                <a:blip r:embed="rId2"/>
              </a:buBlip>
            </a:pPr>
            <a:r>
              <a:rPr lang="cs-CZ" sz="2800"/>
              <a:t>Nejprve vznikly útvary,</a:t>
            </a:r>
            <a:br>
              <a:rPr lang="cs-CZ" sz="2800"/>
            </a:br>
            <a:r>
              <a:rPr lang="cs-CZ" sz="2800"/>
              <a:t>v nichž se hromadily organické látky, tzv. </a:t>
            </a:r>
            <a:r>
              <a:rPr lang="cs-CZ" sz="2800">
                <a:solidFill>
                  <a:srgbClr val="FFFF00"/>
                </a:solidFill>
              </a:rPr>
              <a:t>koacerváty</a:t>
            </a:r>
            <a:r>
              <a:rPr lang="cs-CZ" sz="2800"/>
              <a:t>.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Blip>
                <a:blip r:embed="rId2"/>
              </a:buBlip>
            </a:pPr>
            <a:r>
              <a:rPr lang="cs-CZ" sz="2800"/>
              <a:t>Z koacervátů se postupně vyvinuly </a:t>
            </a:r>
            <a:r>
              <a:rPr lang="cs-CZ" sz="2800">
                <a:solidFill>
                  <a:srgbClr val="FFFF00"/>
                </a:solidFill>
              </a:rPr>
              <a:t>první buňky</a:t>
            </a:r>
            <a:r>
              <a:rPr lang="cs-CZ" sz="2800"/>
              <a:t>.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None/>
            </a:pPr>
            <a:endParaRPr lang="cs-CZ" sz="2400" b="1">
              <a:solidFill>
                <a:srgbClr val="FF3300"/>
              </a:solidFill>
              <a:latin typeface="Arial Black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None/>
            </a:pPr>
            <a:r>
              <a:rPr lang="cs-CZ" sz="3200" b="1">
                <a:solidFill>
                  <a:srgbClr val="FF3300"/>
                </a:solidFill>
                <a:latin typeface="Arial Black" pitchFamily="34" charset="0"/>
              </a:rPr>
              <a:t>	</a:t>
            </a:r>
            <a:endParaRPr lang="cs-CZ" sz="3600" b="1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 Box 2"/>
          <p:cNvSpPr txBox="1">
            <a:spLocks noChangeArrowheads="1"/>
          </p:cNvSpPr>
          <p:nvPr/>
        </p:nvSpPr>
        <p:spPr bwMode="auto">
          <a:xfrm>
            <a:off x="2627313" y="5805488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Garamond" pitchFamily="18" charset="0"/>
            </a:endParaRPr>
          </a:p>
        </p:txBody>
      </p:sp>
      <p:sp>
        <p:nvSpPr>
          <p:cNvPr id="299011" name="Rectangle 3"/>
          <p:cNvSpPr>
            <a:spLocks noRot="1" noChangeArrowheads="1"/>
          </p:cNvSpPr>
          <p:nvPr/>
        </p:nvSpPr>
        <p:spPr bwMode="auto">
          <a:xfrm>
            <a:off x="0" y="274638"/>
            <a:ext cx="9144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>
              <a:defRPr/>
            </a:pPr>
            <a:r>
              <a:rPr lang="cs-CZ" sz="4800">
                <a:solidFill>
                  <a:srgbClr val="E8AB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PRAHORY A STAROHORY</a:t>
            </a:r>
          </a:p>
        </p:txBody>
      </p:sp>
      <p:sp>
        <p:nvSpPr>
          <p:cNvPr id="13316" name="Text Box 4"/>
          <p:cNvSpPr txBox="1">
            <a:spLocks noChangeArrowheads="1"/>
          </p:cNvSpPr>
          <p:nvPr/>
        </p:nvSpPr>
        <p:spPr bwMode="auto">
          <a:xfrm>
            <a:off x="2339975" y="1268413"/>
            <a:ext cx="4538663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Arial Black" pitchFamily="34" charset="0"/>
              </a:rPr>
              <a:t>Vznik a vývoj života</a:t>
            </a:r>
          </a:p>
        </p:txBody>
      </p:sp>
      <p:sp>
        <p:nvSpPr>
          <p:cNvPr id="13317" name="Rectangle 5"/>
          <p:cNvSpPr>
            <a:spLocks noChangeArrowheads="1"/>
          </p:cNvSpPr>
          <p:nvPr/>
        </p:nvSpPr>
        <p:spPr bwMode="auto">
          <a:xfrm>
            <a:off x="827088" y="2276475"/>
            <a:ext cx="8316912" cy="3527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just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Blip>
                <a:blip r:embed="rId2"/>
              </a:buBlip>
            </a:pPr>
            <a:r>
              <a:rPr lang="cs-CZ" sz="2800"/>
              <a:t>První vznikly jednodušší nedokonalé buňky, kterým </a:t>
            </a:r>
            <a:r>
              <a:rPr lang="cs-CZ" sz="2800">
                <a:solidFill>
                  <a:srgbClr val="FFFF00"/>
                </a:solidFill>
              </a:rPr>
              <a:t>chybí jádro</a:t>
            </a:r>
            <a:r>
              <a:rPr lang="cs-CZ" sz="2800"/>
              <a:t> a další organely.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None/>
            </a:pPr>
            <a:endParaRPr lang="cs-CZ" sz="2800"/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Blip>
                <a:blip r:embed="rId2"/>
              </a:buBlip>
            </a:pPr>
            <a:r>
              <a:rPr lang="cs-CZ" sz="2800"/>
              <a:t>Takovéto buňky mají dodnes například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None/>
            </a:pPr>
            <a:r>
              <a:rPr lang="cs-CZ" sz="2800">
                <a:solidFill>
                  <a:srgbClr val="FFFF00"/>
                </a:solidFill>
              </a:rPr>
              <a:t>	baktérie</a:t>
            </a:r>
            <a:r>
              <a:rPr lang="cs-CZ" sz="2800"/>
              <a:t> </a:t>
            </a:r>
            <a:r>
              <a:rPr lang="cs-CZ" sz="2800">
                <a:solidFill>
                  <a:srgbClr val="FFFF00"/>
                </a:solidFill>
              </a:rPr>
              <a:t>a</a:t>
            </a:r>
            <a:r>
              <a:rPr lang="cs-CZ" sz="2800"/>
              <a:t> </a:t>
            </a:r>
            <a:r>
              <a:rPr lang="cs-CZ" sz="2800">
                <a:solidFill>
                  <a:srgbClr val="FFFF00"/>
                </a:solidFill>
              </a:rPr>
              <a:t>sinice</a:t>
            </a:r>
            <a:r>
              <a:rPr lang="cs-CZ" sz="280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 Box 2"/>
          <p:cNvSpPr txBox="1">
            <a:spLocks noChangeArrowheads="1"/>
          </p:cNvSpPr>
          <p:nvPr/>
        </p:nvSpPr>
        <p:spPr bwMode="auto">
          <a:xfrm>
            <a:off x="2627313" y="5805488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Garamond" pitchFamily="18" charset="0"/>
            </a:endParaRPr>
          </a:p>
        </p:txBody>
      </p:sp>
      <p:sp>
        <p:nvSpPr>
          <p:cNvPr id="303107" name="Rectangle 3"/>
          <p:cNvSpPr>
            <a:spLocks noRot="1" noChangeArrowheads="1"/>
          </p:cNvSpPr>
          <p:nvPr/>
        </p:nvSpPr>
        <p:spPr bwMode="auto">
          <a:xfrm>
            <a:off x="0" y="274638"/>
            <a:ext cx="9144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>
              <a:defRPr/>
            </a:pPr>
            <a:r>
              <a:rPr lang="cs-CZ" sz="4800">
                <a:solidFill>
                  <a:srgbClr val="E8AB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PRAHORY A STAROHORY</a:t>
            </a:r>
          </a:p>
        </p:txBody>
      </p:sp>
      <p:sp>
        <p:nvSpPr>
          <p:cNvPr id="14340" name="Text Box 4"/>
          <p:cNvSpPr txBox="1">
            <a:spLocks noChangeArrowheads="1"/>
          </p:cNvSpPr>
          <p:nvPr/>
        </p:nvSpPr>
        <p:spPr bwMode="auto">
          <a:xfrm>
            <a:off x="2339975" y="1268413"/>
            <a:ext cx="4538663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Arial Black" pitchFamily="34" charset="0"/>
              </a:rPr>
              <a:t>Vznik a vývoj života</a:t>
            </a:r>
          </a:p>
        </p:txBody>
      </p:sp>
      <p:sp>
        <p:nvSpPr>
          <p:cNvPr id="14341" name="Rectangle 5"/>
          <p:cNvSpPr>
            <a:spLocks noChangeArrowheads="1"/>
          </p:cNvSpPr>
          <p:nvPr/>
        </p:nvSpPr>
        <p:spPr bwMode="auto">
          <a:xfrm>
            <a:off x="323850" y="2349500"/>
            <a:ext cx="8064500" cy="3887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Blip>
                <a:blip r:embed="rId2"/>
              </a:buBlip>
            </a:pPr>
            <a:r>
              <a:rPr lang="cs-CZ" sz="2800"/>
              <a:t>V průběhu prahor (asi před 1,5 miliardami let) vznikly první dokonalé</a:t>
            </a:r>
            <a:r>
              <a:rPr lang="cs-CZ" sz="2800">
                <a:solidFill>
                  <a:srgbClr val="FFFF00"/>
                </a:solidFill>
              </a:rPr>
              <a:t> buňky s jádrem</a:t>
            </a:r>
            <a:r>
              <a:rPr lang="cs-CZ" sz="2800"/>
              <a:t>.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None/>
            </a:pPr>
            <a:endParaRPr lang="cs-CZ" sz="2800"/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Blip>
                <a:blip r:embed="rId2"/>
              </a:buBlip>
            </a:pPr>
            <a:r>
              <a:rPr lang="cs-CZ" sz="2800"/>
              <a:t>Mezi takové organismy patřily tehdy hlavně </a:t>
            </a:r>
            <a:r>
              <a:rPr lang="cs-CZ" sz="2800">
                <a:solidFill>
                  <a:srgbClr val="FFFF00"/>
                </a:solidFill>
              </a:rPr>
              <a:t>řasy</a:t>
            </a:r>
            <a:r>
              <a:rPr lang="cs-CZ" sz="280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 Box 2"/>
          <p:cNvSpPr txBox="1">
            <a:spLocks noChangeArrowheads="1"/>
          </p:cNvSpPr>
          <p:nvPr/>
        </p:nvSpPr>
        <p:spPr bwMode="auto">
          <a:xfrm>
            <a:off x="2627313" y="5805488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Garamond" pitchFamily="18" charset="0"/>
            </a:endParaRPr>
          </a:p>
        </p:txBody>
      </p:sp>
      <p:sp>
        <p:nvSpPr>
          <p:cNvPr id="304131" name="Rectangle 3"/>
          <p:cNvSpPr>
            <a:spLocks noRot="1" noChangeArrowheads="1"/>
          </p:cNvSpPr>
          <p:nvPr/>
        </p:nvSpPr>
        <p:spPr bwMode="auto">
          <a:xfrm>
            <a:off x="0" y="274638"/>
            <a:ext cx="9144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>
              <a:defRPr/>
            </a:pPr>
            <a:r>
              <a:rPr lang="cs-CZ" sz="4800">
                <a:solidFill>
                  <a:srgbClr val="E8AB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PRAHORY A STAROHORY</a:t>
            </a:r>
          </a:p>
        </p:txBody>
      </p:sp>
      <p:sp>
        <p:nvSpPr>
          <p:cNvPr id="15364" name="Text Box 4"/>
          <p:cNvSpPr txBox="1">
            <a:spLocks noChangeArrowheads="1"/>
          </p:cNvSpPr>
          <p:nvPr/>
        </p:nvSpPr>
        <p:spPr bwMode="auto">
          <a:xfrm>
            <a:off x="2339975" y="1268413"/>
            <a:ext cx="4538663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Arial Black" pitchFamily="34" charset="0"/>
              </a:rPr>
              <a:t>Vznik a vývoj života</a:t>
            </a:r>
          </a:p>
        </p:txBody>
      </p:sp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323850" y="2349500"/>
            <a:ext cx="8532813" cy="1150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Blip>
                <a:blip r:embed="rId2"/>
              </a:buBlip>
            </a:pPr>
            <a:r>
              <a:rPr lang="cs-CZ" sz="2800"/>
              <a:t>Obrovským vynálezem živých organismů </a:t>
            </a:r>
            <a:br>
              <a:rPr lang="cs-CZ" sz="2800"/>
            </a:br>
            <a:r>
              <a:rPr lang="cs-CZ" sz="2800"/>
              <a:t>v prahorách je </a:t>
            </a:r>
            <a:r>
              <a:rPr lang="cs-CZ" sz="2800">
                <a:solidFill>
                  <a:srgbClr val="FFFF00"/>
                </a:solidFill>
              </a:rPr>
              <a:t>FOTOSYNTÉZA</a:t>
            </a:r>
            <a:r>
              <a:rPr lang="cs-CZ" sz="2800"/>
              <a:t>.</a:t>
            </a:r>
          </a:p>
        </p:txBody>
      </p:sp>
      <p:sp>
        <p:nvSpPr>
          <p:cNvPr id="304135" name="Rectangle 7"/>
          <p:cNvSpPr>
            <a:spLocks noChangeArrowheads="1"/>
          </p:cNvSpPr>
          <p:nvPr/>
        </p:nvSpPr>
        <p:spPr bwMode="auto">
          <a:xfrm>
            <a:off x="323850" y="4005263"/>
            <a:ext cx="8424863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None/>
              <a:defRPr/>
            </a:pPr>
            <a:r>
              <a:rPr lang="cs-CZ" sz="3200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? </a:t>
            </a:r>
            <a:r>
              <a:rPr lang="cs-CZ" sz="3200">
                <a:solidFill>
                  <a:srgbClr val="FFFF00"/>
                </a:solidFill>
              </a:rPr>
              <a:t>Co je to fotosyntéza? Popište jak probíhá: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None/>
              <a:defRPr/>
            </a:pPr>
            <a:endParaRPr lang="cs-CZ" sz="3200">
              <a:solidFill>
                <a:srgbClr val="FFFF00"/>
              </a:solidFill>
            </a:endParaRP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None/>
              <a:defRPr/>
            </a:pPr>
            <a:r>
              <a:rPr lang="cs-CZ" sz="3200" b="1">
                <a:solidFill>
                  <a:srgbClr val="FF3300"/>
                </a:solidFill>
                <a:latin typeface="Arial Black" pitchFamily="34" charset="0"/>
              </a:rPr>
              <a:t>? </a:t>
            </a:r>
            <a:r>
              <a:rPr lang="cs-CZ" sz="3200">
                <a:solidFill>
                  <a:srgbClr val="FFFF00"/>
                </a:solidFill>
              </a:rPr>
              <a:t>Jaký má význam pro život na Zemi?	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None/>
              <a:defRPr/>
            </a:pPr>
            <a:r>
              <a:rPr lang="cs-CZ" sz="3200">
                <a:solidFill>
                  <a:srgbClr val="FFFF00"/>
                </a:solidFill>
              </a:rPr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1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1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2"/>
          <p:cNvSpPr txBox="1">
            <a:spLocks noChangeArrowheads="1"/>
          </p:cNvSpPr>
          <p:nvPr/>
        </p:nvSpPr>
        <p:spPr bwMode="auto">
          <a:xfrm>
            <a:off x="2627313" y="5805488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Garamond" pitchFamily="18" charset="0"/>
            </a:endParaRPr>
          </a:p>
        </p:txBody>
      </p:sp>
      <p:sp>
        <p:nvSpPr>
          <p:cNvPr id="305155" name="Rectangle 3"/>
          <p:cNvSpPr>
            <a:spLocks noRot="1" noChangeArrowheads="1"/>
          </p:cNvSpPr>
          <p:nvPr/>
        </p:nvSpPr>
        <p:spPr bwMode="auto">
          <a:xfrm>
            <a:off x="0" y="274638"/>
            <a:ext cx="9144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>
              <a:defRPr/>
            </a:pPr>
            <a:r>
              <a:rPr lang="cs-CZ" sz="4800">
                <a:solidFill>
                  <a:srgbClr val="E8AB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PRAHORY A STAROHORY</a:t>
            </a:r>
          </a:p>
        </p:txBody>
      </p:sp>
      <p:sp>
        <p:nvSpPr>
          <p:cNvPr id="16388" name="Text Box 4"/>
          <p:cNvSpPr txBox="1">
            <a:spLocks noChangeArrowheads="1"/>
          </p:cNvSpPr>
          <p:nvPr/>
        </p:nvSpPr>
        <p:spPr bwMode="auto">
          <a:xfrm>
            <a:off x="2339975" y="1268413"/>
            <a:ext cx="4538663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Arial Black" pitchFamily="34" charset="0"/>
              </a:rPr>
              <a:t>Vznik a vývoj života</a:t>
            </a:r>
          </a:p>
        </p:txBody>
      </p:sp>
      <p:sp>
        <p:nvSpPr>
          <p:cNvPr id="16389" name="Rectangle 5"/>
          <p:cNvSpPr>
            <a:spLocks noChangeArrowheads="1"/>
          </p:cNvSpPr>
          <p:nvPr/>
        </p:nvSpPr>
        <p:spPr bwMode="auto">
          <a:xfrm>
            <a:off x="539750" y="2205038"/>
            <a:ext cx="8604250" cy="4392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Blip>
                <a:blip r:embed="rId2"/>
              </a:buBlip>
            </a:pPr>
            <a:r>
              <a:rPr lang="cs-CZ" sz="2800">
                <a:solidFill>
                  <a:srgbClr val="FFFF00"/>
                </a:solidFill>
              </a:rPr>
              <a:t>Fotosyntetizující organismy</a:t>
            </a:r>
            <a:r>
              <a:rPr lang="cs-CZ" sz="2800"/>
              <a:t> vytvářely obrovské množství kyslíku, který se postupně uvolňoval do atmosféry.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Blip>
                <a:blip r:embed="rId2"/>
              </a:buBlip>
            </a:pPr>
            <a:r>
              <a:rPr lang="cs-CZ" sz="2800"/>
              <a:t>Zvyšování obsahu kyslíku ve vodě a ve vzduchu podnítilo </a:t>
            </a:r>
            <a:r>
              <a:rPr lang="cs-CZ" sz="2800">
                <a:solidFill>
                  <a:srgbClr val="FFFF00"/>
                </a:solidFill>
              </a:rPr>
              <a:t>další rozvoj života</a:t>
            </a:r>
            <a:r>
              <a:rPr lang="cs-CZ" sz="2800"/>
              <a:t>.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Blip>
                <a:blip r:embed="rId2"/>
              </a:buBlip>
            </a:pPr>
            <a:r>
              <a:rPr lang="cs-CZ" sz="2800"/>
              <a:t>Kyslík se také podílel na vzniku ložisek rud.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 Box 2"/>
          <p:cNvSpPr txBox="1">
            <a:spLocks noChangeArrowheads="1"/>
          </p:cNvSpPr>
          <p:nvPr/>
        </p:nvSpPr>
        <p:spPr bwMode="auto">
          <a:xfrm>
            <a:off x="2627313" y="5805488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Garamond" pitchFamily="18" charset="0"/>
            </a:endParaRPr>
          </a:p>
        </p:txBody>
      </p:sp>
      <p:sp>
        <p:nvSpPr>
          <p:cNvPr id="302083" name="Rectangle 3"/>
          <p:cNvSpPr>
            <a:spLocks noRot="1" noChangeArrowheads="1"/>
          </p:cNvSpPr>
          <p:nvPr/>
        </p:nvSpPr>
        <p:spPr bwMode="auto">
          <a:xfrm>
            <a:off x="0" y="274638"/>
            <a:ext cx="9144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>
              <a:defRPr/>
            </a:pPr>
            <a:r>
              <a:rPr lang="cs-CZ" sz="4800">
                <a:solidFill>
                  <a:srgbClr val="E8AB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PRAHORY A STAROHORY</a:t>
            </a:r>
          </a:p>
        </p:txBody>
      </p:sp>
      <p:sp>
        <p:nvSpPr>
          <p:cNvPr id="17412" name="Text Box 4"/>
          <p:cNvSpPr txBox="1">
            <a:spLocks noChangeArrowheads="1"/>
          </p:cNvSpPr>
          <p:nvPr/>
        </p:nvSpPr>
        <p:spPr bwMode="auto">
          <a:xfrm>
            <a:off x="2339975" y="1268413"/>
            <a:ext cx="4538663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Arial Black" pitchFamily="34" charset="0"/>
              </a:rPr>
              <a:t>Vznik a vývoj života</a:t>
            </a:r>
          </a:p>
        </p:txBody>
      </p:sp>
      <p:sp>
        <p:nvSpPr>
          <p:cNvPr id="17413" name="Rectangle 5"/>
          <p:cNvSpPr>
            <a:spLocks noChangeArrowheads="1"/>
          </p:cNvSpPr>
          <p:nvPr/>
        </p:nvSpPr>
        <p:spPr bwMode="auto">
          <a:xfrm>
            <a:off x="468313" y="2276475"/>
            <a:ext cx="8675687" cy="3527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Blip>
                <a:blip r:embed="rId2"/>
              </a:buBlip>
            </a:pPr>
            <a:r>
              <a:rPr lang="cs-CZ" sz="2800"/>
              <a:t>Některé jednobuněčné organismy začaly časem vytvářet </a:t>
            </a:r>
            <a:r>
              <a:rPr lang="cs-CZ" sz="2800">
                <a:solidFill>
                  <a:srgbClr val="FFFF00"/>
                </a:solidFill>
              </a:rPr>
              <a:t>kolonie</a:t>
            </a:r>
            <a:r>
              <a:rPr lang="cs-CZ" sz="2800"/>
              <a:t>.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None/>
            </a:pPr>
            <a:endParaRPr lang="cs-CZ" sz="2800"/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Blip>
                <a:blip r:embed="rId2"/>
              </a:buBlip>
            </a:pPr>
            <a:r>
              <a:rPr lang="cs-CZ" sz="2800"/>
              <a:t>Dalším vývojem kolonií ve starohorách vznikly </a:t>
            </a:r>
            <a:r>
              <a:rPr lang="cs-CZ" sz="2800">
                <a:solidFill>
                  <a:srgbClr val="FFFF00"/>
                </a:solidFill>
              </a:rPr>
              <a:t>první</a:t>
            </a:r>
            <a:r>
              <a:rPr lang="cs-CZ" sz="2800"/>
              <a:t> </a:t>
            </a:r>
            <a:r>
              <a:rPr lang="cs-CZ" sz="2800">
                <a:solidFill>
                  <a:srgbClr val="FFFF00"/>
                </a:solidFill>
              </a:rPr>
              <a:t>mnohobuněčné organismy</a:t>
            </a:r>
            <a:r>
              <a:rPr lang="cs-CZ" sz="280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 Box 2"/>
          <p:cNvSpPr txBox="1">
            <a:spLocks noChangeArrowheads="1"/>
          </p:cNvSpPr>
          <p:nvPr/>
        </p:nvSpPr>
        <p:spPr bwMode="auto">
          <a:xfrm>
            <a:off x="2627313" y="5805488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Garamond" pitchFamily="18" charset="0"/>
            </a:endParaRPr>
          </a:p>
        </p:txBody>
      </p:sp>
      <p:sp>
        <p:nvSpPr>
          <p:cNvPr id="312323" name="Rectangle 3"/>
          <p:cNvSpPr>
            <a:spLocks noRot="1" noChangeArrowheads="1"/>
          </p:cNvSpPr>
          <p:nvPr/>
        </p:nvSpPr>
        <p:spPr bwMode="auto">
          <a:xfrm>
            <a:off x="0" y="274638"/>
            <a:ext cx="9144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>
              <a:defRPr/>
            </a:pPr>
            <a:r>
              <a:rPr lang="cs-CZ" sz="4800">
                <a:solidFill>
                  <a:srgbClr val="E8AB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PRAHORY A STAROHORY</a:t>
            </a:r>
          </a:p>
        </p:txBody>
      </p:sp>
      <p:sp>
        <p:nvSpPr>
          <p:cNvPr id="20484" name="Text Box 4"/>
          <p:cNvSpPr txBox="1">
            <a:spLocks noChangeArrowheads="1"/>
          </p:cNvSpPr>
          <p:nvPr/>
        </p:nvSpPr>
        <p:spPr bwMode="auto">
          <a:xfrm>
            <a:off x="1547813" y="1268413"/>
            <a:ext cx="5694362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Arial Black" pitchFamily="34" charset="0"/>
              </a:rPr>
              <a:t>Prahory a starohory v ČR</a:t>
            </a:r>
          </a:p>
        </p:txBody>
      </p:sp>
      <p:sp>
        <p:nvSpPr>
          <p:cNvPr id="20485" name="Rectangle 5"/>
          <p:cNvSpPr>
            <a:spLocks noChangeArrowheads="1"/>
          </p:cNvSpPr>
          <p:nvPr/>
        </p:nvSpPr>
        <p:spPr bwMode="auto">
          <a:xfrm>
            <a:off x="250825" y="2492375"/>
            <a:ext cx="8569325" cy="266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Blip>
                <a:blip r:embed="rId2"/>
              </a:buBlip>
            </a:pPr>
            <a:r>
              <a:rPr lang="cs-CZ" sz="2800"/>
              <a:t>Prahorní horniny se v České republice nevyskytují.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None/>
            </a:pPr>
            <a:r>
              <a:rPr lang="cs-CZ" sz="2800" i="1"/>
              <a:t>	</a:t>
            </a:r>
            <a:r>
              <a:rPr lang="cs-CZ" sz="2000" i="1"/>
              <a:t>(pouze některé u nás nalezené meteority vykazují stáří až 4,5 mld. let)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None/>
            </a:pPr>
            <a:endParaRPr lang="cs-CZ" sz="2000" i="1"/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Blip>
                <a:blip r:embed="rId2"/>
              </a:buBlip>
            </a:pPr>
            <a:r>
              <a:rPr lang="cs-CZ" sz="2800"/>
              <a:t>Naproti tomu </a:t>
            </a:r>
            <a:r>
              <a:rPr lang="cs-CZ" sz="2800">
                <a:solidFill>
                  <a:srgbClr val="FFFF00"/>
                </a:solidFill>
              </a:rPr>
              <a:t>starohorní horniny</a:t>
            </a:r>
            <a:r>
              <a:rPr lang="cs-CZ" sz="2800"/>
              <a:t> jsou u nás </a:t>
            </a:r>
            <a:r>
              <a:rPr lang="cs-CZ" sz="2800">
                <a:solidFill>
                  <a:srgbClr val="FFFF00"/>
                </a:solidFill>
              </a:rPr>
              <a:t>hojné</a:t>
            </a:r>
            <a:r>
              <a:rPr lang="cs-CZ" sz="2800"/>
              <a:t>.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Blip>
                <a:blip r:embed="rId2"/>
              </a:buBlip>
            </a:pPr>
            <a:r>
              <a:rPr lang="cs-CZ" sz="2800"/>
              <a:t>Nejčastěji se ze starohor dochovaly různé </a:t>
            </a:r>
            <a:r>
              <a:rPr lang="cs-CZ" sz="2800">
                <a:solidFill>
                  <a:srgbClr val="FFFF00"/>
                </a:solidFill>
              </a:rPr>
              <a:t>přeměněné horniny</a:t>
            </a:r>
            <a:r>
              <a:rPr lang="cs-CZ" sz="280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 Box 2"/>
          <p:cNvSpPr txBox="1">
            <a:spLocks noChangeArrowheads="1"/>
          </p:cNvSpPr>
          <p:nvPr/>
        </p:nvSpPr>
        <p:spPr bwMode="auto">
          <a:xfrm>
            <a:off x="2627313" y="5805488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Garamond" pitchFamily="18" charset="0"/>
            </a:endParaRPr>
          </a:p>
        </p:txBody>
      </p:sp>
      <p:sp>
        <p:nvSpPr>
          <p:cNvPr id="314371" name="Rectangle 3"/>
          <p:cNvSpPr>
            <a:spLocks noRot="1" noChangeArrowheads="1"/>
          </p:cNvSpPr>
          <p:nvPr/>
        </p:nvSpPr>
        <p:spPr bwMode="auto">
          <a:xfrm>
            <a:off x="0" y="274638"/>
            <a:ext cx="9144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>
              <a:defRPr/>
            </a:pPr>
            <a:r>
              <a:rPr lang="cs-CZ" sz="4800">
                <a:solidFill>
                  <a:srgbClr val="E8AB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PRAHORY A STAROHORY</a:t>
            </a:r>
          </a:p>
        </p:txBody>
      </p:sp>
      <p:sp>
        <p:nvSpPr>
          <p:cNvPr id="314372" name="Rectangle 4"/>
          <p:cNvSpPr>
            <a:spLocks noChangeArrowheads="1"/>
          </p:cNvSpPr>
          <p:nvPr/>
        </p:nvSpPr>
        <p:spPr bwMode="auto">
          <a:xfrm>
            <a:off x="1042988" y="2565400"/>
            <a:ext cx="77057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None/>
              <a:defRPr/>
            </a:pPr>
            <a:r>
              <a:rPr lang="cs-CZ" sz="3200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? </a:t>
            </a:r>
            <a:r>
              <a:rPr lang="cs-CZ" sz="3200">
                <a:solidFill>
                  <a:srgbClr val="FFFF00"/>
                </a:solidFill>
              </a:rPr>
              <a:t>Co jsou to přeměněné horniny?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None/>
              <a:defRPr/>
            </a:pPr>
            <a:endParaRPr lang="cs-CZ" sz="3200">
              <a:solidFill>
                <a:srgbClr val="FFFF00"/>
              </a:solidFill>
            </a:endParaRP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None/>
              <a:defRPr/>
            </a:pPr>
            <a:r>
              <a:rPr lang="cs-CZ" sz="3200" b="1">
                <a:solidFill>
                  <a:srgbClr val="FF3300"/>
                </a:solidFill>
                <a:latin typeface="Arial Black" pitchFamily="34" charset="0"/>
              </a:rPr>
              <a:t>? </a:t>
            </a:r>
            <a:r>
              <a:rPr lang="cs-CZ" sz="3200">
                <a:solidFill>
                  <a:srgbClr val="FFFF00"/>
                </a:solidFill>
              </a:rPr>
              <a:t>Jak vznikají?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None/>
              <a:defRPr/>
            </a:pPr>
            <a:endParaRPr lang="cs-CZ" sz="3200">
              <a:solidFill>
                <a:srgbClr val="FFFF00"/>
              </a:solidFill>
            </a:endParaRP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None/>
              <a:defRPr/>
            </a:pPr>
            <a:r>
              <a:rPr lang="cs-CZ" sz="3200" b="1">
                <a:solidFill>
                  <a:srgbClr val="FF3300"/>
                </a:solidFill>
                <a:latin typeface="Arial Black" pitchFamily="34" charset="0"/>
              </a:rPr>
              <a:t>? </a:t>
            </a:r>
            <a:r>
              <a:rPr lang="cs-CZ" sz="3200">
                <a:solidFill>
                  <a:srgbClr val="FFFF00"/>
                </a:solidFill>
              </a:rPr>
              <a:t>Jaké znáte druhy přeměněných hornin?</a:t>
            </a:r>
          </a:p>
        </p:txBody>
      </p:sp>
      <p:sp>
        <p:nvSpPr>
          <p:cNvPr id="21509" name="Text Box 5"/>
          <p:cNvSpPr txBox="1">
            <a:spLocks noChangeArrowheads="1"/>
          </p:cNvSpPr>
          <p:nvPr/>
        </p:nvSpPr>
        <p:spPr bwMode="auto">
          <a:xfrm>
            <a:off x="1547813" y="1268413"/>
            <a:ext cx="5694362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Arial Black" pitchFamily="34" charset="0"/>
              </a:rPr>
              <a:t>Prahory a starohory v ČR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3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3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3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2627313" y="5805488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Garamond" pitchFamily="18" charset="0"/>
            </a:endParaRPr>
          </a:p>
        </p:txBody>
      </p:sp>
      <p:sp>
        <p:nvSpPr>
          <p:cNvPr id="301059" name="Rectangle 3"/>
          <p:cNvSpPr>
            <a:spLocks noRot="1" noChangeArrowheads="1"/>
          </p:cNvSpPr>
          <p:nvPr/>
        </p:nvSpPr>
        <p:spPr bwMode="auto">
          <a:xfrm>
            <a:off x="0" y="274638"/>
            <a:ext cx="9144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>
              <a:defRPr/>
            </a:pPr>
            <a:r>
              <a:rPr lang="cs-CZ" sz="4800">
                <a:solidFill>
                  <a:srgbClr val="E8AB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PRAHORY A STAROHORY</a:t>
            </a:r>
          </a:p>
        </p:txBody>
      </p:sp>
      <p:sp>
        <p:nvSpPr>
          <p:cNvPr id="30724" name="Text Box 4"/>
          <p:cNvSpPr txBox="1">
            <a:spLocks noChangeArrowheads="1"/>
          </p:cNvSpPr>
          <p:nvPr/>
        </p:nvSpPr>
        <p:spPr bwMode="auto">
          <a:xfrm>
            <a:off x="1619250" y="1268413"/>
            <a:ext cx="5895975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Arial Black" pitchFamily="34" charset="0"/>
              </a:rPr>
              <a:t>Nejstarší horniny na Zemi</a:t>
            </a:r>
          </a:p>
        </p:txBody>
      </p:sp>
      <p:sp>
        <p:nvSpPr>
          <p:cNvPr id="301061" name="Rectangle 5"/>
          <p:cNvSpPr>
            <a:spLocks noChangeArrowheads="1"/>
          </p:cNvSpPr>
          <p:nvPr/>
        </p:nvSpPr>
        <p:spPr bwMode="auto">
          <a:xfrm>
            <a:off x="684213" y="2060575"/>
            <a:ext cx="8064500" cy="3527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 algn="just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None/>
              <a:defRPr/>
            </a:pPr>
            <a:r>
              <a:rPr lang="cs-CZ" sz="2800">
                <a:effectLst>
                  <a:outerShdw blurRad="38100" dist="38100" dir="2700000" algn="tl">
                    <a:srgbClr val="000000"/>
                  </a:outerShdw>
                </a:effectLst>
              </a:rPr>
              <a:t>	</a:t>
            </a:r>
            <a:r>
              <a:rPr lang="cs-CZ" sz="2800"/>
              <a:t>Horniny z období vzniku zemské kůry se bohužel nedochovaly. Nejstarší horniny na Zemi  se nacházejí v oblasti Isua na jihozápadním pobřeží Grónska.</a:t>
            </a:r>
          </a:p>
          <a:p>
            <a:pPr marL="342900" indent="-342900" algn="just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None/>
              <a:defRPr/>
            </a:pPr>
            <a:r>
              <a:rPr lang="cs-CZ" sz="2800"/>
              <a:t>	stáří: </a:t>
            </a:r>
            <a:r>
              <a:rPr lang="cs-CZ" sz="2800">
                <a:solidFill>
                  <a:srgbClr val="FFFF00"/>
                </a:solidFill>
              </a:rPr>
              <a:t>3,85 mld. let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prsky">
  <a:themeElements>
    <a:clrScheme name="Paprsky 2">
      <a:dk1>
        <a:srgbClr val="000080"/>
      </a:dk1>
      <a:lt1>
        <a:srgbClr val="FFFFFF"/>
      </a:lt1>
      <a:dk2>
        <a:srgbClr val="000099"/>
      </a:dk2>
      <a:lt2>
        <a:srgbClr val="FFFFFF"/>
      </a:lt2>
      <a:accent1>
        <a:srgbClr val="3366FF"/>
      </a:accent1>
      <a:accent2>
        <a:srgbClr val="7B46D0"/>
      </a:accent2>
      <a:accent3>
        <a:srgbClr val="AAAACA"/>
      </a:accent3>
      <a:accent4>
        <a:srgbClr val="DADADA"/>
      </a:accent4>
      <a:accent5>
        <a:srgbClr val="ADB8FF"/>
      </a:accent5>
      <a:accent6>
        <a:srgbClr val="6F3FBC"/>
      </a:accent6>
      <a:hlink>
        <a:srgbClr val="86D1EC"/>
      </a:hlink>
      <a:folHlink>
        <a:srgbClr val="45C984"/>
      </a:folHlink>
    </a:clrScheme>
    <a:fontScheme name="Paprsky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prsky 1">
        <a:dk1>
          <a:srgbClr val="1A006C"/>
        </a:dk1>
        <a:lt1>
          <a:srgbClr val="FFFFFF"/>
        </a:lt1>
        <a:dk2>
          <a:srgbClr val="000066"/>
        </a:dk2>
        <a:lt2>
          <a:srgbClr val="CCCCFF"/>
        </a:lt2>
        <a:accent1>
          <a:srgbClr val="0099CC"/>
        </a:accent1>
        <a:accent2>
          <a:srgbClr val="6600CC"/>
        </a:accent2>
        <a:accent3>
          <a:srgbClr val="AAAAB8"/>
        </a:accent3>
        <a:accent4>
          <a:srgbClr val="DADADA"/>
        </a:accent4>
        <a:accent5>
          <a:srgbClr val="AACAE2"/>
        </a:accent5>
        <a:accent6>
          <a:srgbClr val="5C00B9"/>
        </a:accent6>
        <a:hlink>
          <a:srgbClr val="9999FF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2">
        <a:dk1>
          <a:srgbClr val="000080"/>
        </a:dk1>
        <a:lt1>
          <a:srgbClr val="FFFFFF"/>
        </a:lt1>
        <a:dk2>
          <a:srgbClr val="000099"/>
        </a:dk2>
        <a:lt2>
          <a:srgbClr val="FFFFFF"/>
        </a:lt2>
        <a:accent1>
          <a:srgbClr val="3366FF"/>
        </a:accent1>
        <a:accent2>
          <a:srgbClr val="7B46D0"/>
        </a:accent2>
        <a:accent3>
          <a:srgbClr val="AAAACA"/>
        </a:accent3>
        <a:accent4>
          <a:srgbClr val="DADADA"/>
        </a:accent4>
        <a:accent5>
          <a:srgbClr val="ADB8FF"/>
        </a:accent5>
        <a:accent6>
          <a:srgbClr val="6F3FBC"/>
        </a:accent6>
        <a:hlink>
          <a:srgbClr val="86D1EC"/>
        </a:hlink>
        <a:folHlink>
          <a:srgbClr val="45C98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3">
        <a:dk1>
          <a:srgbClr val="3F4873"/>
        </a:dk1>
        <a:lt1>
          <a:srgbClr val="FFFFFF"/>
        </a:lt1>
        <a:dk2>
          <a:srgbClr val="4F598D"/>
        </a:dk2>
        <a:lt2>
          <a:srgbClr val="CCECFF"/>
        </a:lt2>
        <a:accent1>
          <a:srgbClr val="0099CC"/>
        </a:accent1>
        <a:accent2>
          <a:srgbClr val="4C8470"/>
        </a:accent2>
        <a:accent3>
          <a:srgbClr val="B2B5C5"/>
        </a:accent3>
        <a:accent4>
          <a:srgbClr val="DADADA"/>
        </a:accent4>
        <a:accent5>
          <a:srgbClr val="AACAE2"/>
        </a:accent5>
        <a:accent6>
          <a:srgbClr val="447765"/>
        </a:accent6>
        <a:hlink>
          <a:srgbClr val="99CC00"/>
        </a:hlink>
        <a:folHlink>
          <a:srgbClr val="96A4C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4">
        <a:dk1>
          <a:srgbClr val="006E6B"/>
        </a:dk1>
        <a:lt1>
          <a:srgbClr val="FFFFFF"/>
        </a:lt1>
        <a:dk2>
          <a:srgbClr val="008080"/>
        </a:dk2>
        <a:lt2>
          <a:srgbClr val="E2EFCD"/>
        </a:lt2>
        <a:accent1>
          <a:srgbClr val="33CCCC"/>
        </a:accent1>
        <a:accent2>
          <a:srgbClr val="6352B8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5949A6"/>
        </a:accent6>
        <a:hlink>
          <a:srgbClr val="CCFFFF"/>
        </a:hlink>
        <a:folHlink>
          <a:srgbClr val="99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5">
        <a:dk1>
          <a:srgbClr val="48562C"/>
        </a:dk1>
        <a:lt1>
          <a:srgbClr val="FFFFFF"/>
        </a:lt1>
        <a:dk2>
          <a:srgbClr val="546434"/>
        </a:dk2>
        <a:lt2>
          <a:srgbClr val="FFFFCC"/>
        </a:lt2>
        <a:accent1>
          <a:srgbClr val="7B8A6E"/>
        </a:accent1>
        <a:accent2>
          <a:srgbClr val="527C3A"/>
        </a:accent2>
        <a:accent3>
          <a:srgbClr val="B3B8AE"/>
        </a:accent3>
        <a:accent4>
          <a:srgbClr val="DADADA"/>
        </a:accent4>
        <a:accent5>
          <a:srgbClr val="BFC4BA"/>
        </a:accent5>
        <a:accent6>
          <a:srgbClr val="497034"/>
        </a:accent6>
        <a:hlink>
          <a:srgbClr val="55B55E"/>
        </a:hlink>
        <a:folHlink>
          <a:srgbClr val="85B3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6">
        <a:dk1>
          <a:srgbClr val="96B29E"/>
        </a:dk1>
        <a:lt1>
          <a:srgbClr val="FFFFFF"/>
        </a:lt1>
        <a:dk2>
          <a:srgbClr val="A5BDAC"/>
        </a:dk2>
        <a:lt2>
          <a:srgbClr val="FFFFCC"/>
        </a:lt2>
        <a:accent1>
          <a:srgbClr val="4E8880"/>
        </a:accent1>
        <a:accent2>
          <a:srgbClr val="2F71B9"/>
        </a:accent2>
        <a:accent3>
          <a:srgbClr val="CFDBD2"/>
        </a:accent3>
        <a:accent4>
          <a:srgbClr val="DADADA"/>
        </a:accent4>
        <a:accent5>
          <a:srgbClr val="B2C3C0"/>
        </a:accent5>
        <a:accent6>
          <a:srgbClr val="2A66A7"/>
        </a:accent6>
        <a:hlink>
          <a:srgbClr val="9DC0E7"/>
        </a:hlink>
        <a:folHlink>
          <a:srgbClr val="54CA8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7">
        <a:dk1>
          <a:srgbClr val="D49C00"/>
        </a:dk1>
        <a:lt1>
          <a:srgbClr val="FFFFFF"/>
        </a:lt1>
        <a:dk2>
          <a:srgbClr val="CC9900"/>
        </a:dk2>
        <a:lt2>
          <a:srgbClr val="CEBD40"/>
        </a:lt2>
        <a:accent1>
          <a:srgbClr val="CC6600"/>
        </a:accent1>
        <a:accent2>
          <a:srgbClr val="808000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737300"/>
        </a:accent6>
        <a:hlink>
          <a:srgbClr val="FF99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8">
        <a:dk1>
          <a:srgbClr val="881700"/>
        </a:dk1>
        <a:lt1>
          <a:srgbClr val="FAF9E6"/>
        </a:lt1>
        <a:dk2>
          <a:srgbClr val="990000"/>
        </a:dk2>
        <a:lt2>
          <a:srgbClr val="EADC78"/>
        </a:lt2>
        <a:accent1>
          <a:srgbClr val="FF6600"/>
        </a:accent1>
        <a:accent2>
          <a:srgbClr val="B86D52"/>
        </a:accent2>
        <a:accent3>
          <a:srgbClr val="CAAAAA"/>
        </a:accent3>
        <a:accent4>
          <a:srgbClr val="D6D5C4"/>
        </a:accent4>
        <a:accent5>
          <a:srgbClr val="FFB8AA"/>
        </a:accent5>
        <a:accent6>
          <a:srgbClr val="A66249"/>
        </a:accent6>
        <a:hlink>
          <a:srgbClr val="D78D15"/>
        </a:hlink>
        <a:folHlink>
          <a:srgbClr val="C6B37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9">
        <a:dk1>
          <a:srgbClr val="000000"/>
        </a:dk1>
        <a:lt1>
          <a:srgbClr val="FFFFFF"/>
        </a:lt1>
        <a:dk2>
          <a:srgbClr val="000000"/>
        </a:dk2>
        <a:lt2>
          <a:srgbClr val="DDDDDD"/>
        </a:lt2>
        <a:accent1>
          <a:srgbClr val="E6F5F6"/>
        </a:accent1>
        <a:accent2>
          <a:srgbClr val="A5E1A8"/>
        </a:accent2>
        <a:accent3>
          <a:srgbClr val="FFFFFF"/>
        </a:accent3>
        <a:accent4>
          <a:srgbClr val="000000"/>
        </a:accent4>
        <a:accent5>
          <a:srgbClr val="F0F9FA"/>
        </a:accent5>
        <a:accent6>
          <a:srgbClr val="95CC98"/>
        </a:accent6>
        <a:hlink>
          <a:srgbClr val="5B00B6"/>
        </a:hlink>
        <a:folHlink>
          <a:srgbClr val="34988E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Beam</Template>
  <TotalTime>2867</TotalTime>
  <Words>416</Words>
  <Application>Microsoft Office PowerPoint</Application>
  <PresentationFormat>Předvádění na obrazovce (4:3)</PresentationFormat>
  <Paragraphs>101</Paragraphs>
  <Slides>18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4" baseType="lpstr">
      <vt:lpstr>Arial</vt:lpstr>
      <vt:lpstr>Wingdings</vt:lpstr>
      <vt:lpstr>Calibri</vt:lpstr>
      <vt:lpstr>Arial Black</vt:lpstr>
      <vt:lpstr>Garamond</vt:lpstr>
      <vt:lpstr>Paprsky</vt:lpstr>
      <vt:lpstr>PRAHORY A STAROHORY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Company>GUH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HONZA</cp:lastModifiedBy>
  <cp:revision>49</cp:revision>
  <dcterms:created xsi:type="dcterms:W3CDTF">2005-10-24T19:15:21Z</dcterms:created>
  <dcterms:modified xsi:type="dcterms:W3CDTF">2011-04-14T06:52:09Z</dcterms:modified>
</cp:coreProperties>
</file>