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1" r:id="rId1"/>
  </p:sldMasterIdLst>
  <p:sldIdLst>
    <p:sldId id="259" r:id="rId2"/>
    <p:sldId id="256" r:id="rId3"/>
    <p:sldId id="343" r:id="rId4"/>
    <p:sldId id="270" r:id="rId5"/>
    <p:sldId id="356" r:id="rId6"/>
    <p:sldId id="367" r:id="rId7"/>
    <p:sldId id="380" r:id="rId8"/>
    <p:sldId id="37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FFFF00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240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/>
              <a:ahLst/>
              <a:cxnLst>
                <a:cxn ang="0">
                  <a:pos x="1722" y="66"/>
                </a:cxn>
                <a:cxn ang="0">
                  <a:pos x="1722" y="60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1722" y="66"/>
                </a:cxn>
                <a:cxn ang="0">
                  <a:pos x="1722" y="66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/>
              <a:ahLst/>
              <a:cxnLst>
                <a:cxn ang="0">
                  <a:pos x="975" y="48"/>
                </a:cxn>
                <a:cxn ang="0">
                  <a:pos x="975" y="0"/>
                </a:cxn>
                <a:cxn ang="0">
                  <a:pos x="0" y="24"/>
                </a:cxn>
                <a:cxn ang="0">
                  <a:pos x="0" y="101"/>
                </a:cxn>
                <a:cxn ang="0">
                  <a:pos x="975" y="48"/>
                </a:cxn>
                <a:cxn ang="0">
                  <a:pos x="975" y="48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/>
              <a:ahLst/>
              <a:cxnLst>
                <a:cxn ang="0">
                  <a:pos x="2141" y="0"/>
                </a:cxn>
                <a:cxn ang="0">
                  <a:pos x="0" y="156"/>
                </a:cxn>
                <a:cxn ang="0">
                  <a:pos x="0" y="198"/>
                </a:cxn>
                <a:cxn ang="0">
                  <a:pos x="2141" y="0"/>
                </a:cxn>
                <a:cxn ang="0">
                  <a:pos x="2141" y="0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/>
              <a:ahLst/>
              <a:cxnLst>
                <a:cxn ang="0">
                  <a:pos x="2182" y="276"/>
                </a:cxn>
                <a:cxn ang="0">
                  <a:pos x="2517" y="204"/>
                </a:cxn>
                <a:cxn ang="0">
                  <a:pos x="2260" y="0"/>
                </a:cxn>
                <a:cxn ang="0">
                  <a:pos x="0" y="276"/>
                </a:cxn>
                <a:cxn ang="0">
                  <a:pos x="2182" y="276"/>
                </a:cxn>
                <a:cxn ang="0">
                  <a:pos x="2182" y="276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/>
              <a:ahLst/>
              <a:cxnLst>
                <a:cxn ang="0">
                  <a:pos x="729" y="240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729" y="240"/>
                </a:cxn>
                <a:cxn ang="0">
                  <a:pos x="729" y="240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/>
              <a:ahLst/>
              <a:cxnLst>
                <a:cxn ang="0">
                  <a:pos x="729" y="318"/>
                </a:cxn>
                <a:cxn ang="0">
                  <a:pos x="729" y="312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729" y="318"/>
                </a:cxn>
                <a:cxn ang="0">
                  <a:pos x="729" y="318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/>
              <a:ahLst/>
              <a:cxnLst>
                <a:cxn ang="0">
                  <a:pos x="281" y="335"/>
                </a:cxn>
                <a:cxn ang="0">
                  <a:pos x="281" y="173"/>
                </a:cxn>
                <a:cxn ang="0">
                  <a:pos x="96" y="0"/>
                </a:cxn>
                <a:cxn ang="0">
                  <a:pos x="0" y="90"/>
                </a:cxn>
                <a:cxn ang="0">
                  <a:pos x="281" y="335"/>
                </a:cxn>
                <a:cxn ang="0">
                  <a:pos x="281" y="335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3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/>
              <a:ahLst/>
              <a:cxnLst>
                <a:cxn ang="0">
                  <a:pos x="132" y="13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32" y="132"/>
                </a:cxn>
                <a:cxn ang="0">
                  <a:pos x="132" y="132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32" y="132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4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5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6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7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/>
              <a:ahLst/>
              <a:cxnLst>
                <a:cxn ang="0">
                  <a:pos x="155" y="516"/>
                </a:cxn>
                <a:cxn ang="0">
                  <a:pos x="155" y="204"/>
                </a:cxn>
                <a:cxn ang="0">
                  <a:pos x="77" y="0"/>
                </a:cxn>
                <a:cxn ang="0">
                  <a:pos x="0" y="192"/>
                </a:cxn>
                <a:cxn ang="0">
                  <a:pos x="155" y="516"/>
                </a:cxn>
                <a:cxn ang="0">
                  <a:pos x="155" y="516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9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/>
              <a:ahLst/>
              <a:cxnLst>
                <a:cxn ang="0">
                  <a:pos x="0" y="144"/>
                </a:cxn>
                <a:cxn ang="0">
                  <a:pos x="60" y="312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0" y="144"/>
                </a:cxn>
                <a:cxn ang="0">
                  <a:pos x="0" y="144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1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2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/>
              <a:ahLst/>
              <a:cxnLst>
                <a:cxn ang="0">
                  <a:pos x="6" y="6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6" y="6"/>
                </a:cxn>
                <a:cxn ang="0">
                  <a:pos x="6" y="6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3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4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5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6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7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8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9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0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41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42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3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14730" name="Rectangle 4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600200"/>
            <a:ext cx="8229600" cy="1828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14731" name="Rectangle 4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36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4" name="Rectangle 4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5" name="Rectangle 4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6" name="Rectangle 4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070AC24-3ED3-462A-9B95-C85AC4364A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46EBA6-DFD1-4B1B-B39C-CB78A13AC0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EDB4E8-1045-42CC-8F12-74F7A9916E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3DDFC5-1869-4BB0-B64B-1979940A4E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EA4063-E9DA-4BC2-A0B4-EA44725248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667B46-6C15-4620-A8CB-EEBCCBE9CE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0701D0-D149-440F-AB91-D9A25C3E78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7E686F-06E5-43D7-BCF1-565239EC97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55470B-D118-431A-94E8-385DD5214E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BD9AF3-BB5B-4A17-B5CE-0440204E4B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38FD7E-9E6E-461B-B4C6-CF55DD1DFC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7813"/>
            <a:ext cx="8229600" cy="585311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1F999C-4E8E-4A5E-AF47-8A937DD5EA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57647"/>
                <a:invGamma/>
              </a:schemeClr>
            </a:gs>
            <a:gs pos="100000">
              <a:schemeClr val="bg1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113667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68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69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70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/>
              <a:ahLst/>
              <a:cxnLst>
                <a:cxn ang="0">
                  <a:pos x="1722" y="66"/>
                </a:cxn>
                <a:cxn ang="0">
                  <a:pos x="1722" y="60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1722" y="66"/>
                </a:cxn>
                <a:cxn ang="0">
                  <a:pos x="1722" y="66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71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72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/>
              <a:ahLst/>
              <a:cxnLst>
                <a:cxn ang="0">
                  <a:pos x="975" y="48"/>
                </a:cxn>
                <a:cxn ang="0">
                  <a:pos x="975" y="0"/>
                </a:cxn>
                <a:cxn ang="0">
                  <a:pos x="0" y="24"/>
                </a:cxn>
                <a:cxn ang="0">
                  <a:pos x="0" y="101"/>
                </a:cxn>
                <a:cxn ang="0">
                  <a:pos x="975" y="48"/>
                </a:cxn>
                <a:cxn ang="0">
                  <a:pos x="975" y="48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73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/>
              <a:ahLst/>
              <a:cxnLst>
                <a:cxn ang="0">
                  <a:pos x="2141" y="0"/>
                </a:cxn>
                <a:cxn ang="0">
                  <a:pos x="0" y="156"/>
                </a:cxn>
                <a:cxn ang="0">
                  <a:pos x="0" y="198"/>
                </a:cxn>
                <a:cxn ang="0">
                  <a:pos x="2141" y="0"/>
                </a:cxn>
                <a:cxn ang="0">
                  <a:pos x="2141" y="0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74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75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/>
              <a:ahLst/>
              <a:cxnLst>
                <a:cxn ang="0">
                  <a:pos x="2182" y="276"/>
                </a:cxn>
                <a:cxn ang="0">
                  <a:pos x="2517" y="204"/>
                </a:cxn>
                <a:cxn ang="0">
                  <a:pos x="2260" y="0"/>
                </a:cxn>
                <a:cxn ang="0">
                  <a:pos x="0" y="276"/>
                </a:cxn>
                <a:cxn ang="0">
                  <a:pos x="2182" y="276"/>
                </a:cxn>
                <a:cxn ang="0">
                  <a:pos x="2182" y="276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76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77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/>
              <a:ahLst/>
              <a:cxnLst>
                <a:cxn ang="0">
                  <a:pos x="729" y="240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729" y="240"/>
                </a:cxn>
                <a:cxn ang="0">
                  <a:pos x="729" y="240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78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79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/>
              <a:ahLst/>
              <a:cxnLst>
                <a:cxn ang="0">
                  <a:pos x="729" y="318"/>
                </a:cxn>
                <a:cxn ang="0">
                  <a:pos x="729" y="312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729" y="318"/>
                </a:cxn>
                <a:cxn ang="0">
                  <a:pos x="729" y="318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80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81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82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83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/>
              <a:ahLst/>
              <a:cxnLst>
                <a:cxn ang="0">
                  <a:pos x="281" y="335"/>
                </a:cxn>
                <a:cxn ang="0">
                  <a:pos x="281" y="173"/>
                </a:cxn>
                <a:cxn ang="0">
                  <a:pos x="96" y="0"/>
                </a:cxn>
                <a:cxn ang="0">
                  <a:pos x="0" y="90"/>
                </a:cxn>
                <a:cxn ang="0">
                  <a:pos x="281" y="335"/>
                </a:cxn>
                <a:cxn ang="0">
                  <a:pos x="281" y="335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84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85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/>
              <a:ahLst/>
              <a:cxnLst>
                <a:cxn ang="0">
                  <a:pos x="132" y="13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32" y="132"/>
                </a:cxn>
                <a:cxn ang="0">
                  <a:pos x="132" y="132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32" y="132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86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87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88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89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/>
              <a:ahLst/>
              <a:cxnLst>
                <a:cxn ang="0">
                  <a:pos x="155" y="516"/>
                </a:cxn>
                <a:cxn ang="0">
                  <a:pos x="155" y="204"/>
                </a:cxn>
                <a:cxn ang="0">
                  <a:pos x="77" y="0"/>
                </a:cxn>
                <a:cxn ang="0">
                  <a:pos x="0" y="192"/>
                </a:cxn>
                <a:cxn ang="0">
                  <a:pos x="155" y="516"/>
                </a:cxn>
                <a:cxn ang="0">
                  <a:pos x="155" y="516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90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91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92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/>
              <a:ahLst/>
              <a:cxnLst>
                <a:cxn ang="0">
                  <a:pos x="0" y="144"/>
                </a:cxn>
                <a:cxn ang="0">
                  <a:pos x="60" y="312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0" y="144"/>
                </a:cxn>
                <a:cxn ang="0">
                  <a:pos x="0" y="144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93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94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/>
              <a:ahLst/>
              <a:cxnLst>
                <a:cxn ang="0">
                  <a:pos x="6" y="6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6" y="6"/>
                </a:cxn>
                <a:cxn ang="0">
                  <a:pos x="6" y="6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95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96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97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98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699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700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701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702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68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113704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3705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13706" name="Rectangle 4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13707" name="Rectangle 4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13708" name="Rectangle 4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3709" name="Rectangle 4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3710" name="Rectangle 4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438A71C4-B8D2-47D7-B9E8-D353DE944C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96" r:id="rId1"/>
    <p:sldLayoutId id="2147483695" r:id="rId2"/>
    <p:sldLayoutId id="2147483694" r:id="rId3"/>
    <p:sldLayoutId id="2147483693" r:id="rId4"/>
    <p:sldLayoutId id="2147483692" r:id="rId5"/>
    <p:sldLayoutId id="2147483691" r:id="rId6"/>
    <p:sldLayoutId id="2147483690" r:id="rId7"/>
    <p:sldLayoutId id="2147483689" r:id="rId8"/>
    <p:sldLayoutId id="2147483688" r:id="rId9"/>
    <p:sldLayoutId id="2147483687" r:id="rId10"/>
    <p:sldLayoutId id="2147483686" r:id="rId11"/>
    <p:sldLayoutId id="2147483685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90000"/>
        <a:buFont typeface="Wingdings" pitchFamily="2" charset="2"/>
        <a:buBlip>
          <a:blip r:embed="rId14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Blip>
          <a:blip r:embed="rId15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6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6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6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6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6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1989138"/>
            <a:ext cx="8229600" cy="2808287"/>
          </a:xfrm>
        </p:spPr>
        <p:txBody>
          <a:bodyPr/>
          <a:lstStyle/>
          <a:p>
            <a:pPr eaLnBrk="1" hangingPunct="1"/>
            <a:r>
              <a:rPr lang="cs-CZ" sz="8000" b="1" smtClean="0">
                <a:solidFill>
                  <a:srgbClr val="66FF33"/>
                </a:solidFill>
              </a:rPr>
              <a:t>TŘETIHORY</a:t>
            </a:r>
          </a:p>
        </p:txBody>
      </p:sp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3832225" y="1647825"/>
            <a:ext cx="184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/>
          </a:p>
        </p:txBody>
      </p:sp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476250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0" y="6524625"/>
            <a:ext cx="1187450" cy="2746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1200" b="1"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ZŠ Hejnice 2010</a:t>
            </a:r>
          </a:p>
        </p:txBody>
      </p:sp>
      <p:sp>
        <p:nvSpPr>
          <p:cNvPr id="2" name="TextovéPole 14"/>
          <p:cNvSpPr txBox="1"/>
          <p:nvPr/>
        </p:nvSpPr>
        <p:spPr>
          <a:xfrm>
            <a:off x="7854950" y="6453188"/>
            <a:ext cx="1289050" cy="2746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1200" b="1"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Mgr. Jan Kašpar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69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69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697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5"/>
          <p:cNvSpPr txBox="1">
            <a:spLocks noChangeArrowheads="1"/>
          </p:cNvSpPr>
          <p:nvPr/>
        </p:nvSpPr>
        <p:spPr bwMode="auto">
          <a:xfrm>
            <a:off x="2916238" y="2133600"/>
            <a:ext cx="762000" cy="4103688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vert="eaVert">
            <a:spAutoFit/>
          </a:bodyPr>
          <a:lstStyle/>
          <a:p>
            <a:pPr algn="ctr"/>
            <a:r>
              <a:rPr lang="cs-CZ" sz="3600">
                <a:solidFill>
                  <a:schemeClr val="hlink"/>
                </a:solidFill>
                <a:latin typeface="Arial Black" pitchFamily="34" charset="0"/>
              </a:rPr>
              <a:t> </a:t>
            </a:r>
            <a:r>
              <a:rPr lang="cs-CZ" sz="3200" b="1">
                <a:solidFill>
                  <a:srgbClr val="66FF33"/>
                </a:solidFill>
                <a:latin typeface="Arial Black" pitchFamily="34" charset="0"/>
              </a:rPr>
              <a:t>TŘETIHORY</a:t>
            </a:r>
          </a:p>
        </p:txBody>
      </p:sp>
      <p:sp>
        <p:nvSpPr>
          <p:cNvPr id="4099" name="Text Box 6"/>
          <p:cNvSpPr txBox="1">
            <a:spLocks noChangeArrowheads="1"/>
          </p:cNvSpPr>
          <p:nvPr/>
        </p:nvSpPr>
        <p:spPr bwMode="auto">
          <a:xfrm>
            <a:off x="2627313" y="580548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Garamond" pitchFamily="18" charset="0"/>
            </a:endParaRPr>
          </a:p>
        </p:txBody>
      </p:sp>
      <p:sp>
        <p:nvSpPr>
          <p:cNvPr id="4100" name="Text Box 41"/>
          <p:cNvSpPr txBox="1">
            <a:spLocks noChangeArrowheads="1"/>
          </p:cNvSpPr>
          <p:nvPr/>
        </p:nvSpPr>
        <p:spPr bwMode="auto">
          <a:xfrm>
            <a:off x="1258888" y="5949950"/>
            <a:ext cx="13017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FFFF"/>
                </a:solidFill>
                <a:latin typeface="Arial Black" pitchFamily="34" charset="0"/>
              </a:rPr>
              <a:t>65 mil.</a:t>
            </a:r>
          </a:p>
        </p:txBody>
      </p:sp>
      <p:sp>
        <p:nvSpPr>
          <p:cNvPr id="4101" name="Text Box 42"/>
          <p:cNvSpPr txBox="1">
            <a:spLocks noChangeArrowheads="1"/>
          </p:cNvSpPr>
          <p:nvPr/>
        </p:nvSpPr>
        <p:spPr bwMode="auto">
          <a:xfrm>
            <a:off x="1476375" y="1916113"/>
            <a:ext cx="10985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FFFF"/>
                </a:solidFill>
                <a:latin typeface="Arial Black" pitchFamily="34" charset="0"/>
              </a:rPr>
              <a:t>2 mil.</a:t>
            </a:r>
          </a:p>
        </p:txBody>
      </p:sp>
      <p:graphicFrame>
        <p:nvGraphicFramePr>
          <p:cNvPr id="103493" name="Group 69"/>
          <p:cNvGraphicFramePr>
            <a:graphicFrameLocks noGrp="1"/>
          </p:cNvGraphicFramePr>
          <p:nvPr/>
        </p:nvGraphicFramePr>
        <p:xfrm>
          <a:off x="3708400" y="2133600"/>
          <a:ext cx="3743325" cy="4103688"/>
        </p:xfrm>
        <a:graphic>
          <a:graphicData uri="http://schemas.openxmlformats.org/drawingml/2006/table">
            <a:tbl>
              <a:tblPr/>
              <a:tblGrid>
                <a:gridCol w="3743325"/>
              </a:tblGrid>
              <a:tr h="20526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4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Arial" charset="0"/>
                        </a:rPr>
                        <a:t>neogén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Arial" charset="0"/>
                        </a:rPr>
                        <a:t>(mladší třetihory)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051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4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Arial" charset="0"/>
                        </a:rPr>
                        <a:t>paleogén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Arial" charset="0"/>
                        </a:rPr>
                        <a:t>(starší třetihory)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3494" name="Rectangle 70"/>
          <p:cNvSpPr>
            <a:spLocks noRot="1"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>
              <a:defRPr/>
            </a:pPr>
            <a:r>
              <a:rPr lang="cs-CZ" sz="4400">
                <a:solidFill>
                  <a:srgbClr val="66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TŘETIHORY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34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4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34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844" name="Rectangle 4"/>
          <p:cNvSpPr>
            <a:spLocks noRot="1"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>
              <a:defRPr/>
            </a:pPr>
            <a:r>
              <a:rPr lang="cs-CZ" sz="4400">
                <a:solidFill>
                  <a:srgbClr val="66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TŘETIHORY</a:t>
            </a:r>
          </a:p>
        </p:txBody>
      </p:sp>
      <p:sp>
        <p:nvSpPr>
          <p:cNvPr id="5124" name="Text Box 5"/>
          <p:cNvSpPr txBox="1">
            <a:spLocks noChangeArrowheads="1"/>
          </p:cNvSpPr>
          <p:nvPr/>
        </p:nvSpPr>
        <p:spPr bwMode="auto">
          <a:xfrm>
            <a:off x="395288" y="1700213"/>
            <a:ext cx="7993062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Rozložení pevnin a oceánů ve třetihorách</a:t>
            </a:r>
          </a:p>
          <a:p>
            <a:r>
              <a:rPr lang="cs-CZ" sz="3200"/>
              <a:t>bylo již blízké dnešnímu stavu.</a:t>
            </a:r>
          </a:p>
        </p:txBody>
      </p:sp>
      <p:sp>
        <p:nvSpPr>
          <p:cNvPr id="5127" name="Text Box 4"/>
          <p:cNvSpPr txBox="1">
            <a:spLocks noChangeArrowheads="1"/>
          </p:cNvSpPr>
          <p:nvPr/>
        </p:nvSpPr>
        <p:spPr bwMode="auto">
          <a:xfrm>
            <a:off x="468313" y="2924175"/>
            <a:ext cx="7948612" cy="2227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cs-CZ" sz="2800"/>
              <a:t> další rozšiřování Atlantského oceánu</a:t>
            </a:r>
          </a:p>
          <a:p>
            <a:pPr>
              <a:buFontTx/>
              <a:buChar char="•"/>
            </a:pPr>
            <a:r>
              <a:rPr lang="cs-CZ" sz="2800"/>
              <a:t> připojení Indického subkontinentu k Eurasii</a:t>
            </a:r>
          </a:p>
          <a:p>
            <a:pPr>
              <a:buFontTx/>
              <a:buChar char="•"/>
            </a:pPr>
            <a:r>
              <a:rPr lang="cs-CZ" sz="2800"/>
              <a:t> postup Afriky a Arabského poloostrova k severu</a:t>
            </a:r>
          </a:p>
          <a:p>
            <a:pPr>
              <a:buFontTx/>
              <a:buChar char="•"/>
            </a:pPr>
            <a:r>
              <a:rPr lang="cs-CZ" sz="2800"/>
              <a:t> oddělení Austrálie a Antarktidy</a:t>
            </a:r>
          </a:p>
          <a:p>
            <a:pPr>
              <a:buFontTx/>
              <a:buChar char="•"/>
            </a:pPr>
            <a:r>
              <a:rPr lang="cs-CZ" sz="2800"/>
              <a:t> počátek zalednění Antarktidy a Grónska</a:t>
            </a:r>
          </a:p>
        </p:txBody>
      </p:sp>
      <p:sp>
        <p:nvSpPr>
          <p:cNvPr id="5128" name="Text Box 5"/>
          <p:cNvSpPr txBox="1">
            <a:spLocks noChangeArrowheads="1"/>
          </p:cNvSpPr>
          <p:nvPr/>
        </p:nvSpPr>
        <p:spPr bwMode="auto">
          <a:xfrm>
            <a:off x="323850" y="5300663"/>
            <a:ext cx="84963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Alpínsko-himalájské vrásnění měnilo vzhled kontinentů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 Box 4"/>
          <p:cNvSpPr txBox="1">
            <a:spLocks noChangeArrowheads="1"/>
          </p:cNvSpPr>
          <p:nvPr/>
        </p:nvSpPr>
        <p:spPr bwMode="auto">
          <a:xfrm>
            <a:off x="2339975" y="476250"/>
            <a:ext cx="4249738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Arial Black" pitchFamily="34" charset="0"/>
              </a:rPr>
              <a:t>Život v třetihorách</a:t>
            </a:r>
          </a:p>
        </p:txBody>
      </p:sp>
      <p:sp>
        <p:nvSpPr>
          <p:cNvPr id="12291" name="Text Box 5"/>
          <p:cNvSpPr txBox="1">
            <a:spLocks noChangeArrowheads="1"/>
          </p:cNvSpPr>
          <p:nvPr/>
        </p:nvSpPr>
        <p:spPr bwMode="auto">
          <a:xfrm>
            <a:off x="5508625" y="2224088"/>
            <a:ext cx="287972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800"/>
          </a:p>
        </p:txBody>
      </p:sp>
      <p:sp>
        <p:nvSpPr>
          <p:cNvPr id="12292" name="Text Box 8"/>
          <p:cNvSpPr txBox="1">
            <a:spLocks noChangeArrowheads="1"/>
          </p:cNvSpPr>
          <p:nvPr/>
        </p:nvSpPr>
        <p:spPr bwMode="auto">
          <a:xfrm>
            <a:off x="250825" y="1289050"/>
            <a:ext cx="8604250" cy="556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>
              <a:buFontTx/>
              <a:buChar char="•"/>
            </a:pPr>
            <a:r>
              <a:rPr lang="cs-CZ" sz="2400" b="1"/>
              <a:t> Vymírání na konci druhohor způsobilo obrovské změny ve složení ekosystémů. </a:t>
            </a:r>
          </a:p>
          <a:p>
            <a:pPr algn="just"/>
            <a:endParaRPr lang="cs-CZ" sz="2400" b="1"/>
          </a:p>
          <a:p>
            <a:pPr algn="just">
              <a:buFontTx/>
              <a:buChar char="•"/>
            </a:pPr>
            <a:r>
              <a:rPr lang="cs-CZ" sz="2400" b="1"/>
              <a:t>Zastoupení jednotlivých skupin flóry a fauny bylo do jisté míry již značně podobné současnému stavu.</a:t>
            </a:r>
          </a:p>
          <a:p>
            <a:pPr algn="just"/>
            <a:endParaRPr lang="cs-CZ" sz="2400" b="1"/>
          </a:p>
          <a:p>
            <a:pPr algn="just">
              <a:buFontTx/>
              <a:buChar char="•"/>
            </a:pPr>
            <a:r>
              <a:rPr lang="cs-CZ" sz="2400" b="1"/>
              <a:t>Hojné byly ve třetihorách zejména listnaté a jehličnaté dřeviny</a:t>
            </a:r>
          </a:p>
          <a:p>
            <a:pPr algn="just">
              <a:buFontTx/>
              <a:buChar char="•"/>
            </a:pPr>
            <a:endParaRPr lang="cs-CZ" sz="2400" b="1"/>
          </a:p>
          <a:p>
            <a:pPr algn="just">
              <a:buFontTx/>
              <a:buChar char="•"/>
            </a:pPr>
            <a:r>
              <a:rPr lang="cs-CZ" sz="2400" b="1"/>
              <a:t>Z lesů rostoucích v močálech vznikly sloje </a:t>
            </a:r>
            <a:r>
              <a:rPr lang="cs-CZ" sz="2400" b="1">
                <a:solidFill>
                  <a:srgbClr val="FFFF00"/>
                </a:solidFill>
              </a:rPr>
              <a:t>hnědého uhlí</a:t>
            </a:r>
            <a:r>
              <a:rPr lang="cs-CZ" sz="2400" b="1"/>
              <a:t>.</a:t>
            </a:r>
          </a:p>
          <a:p>
            <a:pPr algn="just">
              <a:buFontTx/>
              <a:buChar char="•"/>
            </a:pPr>
            <a:r>
              <a:rPr lang="cs-CZ" sz="2400" b="1"/>
              <a:t>Vedle listnatých dřevin byly v našich močálech běžné i jehličnany (sekvoje) a subtropické dřeviny jako fíkovníky, magnólie i palmy.</a:t>
            </a:r>
          </a:p>
          <a:p>
            <a:pPr algn="just">
              <a:buFontTx/>
              <a:buChar char="•"/>
            </a:pPr>
            <a:endParaRPr lang="cs-CZ" sz="2400" b="1"/>
          </a:p>
          <a:p>
            <a:pPr algn="just">
              <a:buFontTx/>
              <a:buChar char="•"/>
            </a:pPr>
            <a:endParaRPr lang="cs-CZ" sz="24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Text Box 3"/>
          <p:cNvSpPr txBox="1">
            <a:spLocks noChangeArrowheads="1"/>
          </p:cNvSpPr>
          <p:nvPr/>
        </p:nvSpPr>
        <p:spPr bwMode="auto">
          <a:xfrm>
            <a:off x="5508625" y="2224088"/>
            <a:ext cx="287972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800"/>
          </a:p>
        </p:txBody>
      </p:sp>
      <p:sp>
        <p:nvSpPr>
          <p:cNvPr id="27652" name="Text Box 4"/>
          <p:cNvSpPr txBox="1">
            <a:spLocks noChangeArrowheads="1"/>
          </p:cNvSpPr>
          <p:nvPr/>
        </p:nvSpPr>
        <p:spPr bwMode="auto">
          <a:xfrm>
            <a:off x="179388" y="692150"/>
            <a:ext cx="8640762" cy="483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cs-CZ" sz="2400" b="1"/>
              <a:t>Ve starších třetihorách se na Zemi objevili </a:t>
            </a:r>
            <a:r>
              <a:rPr lang="cs-CZ" sz="2400" b="1">
                <a:solidFill>
                  <a:srgbClr val="FFFF00"/>
                </a:solidFill>
              </a:rPr>
              <a:t>první primáti, </a:t>
            </a:r>
            <a:r>
              <a:rPr lang="cs-CZ" sz="2400" b="1"/>
              <a:t>ze kterých v mladších třetihorách vznikli</a:t>
            </a:r>
            <a:r>
              <a:rPr lang="cs-CZ" sz="2400" b="1">
                <a:solidFill>
                  <a:srgbClr val="FFFF00"/>
                </a:solidFill>
              </a:rPr>
              <a:t> první předchůdci člověka</a:t>
            </a:r>
            <a:r>
              <a:rPr lang="cs-CZ" sz="2400" b="1"/>
              <a:t>.</a:t>
            </a:r>
          </a:p>
          <a:p>
            <a:pPr>
              <a:buFontTx/>
              <a:buChar char="•"/>
            </a:pPr>
            <a:endParaRPr lang="cs-CZ" sz="2400" b="1"/>
          </a:p>
          <a:p>
            <a:pPr>
              <a:buFontTx/>
              <a:buChar char="•"/>
            </a:pPr>
            <a:r>
              <a:rPr lang="cs-CZ" sz="2400" b="1"/>
              <a:t>Velký rozvoj zaznamenali ptáci</a:t>
            </a:r>
          </a:p>
          <a:p>
            <a:pPr>
              <a:buFontTx/>
              <a:buChar char="•"/>
            </a:pPr>
            <a:endParaRPr lang="cs-CZ" sz="2400" b="1"/>
          </a:p>
          <a:p>
            <a:pPr>
              <a:buFontTx/>
              <a:buChar char="•"/>
            </a:pPr>
            <a:r>
              <a:rPr lang="cs-CZ" sz="2400" b="1"/>
              <a:t>Pokračoval vývoj hmyzu</a:t>
            </a:r>
          </a:p>
          <a:p>
            <a:pPr>
              <a:buFontTx/>
              <a:buChar char="•"/>
            </a:pPr>
            <a:endParaRPr lang="cs-CZ" sz="2400" b="1"/>
          </a:p>
          <a:p>
            <a:pPr>
              <a:buFontTx/>
              <a:buChar char="•"/>
            </a:pPr>
            <a:r>
              <a:rPr lang="cs-CZ" sz="2400" b="1"/>
              <a:t>Obrovský rozvoj zaznamenali savci, objevili se první chobotnatci </a:t>
            </a:r>
          </a:p>
          <a:p>
            <a:pPr>
              <a:buFontTx/>
              <a:buChar char="•"/>
            </a:pPr>
            <a:endParaRPr lang="cs-CZ" sz="2400" b="1"/>
          </a:p>
          <a:p>
            <a:pPr>
              <a:buFontTx/>
              <a:buChar char="•"/>
            </a:pPr>
            <a:endParaRPr lang="cs-CZ" sz="2400" b="1"/>
          </a:p>
          <a:p>
            <a:pPr>
              <a:buFontTx/>
              <a:buChar char="•"/>
            </a:pPr>
            <a:endParaRPr lang="cs-CZ" sz="24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09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23850" y="1916113"/>
            <a:ext cx="8640763" cy="4033837"/>
          </a:xfrm>
        </p:spPr>
        <p:txBody>
          <a:bodyPr/>
          <a:lstStyle/>
          <a:p>
            <a:pPr eaLnBrk="1" hangingPunct="1"/>
            <a:r>
              <a:rPr lang="cs-CZ" sz="2800" smtClean="0"/>
              <a:t>Zastoupeny jsou horniny z celých třetihor</a:t>
            </a:r>
          </a:p>
          <a:p>
            <a:pPr eaLnBrk="1" hangingPunct="1"/>
            <a:r>
              <a:rPr lang="cs-CZ" sz="2800" smtClean="0"/>
              <a:t>Většina území ČR byla souší, jen na východě </a:t>
            </a:r>
            <a:br>
              <a:rPr lang="cs-CZ" sz="2800" smtClean="0"/>
            </a:br>
            <a:r>
              <a:rPr lang="cs-CZ" sz="2800" smtClean="0"/>
              <a:t>k nám zasahovalo moře</a:t>
            </a:r>
          </a:p>
          <a:p>
            <a:pPr eaLnBrk="1" hangingPunct="1"/>
            <a:r>
              <a:rPr lang="cs-CZ" sz="2800" smtClean="0"/>
              <a:t>Vznikla nová pohoří (Karpatská soustava)</a:t>
            </a:r>
          </a:p>
          <a:p>
            <a:pPr eaLnBrk="1" hangingPunct="1"/>
            <a:r>
              <a:rPr lang="cs-CZ" sz="2800" smtClean="0"/>
              <a:t>Projevila se sopečná činnost – Doupovské hory, České středohoří</a:t>
            </a:r>
          </a:p>
          <a:p>
            <a:pPr eaLnBrk="1" hangingPunct="1"/>
            <a:r>
              <a:rPr lang="cs-CZ" sz="2800" smtClean="0"/>
              <a:t>Došlo ke zdvihům a poklesům desek podél zlomů (Podkrušnohorský zlom)</a:t>
            </a:r>
          </a:p>
        </p:txBody>
      </p:sp>
      <p:sp>
        <p:nvSpPr>
          <p:cNvPr id="34819" name="Text Box 3"/>
          <p:cNvSpPr txBox="1">
            <a:spLocks noChangeArrowheads="1"/>
          </p:cNvSpPr>
          <p:nvPr/>
        </p:nvSpPr>
        <p:spPr bwMode="auto">
          <a:xfrm>
            <a:off x="1908175" y="765175"/>
            <a:ext cx="5122863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FF00"/>
                </a:solidFill>
              </a:rPr>
              <a:t>Třetihory v České republice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endParaRPr lang="cs-CZ" smtClean="0">
              <a:effectLst/>
            </a:endParaRP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effectLst/>
            </a:endParaRPr>
          </a:p>
        </p:txBody>
      </p:sp>
      <p:pic>
        <p:nvPicPr>
          <p:cNvPr id="6042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30163" y="-3175"/>
            <a:ext cx="9205913" cy="687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0421" name="Text Box 5"/>
          <p:cNvSpPr txBox="1">
            <a:spLocks noChangeArrowheads="1"/>
          </p:cNvSpPr>
          <p:nvPr/>
        </p:nvSpPr>
        <p:spPr bwMode="auto">
          <a:xfrm>
            <a:off x="0" y="6453188"/>
            <a:ext cx="90011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60422" name="Text Box 6"/>
          <p:cNvSpPr txBox="1">
            <a:spLocks noChangeArrowheads="1"/>
          </p:cNvSpPr>
          <p:nvPr/>
        </p:nvSpPr>
        <p:spPr bwMode="auto">
          <a:xfrm>
            <a:off x="0" y="6453188"/>
            <a:ext cx="971550" cy="366712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chemeClr val="bg1"/>
                </a:solidFill>
              </a:rPr>
              <a:t>Obr.1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277813"/>
            <a:ext cx="8229600" cy="630237"/>
          </a:xfrm>
        </p:spPr>
        <p:txBody>
          <a:bodyPr/>
          <a:lstStyle/>
          <a:p>
            <a:pPr algn="l"/>
            <a:r>
              <a:rPr lang="cs-CZ" sz="2400" smtClean="0"/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981075"/>
            <a:ext cx="8713788" cy="5149850"/>
          </a:xfrm>
        </p:spPr>
        <p:txBody>
          <a:bodyPr/>
          <a:lstStyle/>
          <a:p>
            <a:r>
              <a:rPr lang="cs-CZ" sz="1400" smtClean="0"/>
              <a:t>Obr.1: Archív autora</a:t>
            </a:r>
          </a:p>
          <a:p>
            <a:r>
              <a:rPr lang="cs-CZ" sz="1400" smtClean="0">
                <a:effectLst/>
              </a:rPr>
              <a:t>Autorem materiálu a všech jeho částí, není-li uvedeno jinak, je Mgr. Jan Kašpar.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prsky">
  <a:themeElements>
    <a:clrScheme name="Paprsky 2">
      <a:dk1>
        <a:srgbClr val="000080"/>
      </a:dk1>
      <a:lt1>
        <a:srgbClr val="FFFFFF"/>
      </a:lt1>
      <a:dk2>
        <a:srgbClr val="000099"/>
      </a:dk2>
      <a:lt2>
        <a:srgbClr val="FFFFFF"/>
      </a:lt2>
      <a:accent1>
        <a:srgbClr val="3366FF"/>
      </a:accent1>
      <a:accent2>
        <a:srgbClr val="7B46D0"/>
      </a:accent2>
      <a:accent3>
        <a:srgbClr val="AAAACA"/>
      </a:accent3>
      <a:accent4>
        <a:srgbClr val="DADADA"/>
      </a:accent4>
      <a:accent5>
        <a:srgbClr val="ADB8FF"/>
      </a:accent5>
      <a:accent6>
        <a:srgbClr val="6F3FBC"/>
      </a:accent6>
      <a:hlink>
        <a:srgbClr val="86D1EC"/>
      </a:hlink>
      <a:folHlink>
        <a:srgbClr val="45C984"/>
      </a:folHlink>
    </a:clrScheme>
    <a:fontScheme name="Paprsky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prsky 1">
        <a:dk1>
          <a:srgbClr val="1A006C"/>
        </a:dk1>
        <a:lt1>
          <a:srgbClr val="FFFFFF"/>
        </a:lt1>
        <a:dk2>
          <a:srgbClr val="000066"/>
        </a:dk2>
        <a:lt2>
          <a:srgbClr val="CCCCFF"/>
        </a:lt2>
        <a:accent1>
          <a:srgbClr val="0099CC"/>
        </a:accent1>
        <a:accent2>
          <a:srgbClr val="6600CC"/>
        </a:accent2>
        <a:accent3>
          <a:srgbClr val="AAAAB8"/>
        </a:accent3>
        <a:accent4>
          <a:srgbClr val="DADADA"/>
        </a:accent4>
        <a:accent5>
          <a:srgbClr val="AACAE2"/>
        </a:accent5>
        <a:accent6>
          <a:srgbClr val="5C00B9"/>
        </a:accent6>
        <a:hlink>
          <a:srgbClr val="9999FF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2">
        <a:dk1>
          <a:srgbClr val="000080"/>
        </a:dk1>
        <a:lt1>
          <a:srgbClr val="FFFFFF"/>
        </a:lt1>
        <a:dk2>
          <a:srgbClr val="000099"/>
        </a:dk2>
        <a:lt2>
          <a:srgbClr val="FFFFFF"/>
        </a:lt2>
        <a:accent1>
          <a:srgbClr val="3366FF"/>
        </a:accent1>
        <a:accent2>
          <a:srgbClr val="7B46D0"/>
        </a:accent2>
        <a:accent3>
          <a:srgbClr val="AAAACA"/>
        </a:accent3>
        <a:accent4>
          <a:srgbClr val="DADADA"/>
        </a:accent4>
        <a:accent5>
          <a:srgbClr val="ADB8FF"/>
        </a:accent5>
        <a:accent6>
          <a:srgbClr val="6F3FBC"/>
        </a:accent6>
        <a:hlink>
          <a:srgbClr val="86D1EC"/>
        </a:hlink>
        <a:folHlink>
          <a:srgbClr val="45C98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3">
        <a:dk1>
          <a:srgbClr val="3F4873"/>
        </a:dk1>
        <a:lt1>
          <a:srgbClr val="FFFFFF"/>
        </a:lt1>
        <a:dk2>
          <a:srgbClr val="4F598D"/>
        </a:dk2>
        <a:lt2>
          <a:srgbClr val="CCECFF"/>
        </a:lt2>
        <a:accent1>
          <a:srgbClr val="0099CC"/>
        </a:accent1>
        <a:accent2>
          <a:srgbClr val="4C8470"/>
        </a:accent2>
        <a:accent3>
          <a:srgbClr val="B2B5C5"/>
        </a:accent3>
        <a:accent4>
          <a:srgbClr val="DADADA"/>
        </a:accent4>
        <a:accent5>
          <a:srgbClr val="AACAE2"/>
        </a:accent5>
        <a:accent6>
          <a:srgbClr val="447765"/>
        </a:accent6>
        <a:hlink>
          <a:srgbClr val="99CC00"/>
        </a:hlink>
        <a:folHlink>
          <a:srgbClr val="96A4C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4">
        <a:dk1>
          <a:srgbClr val="006E6B"/>
        </a:dk1>
        <a:lt1>
          <a:srgbClr val="FFFFFF"/>
        </a:lt1>
        <a:dk2>
          <a:srgbClr val="008080"/>
        </a:dk2>
        <a:lt2>
          <a:srgbClr val="E2EFCD"/>
        </a:lt2>
        <a:accent1>
          <a:srgbClr val="33CCCC"/>
        </a:accent1>
        <a:accent2>
          <a:srgbClr val="6352B8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5949A6"/>
        </a:accent6>
        <a:hlink>
          <a:srgbClr val="CCFFFF"/>
        </a:hlink>
        <a:folHlink>
          <a:srgbClr val="99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5">
        <a:dk1>
          <a:srgbClr val="48562C"/>
        </a:dk1>
        <a:lt1>
          <a:srgbClr val="FFFFFF"/>
        </a:lt1>
        <a:dk2>
          <a:srgbClr val="546434"/>
        </a:dk2>
        <a:lt2>
          <a:srgbClr val="FFFFCC"/>
        </a:lt2>
        <a:accent1>
          <a:srgbClr val="7B8A6E"/>
        </a:accent1>
        <a:accent2>
          <a:srgbClr val="527C3A"/>
        </a:accent2>
        <a:accent3>
          <a:srgbClr val="B3B8AE"/>
        </a:accent3>
        <a:accent4>
          <a:srgbClr val="DADADA"/>
        </a:accent4>
        <a:accent5>
          <a:srgbClr val="BFC4BA"/>
        </a:accent5>
        <a:accent6>
          <a:srgbClr val="497034"/>
        </a:accent6>
        <a:hlink>
          <a:srgbClr val="55B55E"/>
        </a:hlink>
        <a:folHlink>
          <a:srgbClr val="85B3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6">
        <a:dk1>
          <a:srgbClr val="96B29E"/>
        </a:dk1>
        <a:lt1>
          <a:srgbClr val="FFFFFF"/>
        </a:lt1>
        <a:dk2>
          <a:srgbClr val="A5BDAC"/>
        </a:dk2>
        <a:lt2>
          <a:srgbClr val="FFFFCC"/>
        </a:lt2>
        <a:accent1>
          <a:srgbClr val="4E8880"/>
        </a:accent1>
        <a:accent2>
          <a:srgbClr val="2F71B9"/>
        </a:accent2>
        <a:accent3>
          <a:srgbClr val="CFDBD2"/>
        </a:accent3>
        <a:accent4>
          <a:srgbClr val="DADADA"/>
        </a:accent4>
        <a:accent5>
          <a:srgbClr val="B2C3C0"/>
        </a:accent5>
        <a:accent6>
          <a:srgbClr val="2A66A7"/>
        </a:accent6>
        <a:hlink>
          <a:srgbClr val="9DC0E7"/>
        </a:hlink>
        <a:folHlink>
          <a:srgbClr val="54CA8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7">
        <a:dk1>
          <a:srgbClr val="D49C00"/>
        </a:dk1>
        <a:lt1>
          <a:srgbClr val="FFFFFF"/>
        </a:lt1>
        <a:dk2>
          <a:srgbClr val="CC9900"/>
        </a:dk2>
        <a:lt2>
          <a:srgbClr val="CEBD40"/>
        </a:lt2>
        <a:accent1>
          <a:srgbClr val="CC6600"/>
        </a:accent1>
        <a:accent2>
          <a:srgbClr val="808000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737300"/>
        </a:accent6>
        <a:hlink>
          <a:srgbClr val="FF99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8">
        <a:dk1>
          <a:srgbClr val="881700"/>
        </a:dk1>
        <a:lt1>
          <a:srgbClr val="FAF9E6"/>
        </a:lt1>
        <a:dk2>
          <a:srgbClr val="990000"/>
        </a:dk2>
        <a:lt2>
          <a:srgbClr val="EADC78"/>
        </a:lt2>
        <a:accent1>
          <a:srgbClr val="FF6600"/>
        </a:accent1>
        <a:accent2>
          <a:srgbClr val="B86D52"/>
        </a:accent2>
        <a:accent3>
          <a:srgbClr val="CAAAAA"/>
        </a:accent3>
        <a:accent4>
          <a:srgbClr val="D6D5C4"/>
        </a:accent4>
        <a:accent5>
          <a:srgbClr val="FFB8AA"/>
        </a:accent5>
        <a:accent6>
          <a:srgbClr val="A66249"/>
        </a:accent6>
        <a:hlink>
          <a:srgbClr val="D78D15"/>
        </a:hlink>
        <a:folHlink>
          <a:srgbClr val="C6B37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9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E6F5F6"/>
        </a:accent1>
        <a:accent2>
          <a:srgbClr val="A5E1A8"/>
        </a:accent2>
        <a:accent3>
          <a:srgbClr val="FFFFFF"/>
        </a:accent3>
        <a:accent4>
          <a:srgbClr val="000000"/>
        </a:accent4>
        <a:accent5>
          <a:srgbClr val="F0F9FA"/>
        </a:accent5>
        <a:accent6>
          <a:srgbClr val="95CC98"/>
        </a:accent6>
        <a:hlink>
          <a:srgbClr val="5B00B6"/>
        </a:hlink>
        <a:folHlink>
          <a:srgbClr val="34988E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Beam</Template>
  <TotalTime>2844</TotalTime>
  <Words>228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4" baseType="lpstr">
      <vt:lpstr>Arial</vt:lpstr>
      <vt:lpstr>Wingdings</vt:lpstr>
      <vt:lpstr>Calibri</vt:lpstr>
      <vt:lpstr>Arial Black</vt:lpstr>
      <vt:lpstr>Garamond</vt:lpstr>
      <vt:lpstr>Paprsky</vt:lpstr>
      <vt:lpstr>TŘETIHORY</vt:lpstr>
      <vt:lpstr>Snímek 2</vt:lpstr>
      <vt:lpstr>Snímek 3</vt:lpstr>
      <vt:lpstr>Snímek 4</vt:lpstr>
      <vt:lpstr>Snímek 5</vt:lpstr>
      <vt:lpstr>Snímek 6</vt:lpstr>
      <vt:lpstr>Snímek 7</vt:lpstr>
      <vt:lpstr>Použité zdroje:</vt:lpstr>
    </vt:vector>
  </TitlesOfParts>
  <Company>GUH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HONZA</cp:lastModifiedBy>
  <cp:revision>40</cp:revision>
  <dcterms:created xsi:type="dcterms:W3CDTF">2005-10-24T19:15:21Z</dcterms:created>
  <dcterms:modified xsi:type="dcterms:W3CDTF">2011-04-14T06:52:58Z</dcterms:modified>
</cp:coreProperties>
</file>