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59" r:id="rId2"/>
    <p:sldId id="256" r:id="rId3"/>
    <p:sldId id="343" r:id="rId4"/>
    <p:sldId id="383" r:id="rId5"/>
    <p:sldId id="392" r:id="rId6"/>
    <p:sldId id="399" r:id="rId7"/>
    <p:sldId id="407" r:id="rId8"/>
    <p:sldId id="408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66FF33"/>
    <a:srgbClr val="FFFF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0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4730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14731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8C4EBCD-4B95-4704-8D14-A1E51ECD7A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86AAA1-908E-49C2-AF68-B0AECCA4A8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164AC-6219-434D-AD47-E4D09EFC8D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4BF91-CF04-45EF-B4D2-3D5BDFA711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B2185-C791-475B-9740-FD76821BF7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0593E-6987-4A4A-9EA3-607FC1AE77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1044B-0B1D-456C-B01F-E6CEC40ADD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67397-9317-46DC-ACE5-9A9A06060B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526B0-AAC4-4089-B24B-D457AFA625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880E1-9A91-48F5-AA6A-CA9D497BC0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41425-1AC7-4472-A3B6-99EE1B9C6B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FCA79-FC0A-4E24-8198-F263491362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13667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8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9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0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1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2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3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4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5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6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7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8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9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0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1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2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3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4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5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6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7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8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9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0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1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2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3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4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5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6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7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8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9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0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1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2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68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13704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3705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3706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1370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3708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09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10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4B0434A-67EB-4FC1-BC3E-BF5E97641C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  <p:sldLayoutId id="214748368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4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5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989138"/>
            <a:ext cx="8229600" cy="2808287"/>
          </a:xfrm>
        </p:spPr>
        <p:txBody>
          <a:bodyPr/>
          <a:lstStyle/>
          <a:p>
            <a:pPr eaLnBrk="1" hangingPunct="1"/>
            <a:r>
              <a:rPr lang="cs-CZ" sz="8000" smtClean="0">
                <a:solidFill>
                  <a:srgbClr val="FFFF00"/>
                </a:solidFill>
              </a:rPr>
              <a:t>ČTVRTOHORY</a:t>
            </a: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3832225" y="16478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47625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0" y="6524625"/>
            <a:ext cx="1187450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12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ZŠ Hejnice 2010</a:t>
            </a:r>
          </a:p>
        </p:txBody>
      </p:sp>
      <p:sp>
        <p:nvSpPr>
          <p:cNvPr id="2" name="TextovéPole 14"/>
          <p:cNvSpPr txBox="1"/>
          <p:nvPr/>
        </p:nvSpPr>
        <p:spPr>
          <a:xfrm>
            <a:off x="7854950" y="6453188"/>
            <a:ext cx="1289050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12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Mgr. Jan Kašpar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/>
          <p:cNvSpPr txBox="1">
            <a:spLocks noChangeArrowheads="1"/>
          </p:cNvSpPr>
          <p:nvPr/>
        </p:nvSpPr>
        <p:spPr bwMode="auto">
          <a:xfrm>
            <a:off x="2916238" y="2133600"/>
            <a:ext cx="762000" cy="41036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ctr"/>
            <a:r>
              <a:rPr lang="cs-CZ" sz="3600">
                <a:solidFill>
                  <a:schemeClr val="hlink"/>
                </a:solidFill>
                <a:latin typeface="Arial Black" pitchFamily="34" charset="0"/>
              </a:rPr>
              <a:t> </a:t>
            </a:r>
            <a:r>
              <a:rPr lang="cs-CZ" sz="3200" b="1">
                <a:solidFill>
                  <a:srgbClr val="66FFFF"/>
                </a:solidFill>
                <a:latin typeface="Arial Black" pitchFamily="34" charset="0"/>
              </a:rPr>
              <a:t>ČTVRTOHORY</a:t>
            </a:r>
          </a:p>
        </p:txBody>
      </p:sp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2627313" y="58054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Garamond" pitchFamily="18" charset="0"/>
            </a:endParaRPr>
          </a:p>
        </p:txBody>
      </p:sp>
      <p:sp>
        <p:nvSpPr>
          <p:cNvPr id="4100" name="Text Box 41"/>
          <p:cNvSpPr txBox="1">
            <a:spLocks noChangeArrowheads="1"/>
          </p:cNvSpPr>
          <p:nvPr/>
        </p:nvSpPr>
        <p:spPr bwMode="auto">
          <a:xfrm>
            <a:off x="1547813" y="5949950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FFFF"/>
                </a:solidFill>
                <a:latin typeface="Arial Black" pitchFamily="34" charset="0"/>
              </a:rPr>
              <a:t>2 mil.</a:t>
            </a:r>
          </a:p>
        </p:txBody>
      </p:sp>
      <p:sp>
        <p:nvSpPr>
          <p:cNvPr id="4101" name="Text Box 42"/>
          <p:cNvSpPr txBox="1">
            <a:spLocks noChangeArrowheads="1"/>
          </p:cNvSpPr>
          <p:nvPr/>
        </p:nvSpPr>
        <p:spPr bwMode="auto">
          <a:xfrm>
            <a:off x="611188" y="1916113"/>
            <a:ext cx="2044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FFFF"/>
                </a:solidFill>
                <a:latin typeface="Arial Black" pitchFamily="34" charset="0"/>
              </a:rPr>
              <a:t>současnost</a:t>
            </a:r>
          </a:p>
        </p:txBody>
      </p:sp>
      <p:graphicFrame>
        <p:nvGraphicFramePr>
          <p:cNvPr id="103493" name="Group 69"/>
          <p:cNvGraphicFramePr>
            <a:graphicFrameLocks noGrp="1"/>
          </p:cNvGraphicFramePr>
          <p:nvPr/>
        </p:nvGraphicFramePr>
        <p:xfrm>
          <a:off x="3708400" y="2133600"/>
          <a:ext cx="3743325" cy="4103688"/>
        </p:xfrm>
        <a:graphic>
          <a:graphicData uri="http://schemas.openxmlformats.org/drawingml/2006/table">
            <a:tbl>
              <a:tblPr/>
              <a:tblGrid>
                <a:gridCol w="3743325"/>
              </a:tblGrid>
              <a:tr h="2052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holocén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(mladší čtvrtohory)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1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pleistocén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(starší čtvrtohory)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3494" name="Rectangle 70"/>
          <p:cNvSpPr>
            <a:spLocks noRot="1"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cs-CZ" sz="4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Rozdělení čtvrtohor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323850" y="430213"/>
            <a:ext cx="8569325" cy="642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cs-CZ" sz="3200"/>
              <a:t>Rozložení pevnin a oceánů v průběhu celých čtvrtohor je prakticky stejné jako dnes.</a:t>
            </a:r>
          </a:p>
          <a:p>
            <a:pPr>
              <a:buFontTx/>
              <a:buChar char="•"/>
            </a:pPr>
            <a:endParaRPr lang="cs-CZ" sz="3200"/>
          </a:p>
          <a:p>
            <a:pPr>
              <a:buFontTx/>
              <a:buChar char="•"/>
            </a:pPr>
            <a:r>
              <a:rPr lang="cs-CZ" sz="3200"/>
              <a:t> Hlavní změnou je především zalednění velké části  Země ve starších čtvrtohorách</a:t>
            </a:r>
          </a:p>
          <a:p>
            <a:pPr>
              <a:buFontTx/>
              <a:buChar char="•"/>
            </a:pPr>
            <a:endParaRPr lang="cs-CZ" sz="3200"/>
          </a:p>
          <a:p>
            <a:pPr>
              <a:buFontTx/>
              <a:buChar char="•"/>
            </a:pPr>
            <a:r>
              <a:rPr lang="cs-CZ" sz="3200"/>
              <a:t> Změny  klimatu se projevovaly střídáním dob ledových a  meziledových</a:t>
            </a:r>
          </a:p>
          <a:p>
            <a:pPr>
              <a:buFontTx/>
              <a:buChar char="•"/>
            </a:pPr>
            <a:endParaRPr lang="cs-CZ" sz="3200"/>
          </a:p>
          <a:p>
            <a:pPr>
              <a:buFontTx/>
              <a:buChar char="•"/>
            </a:pPr>
            <a:r>
              <a:rPr lang="cs-CZ" sz="3200"/>
              <a:t>Na území České republiky zasahoval Skandinávský  ledovec jen okrajovou částí </a:t>
            </a:r>
            <a:br>
              <a:rPr lang="cs-CZ" sz="3200"/>
            </a:br>
            <a:r>
              <a:rPr lang="cs-CZ" sz="3200"/>
              <a:t>a tloušťka ledu nepřesahovala 100 m.</a:t>
            </a:r>
          </a:p>
          <a:p>
            <a:pPr>
              <a:buFontTx/>
              <a:buChar char="•"/>
            </a:pPr>
            <a:endParaRPr lang="cs-CZ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323850" y="620713"/>
            <a:ext cx="8640763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3300"/>
              </a:buClr>
              <a:buSzPct val="140000"/>
              <a:buFont typeface="Wingdings" pitchFamily="2" charset="2"/>
              <a:buNone/>
            </a:pPr>
            <a:r>
              <a:rPr lang="cs-CZ" sz="2800"/>
              <a:t>Pozůstatky po zalednění:</a:t>
            </a:r>
          </a:p>
          <a:p>
            <a:pPr>
              <a:buClr>
                <a:srgbClr val="FF3300"/>
              </a:buClr>
              <a:buSzPct val="140000"/>
              <a:buFont typeface="Wingdings" pitchFamily="2" charset="2"/>
              <a:buNone/>
            </a:pPr>
            <a:r>
              <a:rPr lang="cs-CZ" sz="2800"/>
              <a:t>	- ledovcová jezera (Šumava)</a:t>
            </a:r>
          </a:p>
          <a:p>
            <a:pPr>
              <a:buClr>
                <a:srgbClr val="FF3300"/>
              </a:buClr>
              <a:buSzPct val="140000"/>
              <a:buFont typeface="Wingdings" pitchFamily="2" charset="2"/>
              <a:buNone/>
            </a:pPr>
            <a:r>
              <a:rPr lang="cs-CZ" sz="2800"/>
              <a:t>	- morény</a:t>
            </a:r>
          </a:p>
          <a:p>
            <a:pPr>
              <a:buClr>
                <a:srgbClr val="FF3300"/>
              </a:buClr>
              <a:buSzPct val="140000"/>
              <a:buFont typeface="Wingdings" pitchFamily="2" charset="2"/>
              <a:buNone/>
            </a:pPr>
            <a:r>
              <a:rPr lang="cs-CZ" sz="2800"/>
              <a:t>	- bludné balvany</a:t>
            </a:r>
          </a:p>
          <a:p>
            <a:pPr>
              <a:buClr>
                <a:srgbClr val="FF3300"/>
              </a:buClr>
              <a:buSzPct val="140000"/>
              <a:buFont typeface="Wingdings" pitchFamily="2" charset="2"/>
              <a:buNone/>
            </a:pPr>
            <a:endParaRPr lang="cs-CZ" sz="2800"/>
          </a:p>
          <a:p>
            <a:pPr>
              <a:buClr>
                <a:srgbClr val="FF3300"/>
              </a:buClr>
              <a:buSzPct val="140000"/>
              <a:buFont typeface="Wingdings" pitchFamily="2" charset="2"/>
              <a:buNone/>
            </a:pPr>
            <a:r>
              <a:rPr lang="cs-CZ" sz="2800"/>
              <a:t>Se zaledněním souvisí také </a:t>
            </a:r>
            <a:r>
              <a:rPr lang="cs-CZ" sz="2800">
                <a:solidFill>
                  <a:srgbClr val="FFFF00"/>
                </a:solidFill>
              </a:rPr>
              <a:t>změny hladiny moří </a:t>
            </a:r>
            <a:br>
              <a:rPr lang="cs-CZ" sz="2800">
                <a:solidFill>
                  <a:srgbClr val="FFFF00"/>
                </a:solidFill>
              </a:rPr>
            </a:br>
            <a:r>
              <a:rPr lang="cs-CZ" sz="2800">
                <a:solidFill>
                  <a:srgbClr val="FFFF00"/>
                </a:solidFill>
              </a:rPr>
              <a:t>a oceánů</a:t>
            </a:r>
            <a:r>
              <a:rPr lang="cs-CZ" sz="2800"/>
              <a:t>.</a:t>
            </a:r>
          </a:p>
          <a:p>
            <a:pPr>
              <a:buClr>
                <a:srgbClr val="FF3300"/>
              </a:buClr>
              <a:buSzPct val="140000"/>
              <a:buFont typeface="Wingdings" pitchFamily="2" charset="2"/>
              <a:buNone/>
            </a:pPr>
            <a:endParaRPr lang="cs-CZ" sz="2800"/>
          </a:p>
          <a:p>
            <a:pPr>
              <a:buClr>
                <a:srgbClr val="FF3300"/>
              </a:buClr>
              <a:buSzPct val="140000"/>
              <a:buFont typeface="Wingdings" pitchFamily="2" charset="2"/>
              <a:buNone/>
            </a:pPr>
            <a:r>
              <a:rPr lang="cs-CZ" sz="2800"/>
              <a:t>Pokles hladin - vznik </a:t>
            </a:r>
            <a:r>
              <a:rPr lang="cs-CZ" sz="2800">
                <a:solidFill>
                  <a:srgbClr val="FFFF00"/>
                </a:solidFill>
              </a:rPr>
              <a:t>pevninských mostů</a:t>
            </a:r>
            <a:r>
              <a:rPr lang="cs-CZ" sz="2800"/>
              <a:t> mezi světadíly.</a:t>
            </a:r>
            <a:br>
              <a:rPr lang="cs-CZ" sz="2800"/>
            </a:br>
            <a:r>
              <a:rPr lang="cs-CZ" sz="2800"/>
              <a:t>(např. propojení Ameriky a Asie přes beringovu úžinu)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250825" y="2060575"/>
            <a:ext cx="8893175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>
                <a:solidFill>
                  <a:srgbClr val="FFFF00"/>
                </a:solidFill>
              </a:rPr>
              <a:t>Vegetační pásy ve střední Evropě</a:t>
            </a:r>
          </a:p>
          <a:p>
            <a:pPr algn="ctr"/>
            <a:endParaRPr lang="cs-CZ" sz="3200">
              <a:solidFill>
                <a:srgbClr val="FFFF00"/>
              </a:solidFill>
            </a:endParaRPr>
          </a:p>
          <a:p>
            <a:pPr algn="just"/>
            <a:endParaRPr lang="cs-CZ" sz="3200">
              <a:solidFill>
                <a:srgbClr val="FF3300"/>
              </a:solidFill>
            </a:endParaRPr>
          </a:p>
          <a:p>
            <a:pPr algn="just"/>
            <a:r>
              <a:rPr lang="cs-CZ" sz="3200">
                <a:solidFill>
                  <a:srgbClr val="FF3300"/>
                </a:solidFill>
              </a:rPr>
              <a:t>doby ledové			  doby meziledové</a:t>
            </a:r>
          </a:p>
          <a:p>
            <a:pPr algn="just"/>
            <a:r>
              <a:rPr lang="cs-CZ" sz="3200"/>
              <a:t>   tundra			      smíšené a listnaté lesy</a:t>
            </a:r>
          </a:p>
          <a:p>
            <a:pPr algn="just"/>
            <a:r>
              <a:rPr lang="cs-CZ" sz="3200"/>
              <a:t>   tajga</a:t>
            </a:r>
          </a:p>
          <a:p>
            <a:pPr algn="just"/>
            <a:r>
              <a:rPr lang="cs-CZ" sz="3200"/>
              <a:t>chladná step</a:t>
            </a:r>
          </a:p>
        </p:txBody>
      </p:sp>
      <p:sp>
        <p:nvSpPr>
          <p:cNvPr id="20484" name="Text Box 6"/>
          <p:cNvSpPr txBox="1">
            <a:spLocks noChangeArrowheads="1"/>
          </p:cNvSpPr>
          <p:nvPr/>
        </p:nvSpPr>
        <p:spPr bwMode="auto">
          <a:xfrm>
            <a:off x="2195513" y="620713"/>
            <a:ext cx="40624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/>
              <a:t>Život ve čtvrtohorách </a:t>
            </a:r>
          </a:p>
        </p:txBody>
      </p:sp>
      <p:sp>
        <p:nvSpPr>
          <p:cNvPr id="20485" name="Line 11"/>
          <p:cNvSpPr>
            <a:spLocks noChangeShapeType="1"/>
          </p:cNvSpPr>
          <p:nvPr/>
        </p:nvSpPr>
        <p:spPr bwMode="auto">
          <a:xfrm flipV="1">
            <a:off x="1476375" y="2636838"/>
            <a:ext cx="2303463" cy="7921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0486" name="Line 12"/>
          <p:cNvSpPr>
            <a:spLocks noChangeShapeType="1"/>
          </p:cNvSpPr>
          <p:nvPr/>
        </p:nvSpPr>
        <p:spPr bwMode="auto">
          <a:xfrm>
            <a:off x="4859338" y="2636838"/>
            <a:ext cx="1944687" cy="7921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195513" y="549275"/>
            <a:ext cx="40846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FFFF00"/>
                </a:solidFill>
              </a:rPr>
              <a:t>Život ve čtvrtohorách</a:t>
            </a:r>
            <a:r>
              <a:rPr lang="cs-CZ" sz="3200">
                <a:latin typeface="Arial Black" pitchFamily="34" charset="0"/>
              </a:rPr>
              <a:t> 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250825" y="4508500"/>
            <a:ext cx="8280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/>
              <a:t>V průběhu čtvrtohor došlo k obrovskému </a:t>
            </a:r>
            <a:r>
              <a:rPr lang="cs-CZ" sz="2800">
                <a:solidFill>
                  <a:srgbClr val="FFFF00"/>
                </a:solidFill>
              </a:rPr>
              <a:t>vývoji </a:t>
            </a:r>
            <a:br>
              <a:rPr lang="cs-CZ" sz="2800">
                <a:solidFill>
                  <a:srgbClr val="FFFF00"/>
                </a:solidFill>
              </a:rPr>
            </a:br>
            <a:r>
              <a:rPr lang="cs-CZ" sz="2800">
                <a:solidFill>
                  <a:srgbClr val="FFFF00"/>
                </a:solidFill>
              </a:rPr>
              <a:t>a rozšíření člověka (homo erektus, homo sapiens)</a:t>
            </a:r>
            <a:r>
              <a:rPr lang="cs-CZ" sz="2800"/>
              <a:t>.</a:t>
            </a:r>
          </a:p>
        </p:txBody>
      </p:sp>
      <p:sp>
        <p:nvSpPr>
          <p:cNvPr id="32776" name="Text Box 4"/>
          <p:cNvSpPr txBox="1">
            <a:spLocks noChangeArrowheads="1"/>
          </p:cNvSpPr>
          <p:nvPr/>
        </p:nvSpPr>
        <p:spPr bwMode="auto">
          <a:xfrm>
            <a:off x="323850" y="3357563"/>
            <a:ext cx="8280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/>
              <a:t>Nové živočišné druhy: mamut, nosorožec, jelen, medvěd…...</a:t>
            </a:r>
          </a:p>
        </p:txBody>
      </p:sp>
      <p:sp>
        <p:nvSpPr>
          <p:cNvPr id="32777" name="Text Box 4"/>
          <p:cNvSpPr txBox="1">
            <a:spLocks noChangeArrowheads="1"/>
          </p:cNvSpPr>
          <p:nvPr/>
        </p:nvSpPr>
        <p:spPr bwMode="auto">
          <a:xfrm>
            <a:off x="323850" y="1844675"/>
            <a:ext cx="8280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/>
              <a:t>Vegetace odpovídala probíhajícímu cyklu</a:t>
            </a:r>
            <a:br>
              <a:rPr lang="cs-CZ" sz="2800"/>
            </a:br>
            <a:r>
              <a:rPr lang="cs-CZ" sz="2800"/>
              <a:t>(ledová x meziledová doba)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0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1916113"/>
            <a:ext cx="8642350" cy="27352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smtClean="0"/>
              <a:t>Čtvrtohorní horniny se vyznačují </a:t>
            </a:r>
            <a:r>
              <a:rPr lang="cs-CZ" sz="2800" smtClean="0">
                <a:solidFill>
                  <a:srgbClr val="FFFF00"/>
                </a:solidFill>
              </a:rPr>
              <a:t>malou mocností</a:t>
            </a:r>
            <a:r>
              <a:rPr lang="cs-CZ" sz="2800" smtClean="0"/>
              <a:t>, ale zato </a:t>
            </a:r>
            <a:r>
              <a:rPr lang="cs-CZ" sz="2800" smtClean="0">
                <a:solidFill>
                  <a:srgbClr val="FFFF00"/>
                </a:solidFill>
              </a:rPr>
              <a:t>velkým plošným rozšířením</a:t>
            </a:r>
            <a:r>
              <a:rPr lang="cs-CZ" sz="2800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Vznikají usazeniny (spraše, písky)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Povrch je modelován vnějšími činiteli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Výrazně se projevuje člověk jako faktor změny krajiny.</a:t>
            </a: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1331913" y="620713"/>
            <a:ext cx="5394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FFFF00"/>
                </a:solidFill>
              </a:rPr>
              <a:t>Čtvrtohory v České republice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630237"/>
          </a:xfrm>
        </p:spPr>
        <p:txBody>
          <a:bodyPr/>
          <a:lstStyle/>
          <a:p>
            <a:pPr algn="l"/>
            <a:r>
              <a:rPr lang="cs-CZ" sz="2400" smtClean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981075"/>
            <a:ext cx="8713788" cy="5149850"/>
          </a:xfrm>
        </p:spPr>
        <p:txBody>
          <a:bodyPr/>
          <a:lstStyle/>
          <a:p>
            <a:r>
              <a:rPr lang="cs-CZ" sz="1400" smtClean="0">
                <a:effectLst/>
              </a:rPr>
              <a:t>Autorem materiálu a všech jeho částí, není-li uvedeno jinak, je Mgr. Jan Kašpar.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prsky">
  <a:themeElements>
    <a:clrScheme name="Paprsky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Paprsk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prsky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3328</TotalTime>
  <Words>170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Wingdings</vt:lpstr>
      <vt:lpstr>Calibri</vt:lpstr>
      <vt:lpstr>Arial Black</vt:lpstr>
      <vt:lpstr>Garamond</vt:lpstr>
      <vt:lpstr>Paprsky</vt:lpstr>
      <vt:lpstr>ČTVRTOHORY</vt:lpstr>
      <vt:lpstr>Snímek 2</vt:lpstr>
      <vt:lpstr>Snímek 3</vt:lpstr>
      <vt:lpstr>Snímek 4</vt:lpstr>
      <vt:lpstr>Snímek 5</vt:lpstr>
      <vt:lpstr>Snímek 6</vt:lpstr>
      <vt:lpstr>Snímek 7</vt:lpstr>
      <vt:lpstr>Použité zdroje:</vt:lpstr>
    </vt:vector>
  </TitlesOfParts>
  <Company>GUH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HONZA</cp:lastModifiedBy>
  <cp:revision>51</cp:revision>
  <dcterms:created xsi:type="dcterms:W3CDTF">2005-10-24T19:15:21Z</dcterms:created>
  <dcterms:modified xsi:type="dcterms:W3CDTF">2011-04-14T06:53:12Z</dcterms:modified>
</cp:coreProperties>
</file>