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6"/>
  </p:notesMasterIdLst>
  <p:sldIdLst>
    <p:sldId id="301" r:id="rId2"/>
    <p:sldId id="279" r:id="rId3"/>
    <p:sldId id="305" r:id="rId4"/>
    <p:sldId id="303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1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D52A2BB7-F5CB-4BA2-B5D4-53DA805248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4378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4379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E45E2D-078E-4902-BBDA-FAF924887D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43A84C-9A99-4B0B-AE6B-6A9095EF77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CB1E03-1192-4214-B2E7-4CECC60F5B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F58182-12D9-41C2-BC78-DABDB776B5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ED8248-4271-4EA4-80AB-C68C5D22A2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F819C6-9A4F-4732-9165-28DCB4662A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0EB927-EDC1-4D85-8353-14D0C12647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BEC2D8-EA19-43EA-8415-65B4420A3D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E24496-D307-4D7F-A900-766BED5D5E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2256C7-317A-4E42-9079-D0C49E8A02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48EC7D-DD76-4816-91D7-19B62D4312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859892-F987-4031-BB4E-E692154430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55841D-873D-423A-B1BC-87F508E555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E2D526-3BA8-43F9-AE74-51230B50E5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1331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1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2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3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4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5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68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1335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35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3354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55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56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57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58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3B281EF5-780D-4BFC-B9FB-59D8843264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5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  <p:sldLayoutId id="2147483694" r:id="rId13"/>
    <p:sldLayoutId id="2147483696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6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7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611188" y="3068638"/>
            <a:ext cx="7772400" cy="1470025"/>
          </a:xfrm>
          <a:noFill/>
        </p:spPr>
        <p:txBody>
          <a:bodyPr/>
          <a:lstStyle/>
          <a:p>
            <a:r>
              <a:rPr lang="cs-CZ" sz="6600" dirty="0" smtClean="0">
                <a:solidFill>
                  <a:srgbClr val="CCFF33"/>
                </a:solidFill>
                <a:effectLst/>
              </a:rPr>
              <a:t>Přiřaď správná řešení 3</a:t>
            </a:r>
          </a:p>
        </p:txBody>
      </p:sp>
      <p:pic>
        <p:nvPicPr>
          <p:cNvPr id="9421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762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0" y="6524625"/>
            <a:ext cx="1187450" cy="2746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Arial" charset="0"/>
              </a:rPr>
              <a:t>ZŠ Hejnice 2010</a:t>
            </a:r>
          </a:p>
        </p:txBody>
      </p:sp>
      <p:sp>
        <p:nvSpPr>
          <p:cNvPr id="2" name="TextovéPole 14"/>
          <p:cNvSpPr txBox="1"/>
          <p:nvPr/>
        </p:nvSpPr>
        <p:spPr>
          <a:xfrm>
            <a:off x="7854950" y="6453188"/>
            <a:ext cx="1289050" cy="274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  <a:cs typeface="Arial" charset="0"/>
              </a:rPr>
              <a:t>Mgr. Jan Kašpar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404813"/>
            <a:ext cx="7345362" cy="850900"/>
          </a:xfrm>
        </p:spPr>
        <p:txBody>
          <a:bodyPr/>
          <a:lstStyle/>
          <a:p>
            <a:pPr eaLnBrk="1" hangingPunct="1"/>
            <a:r>
              <a:rPr lang="cs-CZ" sz="3200" b="1" smtClean="0">
                <a:solidFill>
                  <a:srgbClr val="FFFF00"/>
                </a:solidFill>
              </a:rPr>
              <a:t>Vyber správnou odpověď,</a:t>
            </a:r>
            <a:br>
              <a:rPr lang="cs-CZ" sz="3200" b="1" smtClean="0">
                <a:solidFill>
                  <a:srgbClr val="FFFF00"/>
                </a:solidFill>
              </a:rPr>
            </a:br>
            <a:r>
              <a:rPr lang="cs-CZ" sz="3200" b="1" smtClean="0">
                <a:solidFill>
                  <a:srgbClr val="FFFF00"/>
                </a:solidFill>
              </a:rPr>
              <a:t>vysvětli ostatní pojmy!</a:t>
            </a:r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179388" y="1557338"/>
            <a:ext cx="8640762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Tx/>
              <a:buAutoNum type="arabicParenR"/>
            </a:pPr>
            <a:r>
              <a:rPr lang="cs-CZ" dirty="0" smtClean="0">
                <a:solidFill>
                  <a:srgbClr val="FFFF00"/>
                </a:solidFill>
                <a:latin typeface="Verdana" pitchFamily="34" charset="0"/>
              </a:rPr>
              <a:t>Mezi typy půd nepatří:</a:t>
            </a:r>
            <a:endParaRPr lang="cs-CZ" dirty="0">
              <a:solidFill>
                <a:srgbClr val="FFFF00"/>
              </a:solidFill>
              <a:latin typeface="Verdana" pitchFamily="34" charset="0"/>
            </a:endParaRPr>
          </a:p>
          <a:p>
            <a:pPr marL="342900" indent="-342900">
              <a:spcBef>
                <a:spcPct val="50000"/>
              </a:spcBef>
            </a:pPr>
            <a:r>
              <a:rPr lang="cs-CZ" dirty="0" smtClean="0">
                <a:latin typeface="Verdana" pitchFamily="34" charset="0"/>
              </a:rPr>
              <a:t>a)podzol</a:t>
            </a:r>
            <a:r>
              <a:rPr lang="cs-CZ" dirty="0">
                <a:latin typeface="Verdana" pitchFamily="34" charset="0"/>
              </a:rPr>
              <a:t>	</a:t>
            </a:r>
            <a:r>
              <a:rPr lang="cs-CZ" dirty="0" smtClean="0">
                <a:latin typeface="Verdana" pitchFamily="34" charset="0"/>
              </a:rPr>
              <a:t>b)rendzina</a:t>
            </a:r>
            <a:r>
              <a:rPr lang="cs-CZ" dirty="0">
                <a:latin typeface="Verdana" pitchFamily="34" charset="0"/>
              </a:rPr>
              <a:t>	c) </a:t>
            </a:r>
            <a:r>
              <a:rPr lang="cs-CZ" dirty="0" smtClean="0">
                <a:latin typeface="Verdana" pitchFamily="34" charset="0"/>
              </a:rPr>
              <a:t>devon</a:t>
            </a:r>
            <a:r>
              <a:rPr lang="cs-CZ" dirty="0">
                <a:latin typeface="Verdana" pitchFamily="34" charset="0"/>
              </a:rPr>
              <a:t>	d) </a:t>
            </a:r>
            <a:r>
              <a:rPr lang="cs-CZ" dirty="0" smtClean="0">
                <a:latin typeface="Verdana" pitchFamily="34" charset="0"/>
              </a:rPr>
              <a:t>černozem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15377" name="Text Box 17"/>
          <p:cNvSpPr txBox="1">
            <a:spLocks noChangeArrowheads="1"/>
          </p:cNvSpPr>
          <p:nvPr/>
        </p:nvSpPr>
        <p:spPr bwMode="auto">
          <a:xfrm>
            <a:off x="827088" y="4724400"/>
            <a:ext cx="792162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Obr.8</a:t>
            </a:r>
          </a:p>
        </p:txBody>
      </p:sp>
      <p:sp>
        <p:nvSpPr>
          <p:cNvPr id="15378" name="Text Box 18"/>
          <p:cNvSpPr txBox="1">
            <a:spLocks noChangeArrowheads="1"/>
          </p:cNvSpPr>
          <p:nvPr/>
        </p:nvSpPr>
        <p:spPr bwMode="auto">
          <a:xfrm>
            <a:off x="8101013" y="6308725"/>
            <a:ext cx="6477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Obr.9</a:t>
            </a:r>
          </a:p>
        </p:txBody>
      </p:sp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107950" y="2636838"/>
            <a:ext cx="8640763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dirty="0">
                <a:solidFill>
                  <a:srgbClr val="FFFF00"/>
                </a:solidFill>
                <a:latin typeface="Verdana" pitchFamily="34" charset="0"/>
              </a:rPr>
              <a:t>2) </a:t>
            </a:r>
            <a:r>
              <a:rPr lang="cs-CZ" dirty="0" smtClean="0">
                <a:solidFill>
                  <a:srgbClr val="FFFF00"/>
                </a:solidFill>
                <a:latin typeface="Verdana" pitchFamily="34" charset="0"/>
              </a:rPr>
              <a:t>Mezi přeměněné horniny nepatří:</a:t>
            </a:r>
            <a:endParaRPr lang="cs-CZ" dirty="0">
              <a:solidFill>
                <a:srgbClr val="FFFF00"/>
              </a:solidFill>
              <a:latin typeface="Verdana" pitchFamily="34" charset="0"/>
            </a:endParaRPr>
          </a:p>
          <a:p>
            <a:pPr marL="342900" indent="-342900">
              <a:spcBef>
                <a:spcPct val="50000"/>
              </a:spcBef>
            </a:pPr>
            <a:r>
              <a:rPr lang="cs-CZ" dirty="0" smtClean="0">
                <a:latin typeface="Verdana" pitchFamily="34" charset="0"/>
              </a:rPr>
              <a:t>a)svor		  b)čedič</a:t>
            </a:r>
            <a:r>
              <a:rPr lang="cs-CZ" dirty="0">
                <a:latin typeface="Verdana" pitchFamily="34" charset="0"/>
              </a:rPr>
              <a:t>	c) </a:t>
            </a:r>
            <a:r>
              <a:rPr lang="cs-CZ" dirty="0" smtClean="0">
                <a:latin typeface="Verdana" pitchFamily="34" charset="0"/>
              </a:rPr>
              <a:t>rula</a:t>
            </a:r>
            <a:r>
              <a:rPr lang="cs-CZ" dirty="0">
                <a:latin typeface="Verdana" pitchFamily="34" charset="0"/>
              </a:rPr>
              <a:t>	</a:t>
            </a:r>
            <a:r>
              <a:rPr lang="cs-CZ" dirty="0" smtClean="0">
                <a:latin typeface="Verdana" pitchFamily="34" charset="0"/>
              </a:rPr>
              <a:t>	d</a:t>
            </a:r>
            <a:r>
              <a:rPr lang="cs-CZ" dirty="0">
                <a:latin typeface="Verdana" pitchFamily="34" charset="0"/>
              </a:rPr>
              <a:t>) </a:t>
            </a:r>
            <a:r>
              <a:rPr lang="cs-CZ" dirty="0" smtClean="0">
                <a:latin typeface="Verdana" pitchFamily="34" charset="0"/>
              </a:rPr>
              <a:t>fylit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179388" y="3644900"/>
            <a:ext cx="8640762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dirty="0">
                <a:solidFill>
                  <a:srgbClr val="FFFF00"/>
                </a:solidFill>
                <a:latin typeface="Verdana" pitchFamily="34" charset="0"/>
              </a:rPr>
              <a:t>3) </a:t>
            </a:r>
            <a:r>
              <a:rPr lang="cs-CZ" dirty="0" smtClean="0">
                <a:solidFill>
                  <a:srgbClr val="FFFF00"/>
                </a:solidFill>
                <a:latin typeface="Verdana" pitchFamily="34" charset="0"/>
              </a:rPr>
              <a:t>Mezi usazené horniny nepatří:</a:t>
            </a:r>
            <a:endParaRPr lang="cs-CZ" dirty="0">
              <a:solidFill>
                <a:srgbClr val="FFFF00"/>
              </a:solidFill>
              <a:latin typeface="Verdana" pitchFamily="34" charset="0"/>
            </a:endParaRPr>
          </a:p>
          <a:p>
            <a:pPr marL="342900" indent="-342900"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a) žula		b) pískovec	c) </a:t>
            </a:r>
            <a:r>
              <a:rPr lang="cs-CZ" dirty="0" smtClean="0">
                <a:latin typeface="Verdana" pitchFamily="34" charset="0"/>
              </a:rPr>
              <a:t>slepenec</a:t>
            </a:r>
            <a:r>
              <a:rPr lang="cs-CZ" dirty="0">
                <a:latin typeface="Verdana" pitchFamily="34" charset="0"/>
              </a:rPr>
              <a:t>	d) vápenec</a:t>
            </a:r>
          </a:p>
        </p:txBody>
      </p: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107950" y="4581525"/>
            <a:ext cx="8640763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dirty="0">
                <a:solidFill>
                  <a:srgbClr val="FFFF00"/>
                </a:solidFill>
                <a:latin typeface="Verdana" pitchFamily="34" charset="0"/>
              </a:rPr>
              <a:t>4) </a:t>
            </a:r>
            <a:r>
              <a:rPr lang="cs-CZ" dirty="0" smtClean="0">
                <a:solidFill>
                  <a:srgbClr val="FFFF00"/>
                </a:solidFill>
                <a:latin typeface="Verdana" pitchFamily="34" charset="0"/>
              </a:rPr>
              <a:t>Nejvíce os souměrnosti má soustava:</a:t>
            </a:r>
            <a:endParaRPr lang="cs-CZ" dirty="0">
              <a:solidFill>
                <a:srgbClr val="FFFF00"/>
              </a:solidFill>
              <a:latin typeface="Verdana" pitchFamily="34" charset="0"/>
            </a:endParaRPr>
          </a:p>
          <a:p>
            <a:pPr marL="342900" indent="-342900"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a) </a:t>
            </a:r>
            <a:r>
              <a:rPr lang="cs-CZ" dirty="0" smtClean="0">
                <a:latin typeface="Verdana" pitchFamily="34" charset="0"/>
              </a:rPr>
              <a:t>jednoklonná</a:t>
            </a:r>
            <a:r>
              <a:rPr lang="cs-CZ" dirty="0">
                <a:latin typeface="Verdana" pitchFamily="34" charset="0"/>
              </a:rPr>
              <a:t>	</a:t>
            </a:r>
            <a:r>
              <a:rPr lang="cs-CZ" dirty="0" smtClean="0">
                <a:latin typeface="Verdana" pitchFamily="34" charset="0"/>
              </a:rPr>
              <a:t>b)trojklonná</a:t>
            </a:r>
            <a:r>
              <a:rPr lang="cs-CZ" dirty="0">
                <a:latin typeface="Verdana" pitchFamily="34" charset="0"/>
              </a:rPr>
              <a:t>	c) </a:t>
            </a:r>
            <a:r>
              <a:rPr lang="cs-CZ" dirty="0" smtClean="0">
                <a:latin typeface="Verdana" pitchFamily="34" charset="0"/>
              </a:rPr>
              <a:t>kosočtverečná  d) čtverečná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0" y="5661025"/>
            <a:ext cx="8640763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dirty="0">
                <a:solidFill>
                  <a:srgbClr val="FFFF00"/>
                </a:solidFill>
                <a:latin typeface="Verdana" pitchFamily="34" charset="0"/>
              </a:rPr>
              <a:t>5) </a:t>
            </a:r>
            <a:r>
              <a:rPr lang="cs-CZ" dirty="0" smtClean="0">
                <a:solidFill>
                  <a:srgbClr val="FFFF00"/>
                </a:solidFill>
                <a:latin typeface="Verdana" pitchFamily="34" charset="0"/>
              </a:rPr>
              <a:t>Pyrit patří mezi:</a:t>
            </a:r>
            <a:endParaRPr lang="cs-CZ" dirty="0">
              <a:solidFill>
                <a:srgbClr val="FFFF00"/>
              </a:solidFill>
              <a:latin typeface="Verdana" pitchFamily="34" charset="0"/>
            </a:endParaRPr>
          </a:p>
          <a:p>
            <a:pPr marL="342900" indent="-342900"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a) </a:t>
            </a:r>
            <a:r>
              <a:rPr lang="cs-CZ" dirty="0" smtClean="0">
                <a:latin typeface="Verdana" pitchFamily="34" charset="0"/>
              </a:rPr>
              <a:t>oxidy</a:t>
            </a:r>
            <a:r>
              <a:rPr lang="cs-CZ" dirty="0">
                <a:latin typeface="Verdana" pitchFamily="34" charset="0"/>
              </a:rPr>
              <a:t>	</a:t>
            </a:r>
            <a:r>
              <a:rPr lang="cs-CZ" dirty="0" smtClean="0">
                <a:latin typeface="Verdana" pitchFamily="34" charset="0"/>
              </a:rPr>
              <a:t>b)sulfidy</a:t>
            </a:r>
            <a:r>
              <a:rPr lang="cs-CZ" dirty="0">
                <a:latin typeface="Verdana" pitchFamily="34" charset="0"/>
              </a:rPr>
              <a:t>	c) </a:t>
            </a:r>
            <a:r>
              <a:rPr lang="cs-CZ" dirty="0" smtClean="0">
                <a:latin typeface="Verdana" pitchFamily="34" charset="0"/>
              </a:rPr>
              <a:t>halogenidy</a:t>
            </a:r>
            <a:r>
              <a:rPr lang="cs-CZ" dirty="0">
                <a:latin typeface="Verdana" pitchFamily="34" charset="0"/>
              </a:rPr>
              <a:t>	</a:t>
            </a:r>
            <a:r>
              <a:rPr lang="cs-CZ" dirty="0" smtClean="0">
                <a:latin typeface="Verdana" pitchFamily="34" charset="0"/>
              </a:rPr>
              <a:t>   d</a:t>
            </a:r>
            <a:r>
              <a:rPr lang="cs-CZ" dirty="0">
                <a:latin typeface="Verdana" pitchFamily="34" charset="0"/>
              </a:rPr>
              <a:t>) </a:t>
            </a:r>
            <a:r>
              <a:rPr lang="cs-CZ" dirty="0" smtClean="0">
                <a:latin typeface="Verdana" pitchFamily="34" charset="0"/>
              </a:rPr>
              <a:t>prvky</a:t>
            </a:r>
            <a:endParaRPr lang="cs-CZ" dirty="0">
              <a:latin typeface="Verdana" pitchFamily="34" charset="0"/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3995936" y="2420888"/>
            <a:ext cx="1152128" cy="0"/>
          </a:xfrm>
          <a:prstGeom prst="line">
            <a:avLst/>
          </a:prstGeom>
          <a:ln w="444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123728" y="3501008"/>
            <a:ext cx="1152128" cy="0"/>
          </a:xfrm>
          <a:prstGeom prst="line">
            <a:avLst/>
          </a:prstGeom>
          <a:ln w="444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51520" y="4509120"/>
            <a:ext cx="1152128" cy="0"/>
          </a:xfrm>
          <a:prstGeom prst="line">
            <a:avLst/>
          </a:prstGeom>
          <a:ln w="444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228184" y="5445224"/>
            <a:ext cx="1152128" cy="0"/>
          </a:xfrm>
          <a:prstGeom prst="line">
            <a:avLst/>
          </a:prstGeom>
          <a:ln w="444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835696" y="6525344"/>
            <a:ext cx="1152128" cy="0"/>
          </a:xfrm>
          <a:prstGeom prst="line">
            <a:avLst/>
          </a:prstGeom>
          <a:ln w="444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6" grpId="0"/>
      <p:bldP spid="2" grpId="0"/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00113" y="404813"/>
            <a:ext cx="7345362" cy="850900"/>
          </a:xfrm>
        </p:spPr>
        <p:txBody>
          <a:bodyPr/>
          <a:lstStyle/>
          <a:p>
            <a:pPr eaLnBrk="1" hangingPunct="1"/>
            <a:r>
              <a:rPr lang="cs-CZ" sz="3200" b="1" smtClean="0">
                <a:solidFill>
                  <a:srgbClr val="FFFF00"/>
                </a:solidFill>
              </a:rPr>
              <a:t>Vyber správnou odpověď,</a:t>
            </a:r>
            <a:br>
              <a:rPr lang="cs-CZ" sz="3200" b="1" smtClean="0">
                <a:solidFill>
                  <a:srgbClr val="FFFF00"/>
                </a:solidFill>
              </a:rPr>
            </a:br>
            <a:r>
              <a:rPr lang="cs-CZ" sz="3200" b="1" smtClean="0">
                <a:solidFill>
                  <a:srgbClr val="FFFF00"/>
                </a:solidFill>
              </a:rPr>
              <a:t>vysvětli ostatní pojmy!</a:t>
            </a:r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179388" y="1557338"/>
            <a:ext cx="8640762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dirty="0">
                <a:solidFill>
                  <a:srgbClr val="FFFF00"/>
                </a:solidFill>
                <a:latin typeface="Verdana" pitchFamily="34" charset="0"/>
              </a:rPr>
              <a:t>6) </a:t>
            </a:r>
            <a:r>
              <a:rPr lang="cs-CZ" dirty="0" smtClean="0">
                <a:solidFill>
                  <a:srgbClr val="FFFF00"/>
                </a:solidFill>
                <a:latin typeface="Verdana" pitchFamily="34" charset="0"/>
              </a:rPr>
              <a:t>Nejměkčím z uvedených  nerostů </a:t>
            </a:r>
            <a:r>
              <a:rPr lang="cs-CZ" dirty="0">
                <a:solidFill>
                  <a:srgbClr val="FFFF00"/>
                </a:solidFill>
                <a:latin typeface="Verdana" pitchFamily="34" charset="0"/>
              </a:rPr>
              <a:t>je:</a:t>
            </a:r>
          </a:p>
          <a:p>
            <a:pPr marL="342900" indent="-342900"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a) </a:t>
            </a:r>
            <a:r>
              <a:rPr lang="cs-CZ" dirty="0" smtClean="0">
                <a:latin typeface="Verdana" pitchFamily="34" charset="0"/>
              </a:rPr>
              <a:t>kalcit</a:t>
            </a:r>
            <a:r>
              <a:rPr lang="cs-CZ" dirty="0">
                <a:latin typeface="Verdana" pitchFamily="34" charset="0"/>
              </a:rPr>
              <a:t>	</a:t>
            </a:r>
            <a:r>
              <a:rPr lang="cs-CZ" dirty="0" smtClean="0">
                <a:latin typeface="Verdana" pitchFamily="34" charset="0"/>
              </a:rPr>
              <a:t>b)mastek</a:t>
            </a:r>
            <a:r>
              <a:rPr lang="cs-CZ" dirty="0">
                <a:latin typeface="Verdana" pitchFamily="34" charset="0"/>
              </a:rPr>
              <a:t>	</a:t>
            </a:r>
            <a:r>
              <a:rPr lang="cs-CZ" dirty="0" smtClean="0">
                <a:latin typeface="Verdana" pitchFamily="34" charset="0"/>
              </a:rPr>
              <a:t>c</a:t>
            </a:r>
            <a:r>
              <a:rPr lang="cs-CZ" dirty="0">
                <a:latin typeface="Verdana" pitchFamily="34" charset="0"/>
              </a:rPr>
              <a:t>) </a:t>
            </a:r>
            <a:r>
              <a:rPr lang="cs-CZ" dirty="0" smtClean="0">
                <a:latin typeface="Verdana" pitchFamily="34" charset="0"/>
              </a:rPr>
              <a:t>sůl kamenná</a:t>
            </a:r>
            <a:r>
              <a:rPr lang="cs-CZ" dirty="0">
                <a:latin typeface="Verdana" pitchFamily="34" charset="0"/>
              </a:rPr>
              <a:t>	</a:t>
            </a:r>
            <a:r>
              <a:rPr lang="cs-CZ" dirty="0" smtClean="0">
                <a:latin typeface="Verdana" pitchFamily="34" charset="0"/>
              </a:rPr>
              <a:t>  d</a:t>
            </a:r>
            <a:r>
              <a:rPr lang="cs-CZ" dirty="0">
                <a:latin typeface="Verdana" pitchFamily="34" charset="0"/>
              </a:rPr>
              <a:t>) </a:t>
            </a:r>
            <a:r>
              <a:rPr lang="cs-CZ" dirty="0" smtClean="0">
                <a:latin typeface="Verdana" pitchFamily="34" charset="0"/>
              </a:rPr>
              <a:t>živec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15376" name="Text Box 16"/>
          <p:cNvSpPr txBox="1">
            <a:spLocks noChangeArrowheads="1"/>
          </p:cNvSpPr>
          <p:nvPr/>
        </p:nvSpPr>
        <p:spPr bwMode="auto">
          <a:xfrm>
            <a:off x="5435600" y="765175"/>
            <a:ext cx="7207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Obr.7</a:t>
            </a:r>
          </a:p>
        </p:txBody>
      </p:sp>
      <p:sp>
        <p:nvSpPr>
          <p:cNvPr id="15377" name="Text Box 17"/>
          <p:cNvSpPr txBox="1">
            <a:spLocks noChangeArrowheads="1"/>
          </p:cNvSpPr>
          <p:nvPr/>
        </p:nvSpPr>
        <p:spPr bwMode="auto">
          <a:xfrm>
            <a:off x="827088" y="4724400"/>
            <a:ext cx="792162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Obr.8</a:t>
            </a:r>
          </a:p>
        </p:txBody>
      </p:sp>
      <p:sp>
        <p:nvSpPr>
          <p:cNvPr id="15378" name="Text Box 18"/>
          <p:cNvSpPr txBox="1">
            <a:spLocks noChangeArrowheads="1"/>
          </p:cNvSpPr>
          <p:nvPr/>
        </p:nvSpPr>
        <p:spPr bwMode="auto">
          <a:xfrm>
            <a:off x="8101013" y="6308725"/>
            <a:ext cx="6477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cs-CZ" sz="1200">
                <a:solidFill>
                  <a:schemeClr val="bg1"/>
                </a:solidFill>
                <a:latin typeface="Verdana" pitchFamily="34" charset="0"/>
              </a:rPr>
              <a:t>Obr.9</a:t>
            </a:r>
          </a:p>
        </p:txBody>
      </p:sp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107950" y="2636838"/>
            <a:ext cx="9036050" cy="77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dirty="0">
                <a:solidFill>
                  <a:srgbClr val="FFFF00"/>
                </a:solidFill>
                <a:latin typeface="Verdana" pitchFamily="34" charset="0"/>
              </a:rPr>
              <a:t>7) </a:t>
            </a:r>
            <a:r>
              <a:rPr lang="cs-CZ" dirty="0" smtClean="0">
                <a:solidFill>
                  <a:srgbClr val="FFFF00"/>
                </a:solidFill>
                <a:latin typeface="Verdana" pitchFamily="34" charset="0"/>
              </a:rPr>
              <a:t>V žule zpravidla nenajdeme nerost:</a:t>
            </a:r>
            <a:endParaRPr lang="cs-CZ" dirty="0">
              <a:solidFill>
                <a:srgbClr val="FFFF00"/>
              </a:solidFill>
              <a:latin typeface="Verdana" pitchFamily="34" charset="0"/>
            </a:endParaRPr>
          </a:p>
          <a:p>
            <a:pPr marL="342900" indent="-342900"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a) </a:t>
            </a:r>
            <a:r>
              <a:rPr lang="cs-CZ" dirty="0" smtClean="0">
                <a:latin typeface="Verdana" pitchFamily="34" charset="0"/>
              </a:rPr>
              <a:t>křemen</a:t>
            </a:r>
            <a:r>
              <a:rPr lang="cs-CZ" dirty="0">
                <a:latin typeface="Verdana" pitchFamily="34" charset="0"/>
              </a:rPr>
              <a:t>	</a:t>
            </a:r>
            <a:r>
              <a:rPr lang="cs-CZ" dirty="0" smtClean="0">
                <a:latin typeface="Verdana" pitchFamily="34" charset="0"/>
              </a:rPr>
              <a:t>b)slída</a:t>
            </a:r>
            <a:r>
              <a:rPr lang="cs-CZ" dirty="0">
                <a:latin typeface="Verdana" pitchFamily="34" charset="0"/>
              </a:rPr>
              <a:t>	</a:t>
            </a:r>
            <a:r>
              <a:rPr lang="cs-CZ" dirty="0" smtClean="0">
                <a:latin typeface="Verdana" pitchFamily="34" charset="0"/>
              </a:rPr>
              <a:t>	c</a:t>
            </a:r>
            <a:r>
              <a:rPr lang="cs-CZ" dirty="0">
                <a:latin typeface="Verdana" pitchFamily="34" charset="0"/>
              </a:rPr>
              <a:t>) </a:t>
            </a:r>
            <a:r>
              <a:rPr lang="cs-CZ" dirty="0" smtClean="0">
                <a:latin typeface="Verdana" pitchFamily="34" charset="0"/>
              </a:rPr>
              <a:t>pyrit</a:t>
            </a:r>
            <a:r>
              <a:rPr lang="cs-CZ" dirty="0">
                <a:latin typeface="Verdana" pitchFamily="34" charset="0"/>
              </a:rPr>
              <a:t>	</a:t>
            </a:r>
            <a:r>
              <a:rPr lang="cs-CZ" dirty="0" smtClean="0">
                <a:latin typeface="Verdana" pitchFamily="34" charset="0"/>
              </a:rPr>
              <a:t>	d</a:t>
            </a:r>
            <a:r>
              <a:rPr lang="cs-CZ" dirty="0">
                <a:latin typeface="Verdana" pitchFamily="34" charset="0"/>
              </a:rPr>
              <a:t>) </a:t>
            </a:r>
            <a:r>
              <a:rPr lang="cs-CZ" dirty="0" smtClean="0">
                <a:latin typeface="Verdana" pitchFamily="34" charset="0"/>
              </a:rPr>
              <a:t>živec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179388" y="3644900"/>
            <a:ext cx="8640762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dirty="0">
                <a:solidFill>
                  <a:srgbClr val="FFFF00"/>
                </a:solidFill>
                <a:latin typeface="Verdana" pitchFamily="34" charset="0"/>
              </a:rPr>
              <a:t>8) </a:t>
            </a:r>
            <a:r>
              <a:rPr lang="cs-CZ" dirty="0" smtClean="0">
                <a:solidFill>
                  <a:srgbClr val="FFFF00"/>
                </a:solidFill>
                <a:latin typeface="Verdana" pitchFamily="34" charset="0"/>
              </a:rPr>
              <a:t>Mezi vnější činitele nepatří:</a:t>
            </a:r>
            <a:endParaRPr lang="cs-CZ" dirty="0">
              <a:solidFill>
                <a:srgbClr val="FFFF00"/>
              </a:solidFill>
              <a:latin typeface="Verdana" pitchFamily="34" charset="0"/>
            </a:endParaRPr>
          </a:p>
          <a:p>
            <a:pPr marL="342900" indent="-342900"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a) </a:t>
            </a:r>
            <a:r>
              <a:rPr lang="cs-CZ" dirty="0" smtClean="0">
                <a:latin typeface="Verdana" pitchFamily="34" charset="0"/>
              </a:rPr>
              <a:t>vítr</a:t>
            </a:r>
            <a:r>
              <a:rPr lang="cs-CZ" dirty="0">
                <a:latin typeface="Verdana" pitchFamily="34" charset="0"/>
              </a:rPr>
              <a:t>	</a:t>
            </a:r>
            <a:r>
              <a:rPr lang="cs-CZ" dirty="0" smtClean="0">
                <a:latin typeface="Verdana" pitchFamily="34" charset="0"/>
              </a:rPr>
              <a:t>	b)zemětřesení</a:t>
            </a:r>
            <a:r>
              <a:rPr lang="cs-CZ" dirty="0">
                <a:latin typeface="Verdana" pitchFamily="34" charset="0"/>
              </a:rPr>
              <a:t>	c) </a:t>
            </a:r>
            <a:r>
              <a:rPr lang="cs-CZ" dirty="0" smtClean="0">
                <a:latin typeface="Verdana" pitchFamily="34" charset="0"/>
              </a:rPr>
              <a:t>mráz	</a:t>
            </a:r>
            <a:r>
              <a:rPr lang="cs-CZ" dirty="0">
                <a:latin typeface="Verdana" pitchFamily="34" charset="0"/>
              </a:rPr>
              <a:t> </a:t>
            </a:r>
            <a:r>
              <a:rPr lang="cs-CZ" dirty="0" smtClean="0">
                <a:latin typeface="Verdana" pitchFamily="34" charset="0"/>
              </a:rPr>
              <a:t>         d</a:t>
            </a:r>
            <a:r>
              <a:rPr lang="cs-CZ" dirty="0">
                <a:latin typeface="Verdana" pitchFamily="34" charset="0"/>
              </a:rPr>
              <a:t>) </a:t>
            </a:r>
            <a:r>
              <a:rPr lang="cs-CZ" dirty="0" smtClean="0">
                <a:latin typeface="Verdana" pitchFamily="34" charset="0"/>
              </a:rPr>
              <a:t>voda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107950" y="4581525"/>
            <a:ext cx="8640763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dirty="0">
                <a:solidFill>
                  <a:srgbClr val="FFFF00"/>
                </a:solidFill>
                <a:latin typeface="Verdana" pitchFamily="34" charset="0"/>
              </a:rPr>
              <a:t>9) </a:t>
            </a:r>
            <a:r>
              <a:rPr lang="cs-CZ" dirty="0" smtClean="0">
                <a:solidFill>
                  <a:srgbClr val="FFFF00"/>
                </a:solidFill>
                <a:latin typeface="Verdana" pitchFamily="34" charset="0"/>
              </a:rPr>
              <a:t>Kolik geologických období mají druhohory?</a:t>
            </a:r>
            <a:endParaRPr lang="cs-CZ" dirty="0">
              <a:solidFill>
                <a:srgbClr val="FFFF00"/>
              </a:solidFill>
              <a:latin typeface="Verdana" pitchFamily="34" charset="0"/>
            </a:endParaRPr>
          </a:p>
          <a:p>
            <a:pPr marL="342900" indent="-342900"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a) </a:t>
            </a:r>
            <a:r>
              <a:rPr lang="cs-CZ" dirty="0" smtClean="0">
                <a:latin typeface="Verdana" pitchFamily="34" charset="0"/>
              </a:rPr>
              <a:t>dvě	</a:t>
            </a:r>
            <a:r>
              <a:rPr lang="cs-CZ" dirty="0">
                <a:latin typeface="Verdana" pitchFamily="34" charset="0"/>
              </a:rPr>
              <a:t>	</a:t>
            </a:r>
            <a:r>
              <a:rPr lang="cs-CZ" dirty="0" smtClean="0">
                <a:latin typeface="Verdana" pitchFamily="34" charset="0"/>
              </a:rPr>
              <a:t>b)tři	</a:t>
            </a:r>
            <a:r>
              <a:rPr lang="cs-CZ" dirty="0">
                <a:latin typeface="Verdana" pitchFamily="34" charset="0"/>
              </a:rPr>
              <a:t>	c) </a:t>
            </a:r>
            <a:r>
              <a:rPr lang="cs-CZ" dirty="0" smtClean="0">
                <a:latin typeface="Verdana" pitchFamily="34" charset="0"/>
              </a:rPr>
              <a:t>čtyři	</a:t>
            </a:r>
            <a:r>
              <a:rPr lang="cs-CZ" dirty="0">
                <a:latin typeface="Verdana" pitchFamily="34" charset="0"/>
              </a:rPr>
              <a:t>	d) </a:t>
            </a:r>
            <a:r>
              <a:rPr lang="cs-CZ" dirty="0" smtClean="0">
                <a:latin typeface="Verdana" pitchFamily="34" charset="0"/>
              </a:rPr>
              <a:t>šest</a:t>
            </a:r>
            <a:endParaRPr lang="cs-CZ" dirty="0">
              <a:latin typeface="Verdana" pitchFamily="34" charset="0"/>
            </a:endParaRP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0" y="5661025"/>
            <a:ext cx="8640763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dirty="0">
                <a:solidFill>
                  <a:srgbClr val="FFFF00"/>
                </a:solidFill>
                <a:latin typeface="Verdana" pitchFamily="34" charset="0"/>
              </a:rPr>
              <a:t>10) </a:t>
            </a:r>
            <a:r>
              <a:rPr lang="cs-CZ" dirty="0" smtClean="0">
                <a:solidFill>
                  <a:srgbClr val="FFFF00"/>
                </a:solidFill>
                <a:latin typeface="Verdana" pitchFamily="34" charset="0"/>
              </a:rPr>
              <a:t>Zkamenělé schránky měkkýšů můžeme najít v :</a:t>
            </a:r>
            <a:endParaRPr lang="cs-CZ" dirty="0">
              <a:solidFill>
                <a:srgbClr val="FFFF00"/>
              </a:solidFill>
              <a:latin typeface="Verdana" pitchFamily="34" charset="0"/>
            </a:endParaRPr>
          </a:p>
          <a:p>
            <a:pPr marL="342900" indent="-342900"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a) </a:t>
            </a:r>
            <a:r>
              <a:rPr lang="cs-CZ" dirty="0" smtClean="0">
                <a:latin typeface="Verdana" pitchFamily="34" charset="0"/>
              </a:rPr>
              <a:t>pískovci</a:t>
            </a:r>
            <a:r>
              <a:rPr lang="cs-CZ" dirty="0">
                <a:latin typeface="Verdana" pitchFamily="34" charset="0"/>
              </a:rPr>
              <a:t>	</a:t>
            </a:r>
            <a:r>
              <a:rPr lang="cs-CZ" dirty="0" smtClean="0">
                <a:latin typeface="Verdana" pitchFamily="34" charset="0"/>
              </a:rPr>
              <a:t>b)čediči	</a:t>
            </a:r>
            <a:r>
              <a:rPr lang="cs-CZ" dirty="0">
                <a:latin typeface="Verdana" pitchFamily="34" charset="0"/>
              </a:rPr>
              <a:t>	c) </a:t>
            </a:r>
            <a:r>
              <a:rPr lang="cs-CZ" dirty="0" smtClean="0">
                <a:latin typeface="Verdana" pitchFamily="34" charset="0"/>
              </a:rPr>
              <a:t>žule	</a:t>
            </a:r>
            <a:r>
              <a:rPr lang="cs-CZ" dirty="0">
                <a:latin typeface="Verdana" pitchFamily="34" charset="0"/>
              </a:rPr>
              <a:t>	d) </a:t>
            </a:r>
            <a:r>
              <a:rPr lang="cs-CZ" dirty="0" smtClean="0">
                <a:latin typeface="Verdana" pitchFamily="34" charset="0"/>
              </a:rPr>
              <a:t>znělci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6" grpId="0"/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7813"/>
            <a:ext cx="9144000" cy="1143000"/>
          </a:xfrm>
          <a:noFill/>
          <a:ln/>
        </p:spPr>
        <p:txBody>
          <a:bodyPr/>
          <a:lstStyle/>
          <a:p>
            <a:r>
              <a:rPr lang="cs-CZ" sz="4000" dirty="0" smtClean="0">
                <a:effectLst/>
              </a:rPr>
              <a:t>Seřaďte následující </a:t>
            </a:r>
            <a:r>
              <a:rPr lang="cs-CZ" sz="4000" smtClean="0">
                <a:effectLst/>
              </a:rPr>
              <a:t>období </a:t>
            </a:r>
            <a:br>
              <a:rPr lang="cs-CZ" sz="4000" smtClean="0">
                <a:effectLst/>
              </a:rPr>
            </a:br>
            <a:r>
              <a:rPr lang="cs-CZ" sz="4000" smtClean="0">
                <a:effectLst/>
              </a:rPr>
              <a:t>od </a:t>
            </a:r>
            <a:r>
              <a:rPr lang="cs-CZ" sz="4000" dirty="0" smtClean="0">
                <a:effectLst/>
              </a:rPr>
              <a:t>nejstaršího k nejmladšímu: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2962672" cy="4530725"/>
          </a:xfrm>
          <a:noFill/>
          <a:ln/>
        </p:spPr>
        <p:txBody>
          <a:bodyPr/>
          <a:lstStyle/>
          <a:p>
            <a:r>
              <a:rPr lang="cs-CZ" dirty="0" smtClean="0">
                <a:effectLst/>
              </a:rPr>
              <a:t>Trias</a:t>
            </a:r>
          </a:p>
          <a:p>
            <a:r>
              <a:rPr lang="cs-CZ" dirty="0" smtClean="0">
                <a:effectLst/>
              </a:rPr>
              <a:t>Paleogén</a:t>
            </a:r>
          </a:p>
          <a:p>
            <a:r>
              <a:rPr lang="cs-CZ" dirty="0" smtClean="0"/>
              <a:t>Ordovik</a:t>
            </a:r>
          </a:p>
          <a:p>
            <a:r>
              <a:rPr lang="cs-CZ" dirty="0" smtClean="0"/>
              <a:t>Silur</a:t>
            </a:r>
          </a:p>
          <a:p>
            <a:r>
              <a:rPr lang="cs-CZ" dirty="0" smtClean="0"/>
              <a:t>Jura</a:t>
            </a:r>
          </a:p>
          <a:p>
            <a:r>
              <a:rPr lang="cs-CZ" dirty="0" smtClean="0"/>
              <a:t>Perm</a:t>
            </a:r>
          </a:p>
          <a:p>
            <a:r>
              <a:rPr lang="cs-CZ" dirty="0" smtClean="0"/>
              <a:t>Křída</a:t>
            </a:r>
          </a:p>
          <a:p>
            <a:endParaRPr lang="cs-CZ" dirty="0" smtClean="0">
              <a:effectLst/>
            </a:endParaRPr>
          </a:p>
          <a:p>
            <a:endParaRPr lang="cs-CZ" dirty="0" smtClean="0">
              <a:effectLst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5148064" y="2276871"/>
            <a:ext cx="2880320" cy="45811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Ordovik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hlink"/>
              </a:buClr>
              <a:buSzPct val="90000"/>
              <a:buBlip>
                <a:blip r:embed="rId2"/>
              </a:buBlip>
            </a:pPr>
            <a:r>
              <a:rPr lang="cs-CZ" sz="3200" kern="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Silur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hlink"/>
              </a:buClr>
              <a:buSzPct val="90000"/>
              <a:buBlip>
                <a:blip r:embed="rId2"/>
              </a:buBlip>
            </a:pPr>
            <a:r>
              <a:rPr lang="cs-CZ" sz="3200" kern="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Perm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Trias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hlink"/>
              </a:buClr>
              <a:buSzPct val="90000"/>
              <a:buBlip>
                <a:blip r:embed="rId2"/>
              </a:buBlip>
            </a:pPr>
            <a:r>
              <a:rPr lang="cs-CZ" sz="3200" kern="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Jura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hlink"/>
              </a:buClr>
              <a:buSzPct val="90000"/>
              <a:buBlip>
                <a:blip r:embed="rId2"/>
              </a:buBlip>
            </a:pPr>
            <a:r>
              <a:rPr lang="cs-CZ" sz="3200" kern="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Křída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  <a:tabLst/>
              <a:defRPr/>
            </a:pPr>
            <a:r>
              <a:rPr kumimoji="0" lang="cs-CZ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Paleogén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  <a:tabLst/>
              <a:defRPr/>
            </a:pPr>
            <a:endParaRPr kumimoji="0" lang="cs-CZ" sz="32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  <a:tabLst/>
              <a:defRPr/>
            </a:pPr>
            <a:endParaRPr kumimoji="0" lang="cs-CZ" sz="32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Beam</Template>
  <TotalTime>600</TotalTime>
  <Words>140</Words>
  <Application>Microsoft Office PowerPoint</Application>
  <PresentationFormat>Předvádění na obrazovce (4:3)</PresentationFormat>
  <Paragraphs>45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Paprsky</vt:lpstr>
      <vt:lpstr>Přiřaď správná řešení 3</vt:lpstr>
      <vt:lpstr>Vyber správnou odpověď, vysvětli ostatní pojmy!</vt:lpstr>
      <vt:lpstr>Vyber správnou odpověď, vysvětli ostatní pojmy!</vt:lpstr>
      <vt:lpstr>Seřaďte následující období  od nejstaršího k nejmladšímu:</vt:lpstr>
    </vt:vector>
  </TitlesOfParts>
  <Company>MS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Mojmir</dc:creator>
  <cp:lastModifiedBy>Dum</cp:lastModifiedBy>
  <cp:revision>26</cp:revision>
  <dcterms:created xsi:type="dcterms:W3CDTF">2006-10-30T20:14:22Z</dcterms:created>
  <dcterms:modified xsi:type="dcterms:W3CDTF">2012-05-17T15:19:50Z</dcterms:modified>
</cp:coreProperties>
</file>