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6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60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9" autoAdjust="0"/>
    <p:restoredTop sz="86323" autoAdjust="0"/>
  </p:normalViewPr>
  <p:slideViewPr>
    <p:cSldViewPr>
      <p:cViewPr varScale="1">
        <p:scale>
          <a:sx n="70" d="100"/>
          <a:sy n="70" d="100"/>
        </p:scale>
        <p:origin x="-193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C945B4B-CFD4-4AD8-AD58-68811A34A1C3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08DDEDF-526A-4C8A-B801-97990EBA7FC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4/46/Karel_polacek_1892_1945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a/a6/Bust_of_Karel_Pol%C3%A1%C4%8Dek.jpg" TargetMode="Externa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7" r="19054"/>
          <a:stretch/>
        </p:blipFill>
        <p:spPr>
          <a:xfrm>
            <a:off x="1655677" y="351791"/>
            <a:ext cx="5832647" cy="615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3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16016" y="1916832"/>
            <a:ext cx="3313355" cy="1702160"/>
          </a:xfrm>
        </p:spPr>
        <p:txBody>
          <a:bodyPr/>
          <a:lstStyle/>
          <a:p>
            <a:r>
              <a:rPr lang="cs-CZ" b="1" dirty="0" smtClean="0"/>
              <a:t>LITERATURA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9. ročník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16016" y="3645024"/>
            <a:ext cx="3309803" cy="2376264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Odraz 2. sv. v. v literatuře – ztráta prozaiků</a:t>
            </a:r>
          </a:p>
          <a:p>
            <a:r>
              <a:rPr lang="cs-CZ" sz="2800" b="1" dirty="0" smtClean="0">
                <a:solidFill>
                  <a:schemeClr val="tx1"/>
                </a:solidFill>
              </a:rPr>
              <a:t>Karel POLÁČEK</a:t>
            </a:r>
          </a:p>
          <a:p>
            <a:r>
              <a:rPr lang="cs-CZ" sz="2800" b="1" dirty="0" smtClean="0">
                <a:solidFill>
                  <a:schemeClr val="tx1"/>
                </a:solidFill>
              </a:rPr>
              <a:t>Eduard BASS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81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4320598" cy="1143000"/>
          </a:xfrm>
        </p:spPr>
        <p:txBody>
          <a:bodyPr/>
          <a:lstStyle/>
          <a:p>
            <a:r>
              <a:rPr lang="cs-CZ" b="1" dirty="0" smtClean="0"/>
              <a:t>KAREL POLÁČEK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697584"/>
            <a:ext cx="5119354" cy="4236887"/>
          </a:xfrm>
        </p:spPr>
        <p:txBody>
          <a:bodyPr/>
          <a:lstStyle/>
          <a:p>
            <a:pPr marL="6858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(1892 – 1945)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chemeClr val="tx1"/>
                </a:solidFill>
              </a:rPr>
              <a:t>český prozaik a novinář židovského původu z Rychnova nad Kněžnou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chemeClr val="tx1"/>
                </a:solidFill>
              </a:rPr>
              <a:t>studoval na gymnáziu, ale byl vyhozen za špatný prospěch</a:t>
            </a:r>
          </a:p>
          <a:p>
            <a:pPr marL="68580" indent="0">
              <a:buNone/>
            </a:pPr>
            <a:endParaRPr lang="cs-CZ" dirty="0" smtClean="0"/>
          </a:p>
          <a:p>
            <a:pPr marL="6858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18946" y="5012187"/>
            <a:ext cx="244148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/>
              <a:t>Obr. 1</a:t>
            </a:r>
          </a:p>
          <a:p>
            <a:r>
              <a:rPr lang="cs-CZ" sz="1050" b="1" dirty="0" smtClean="0"/>
              <a:t>http://cs.wikipedia.org/wiki/Soubor:Karel_polacek_1892_1945.jpg</a:t>
            </a:r>
          </a:p>
        </p:txBody>
      </p:sp>
      <p:pic>
        <p:nvPicPr>
          <p:cNvPr id="2052" name="Picture 4" descr="Soubor:Karel polacek 1892 194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946" y="1772816"/>
            <a:ext cx="2233489" cy="323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737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16016" y="764704"/>
            <a:ext cx="3300984" cy="146304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ŽIVOT</a:t>
            </a:r>
            <a:endParaRPr lang="cs-CZ" sz="3200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734630" y="2348880"/>
            <a:ext cx="3509778" cy="3303769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chemeClr val="tx1"/>
                </a:solidFill>
              </a:rPr>
              <a:t>během 1. sv. v. narukoval do armády</a:t>
            </a:r>
          </a:p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chemeClr val="tx1"/>
                </a:solidFill>
              </a:rPr>
              <a:t>poté pracoval jako úředník, později jako knihovník</a:t>
            </a:r>
          </a:p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chemeClr val="tx1"/>
                </a:solidFill>
              </a:rPr>
              <a:t>přítel bratrů Čapkových</a:t>
            </a:r>
          </a:p>
          <a:p>
            <a:pPr marL="285750" indent="-285750">
              <a:buFontTx/>
              <a:buChar char="-"/>
            </a:pPr>
            <a:r>
              <a:rPr lang="cs-CZ" sz="2000" dirty="0" smtClean="0">
                <a:solidFill>
                  <a:schemeClr val="tx1"/>
                </a:solidFill>
              </a:rPr>
              <a:t>psal fejetony pro Lidové noviny</a:t>
            </a:r>
          </a:p>
          <a:p>
            <a:pPr marL="285750" indent="-285750">
              <a:buFontTx/>
              <a:buChar char="-"/>
            </a:pPr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1026" name="Picture 2" descr="Soubor:Bust of Karel Poláček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67" r="2696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6309320"/>
            <a:ext cx="547260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/>
              <a:t>Obr. 2 </a:t>
            </a:r>
            <a:r>
              <a:rPr lang="en-US" sz="1050" b="1" dirty="0" smtClean="0"/>
              <a:t>&lt;</a:t>
            </a:r>
            <a:r>
              <a:rPr lang="cs-CZ" sz="1050" b="1" dirty="0" smtClean="0"/>
              <a:t>http://cs.wikipedia.org/wiki/Soubor:Bust_of_Karel_Pol%C3%A1%C4%8Dek.jpg</a:t>
            </a:r>
            <a:r>
              <a:rPr lang="en-US" sz="1050" b="1" dirty="0" smtClean="0"/>
              <a:t>0&gt;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718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3816542" cy="854968"/>
          </a:xfrm>
        </p:spPr>
        <p:txBody>
          <a:bodyPr/>
          <a:lstStyle/>
          <a:p>
            <a:r>
              <a:rPr lang="cs-CZ" b="1" dirty="0"/>
              <a:t>K</a:t>
            </a:r>
            <a:r>
              <a:rPr lang="cs-CZ" b="1" dirty="0" smtClean="0"/>
              <a:t>onec života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51124" y="1196752"/>
            <a:ext cx="3425651" cy="86409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200" b="0" dirty="0" smtClean="0">
                <a:solidFill>
                  <a:schemeClr val="accent1">
                    <a:lumMod val="50000"/>
                  </a:schemeClr>
                </a:solidFill>
              </a:rPr>
              <a:t>roku 1943 byl převezen do terezínského ghetta</a:t>
            </a:r>
            <a:endParaRPr lang="cs-CZ" sz="2200" b="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2276872"/>
            <a:ext cx="3205396" cy="358071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427984" y="1052736"/>
            <a:ext cx="3816424" cy="1584176"/>
          </a:xfrm>
        </p:spPr>
        <p:txBody>
          <a:bodyPr>
            <a:noAutofit/>
          </a:bodyPr>
          <a:lstStyle/>
          <a:p>
            <a:r>
              <a:rPr lang="cs-CZ" sz="2200" b="0" dirty="0" smtClean="0">
                <a:solidFill>
                  <a:schemeClr val="accent1">
                    <a:lumMod val="50000"/>
                  </a:schemeClr>
                </a:solidFill>
              </a:rPr>
              <a:t>roku 1944 ho transportovali do koncentračního tábora Osvětim, kde o rok později zemřel</a:t>
            </a:r>
            <a:endParaRPr lang="cs-CZ" sz="2200" b="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110309"/>
            <a:ext cx="3419475" cy="2564606"/>
          </a:xfrm>
        </p:spPr>
      </p:pic>
      <p:sp>
        <p:nvSpPr>
          <p:cNvPr id="9" name="TextovéPole 8"/>
          <p:cNvSpPr txBox="1"/>
          <p:nvPr/>
        </p:nvSpPr>
        <p:spPr>
          <a:xfrm>
            <a:off x="1243933" y="5877272"/>
            <a:ext cx="304003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/>
              <a:t>Obr. 3</a:t>
            </a:r>
          </a:p>
          <a:p>
            <a:r>
              <a:rPr lang="en-US" sz="1050" b="1" dirty="0"/>
              <a:t>&lt;</a:t>
            </a:r>
            <a:r>
              <a:rPr lang="cs-CZ" sz="1050" b="1" dirty="0" smtClean="0"/>
              <a:t>http://cs.wikipedia.org/wiki/Soubor:Theresienstadt_arbeit_macht_frei.jpg</a:t>
            </a:r>
            <a:r>
              <a:rPr lang="en-US" sz="1050" b="1" dirty="0" smtClean="0"/>
              <a:t>&gt;</a:t>
            </a:r>
            <a:endParaRPr lang="cs-CZ" sz="1050" b="1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5877272"/>
            <a:ext cx="338437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err="1" smtClean="0"/>
              <a:t>Obr</a:t>
            </a:r>
            <a:r>
              <a:rPr lang="en-US" sz="1050" b="1" dirty="0" smtClean="0"/>
              <a:t>. </a:t>
            </a:r>
            <a:r>
              <a:rPr lang="cs-CZ" sz="1050" b="1" dirty="0" smtClean="0"/>
              <a:t>4</a:t>
            </a:r>
            <a:endParaRPr lang="en-US" sz="1050" b="1" dirty="0" smtClean="0"/>
          </a:p>
          <a:p>
            <a:r>
              <a:rPr lang="en-US" sz="1050" b="1" dirty="0" smtClean="0"/>
              <a:t>&lt;</a:t>
            </a:r>
            <a:r>
              <a:rPr lang="cs-CZ" sz="1050" b="1" dirty="0" smtClean="0"/>
              <a:t>http://cs.wikipedia.org/wiki/Soubor:Birkenau_gate.JPG</a:t>
            </a:r>
            <a:r>
              <a:rPr lang="en-US" sz="1050" b="1" dirty="0" smtClean="0"/>
              <a:t>&gt;</a:t>
            </a:r>
            <a:endParaRPr lang="cs-CZ" sz="1050" b="1" dirty="0"/>
          </a:p>
        </p:txBody>
      </p:sp>
    </p:spTree>
    <p:extLst>
      <p:ext uri="{BB962C8B-B14F-4D97-AF65-F5344CB8AC3E}">
        <p14:creationId xmlns:p14="http://schemas.microsoft.com/office/powerpoint/2010/main" val="221763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O</a:t>
            </a:r>
            <a:r>
              <a:rPr lang="cs-CZ" b="1" dirty="0" smtClean="0"/>
              <a:t>draz života v jeho dílech: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důvěrně poznal maloměstské a židovské prostředí a mentalitu tamních obyvatel, kteří jako literární  postavy a figurky vystupují v jeho románech a </a:t>
            </a:r>
            <a:r>
              <a:rPr lang="cs-CZ" dirty="0" smtClean="0">
                <a:solidFill>
                  <a:schemeClr val="tx1"/>
                </a:solidFill>
              </a:rPr>
              <a:t>povídkách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zobrazoval </a:t>
            </a:r>
            <a:r>
              <a:rPr lang="cs-CZ" dirty="0">
                <a:solidFill>
                  <a:schemeClr val="tx1"/>
                </a:solidFill>
              </a:rPr>
              <a:t>„malého člověka“ v každodenním životě se shovívavým humorem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 dílech střídá humor se satirou – kritizuje maloměšťáctví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561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Dílo: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43650" y="2323652"/>
            <a:ext cx="5256700" cy="3508977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Muži </a:t>
            </a:r>
            <a:r>
              <a:rPr lang="cs-CZ" dirty="0">
                <a:solidFill>
                  <a:schemeClr val="tx1"/>
                </a:solidFill>
              </a:rPr>
              <a:t>v ofsajdu </a:t>
            </a:r>
            <a:r>
              <a:rPr lang="cs-CZ" dirty="0" smtClean="0">
                <a:solidFill>
                  <a:schemeClr val="tx1"/>
                </a:solidFill>
              </a:rPr>
              <a:t>(1931)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Dům </a:t>
            </a:r>
            <a:r>
              <a:rPr lang="cs-CZ" dirty="0">
                <a:solidFill>
                  <a:schemeClr val="tx1"/>
                </a:solidFill>
              </a:rPr>
              <a:t>na předměstí (</a:t>
            </a:r>
            <a:r>
              <a:rPr lang="cs-CZ" dirty="0" smtClean="0">
                <a:solidFill>
                  <a:schemeClr val="tx1"/>
                </a:solidFill>
              </a:rPr>
              <a:t>1928)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Hlavní </a:t>
            </a:r>
            <a:r>
              <a:rPr lang="cs-CZ" dirty="0">
                <a:solidFill>
                  <a:schemeClr val="tx1"/>
                </a:solidFill>
              </a:rPr>
              <a:t>přelíčení (</a:t>
            </a:r>
            <a:r>
              <a:rPr lang="cs-CZ" dirty="0" smtClean="0">
                <a:solidFill>
                  <a:schemeClr val="tx1"/>
                </a:solidFill>
              </a:rPr>
              <a:t>1932)</a:t>
            </a:r>
          </a:p>
          <a:p>
            <a:r>
              <a:rPr lang="cs-CZ" dirty="0" err="1" smtClean="0">
                <a:solidFill>
                  <a:schemeClr val="tx1"/>
                </a:solidFill>
              </a:rPr>
              <a:t>Michelup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a motocykl (1935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Okresní </a:t>
            </a:r>
            <a:r>
              <a:rPr lang="cs-CZ" dirty="0">
                <a:solidFill>
                  <a:schemeClr val="tx1"/>
                </a:solidFill>
              </a:rPr>
              <a:t>město (</a:t>
            </a:r>
            <a:r>
              <a:rPr lang="cs-CZ" dirty="0" smtClean="0">
                <a:solidFill>
                  <a:schemeClr val="tx1"/>
                </a:solidFill>
              </a:rPr>
              <a:t>1936)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Podzemní </a:t>
            </a:r>
            <a:r>
              <a:rPr lang="cs-CZ" dirty="0">
                <a:solidFill>
                  <a:schemeClr val="tx1"/>
                </a:solidFill>
              </a:rPr>
              <a:t>město (</a:t>
            </a:r>
            <a:r>
              <a:rPr lang="cs-CZ" dirty="0" smtClean="0">
                <a:solidFill>
                  <a:schemeClr val="tx1"/>
                </a:solidFill>
              </a:rPr>
              <a:t>1937)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Vyprodáno </a:t>
            </a:r>
            <a:r>
              <a:rPr lang="cs-CZ" dirty="0">
                <a:solidFill>
                  <a:schemeClr val="tx1"/>
                </a:solidFill>
              </a:rPr>
              <a:t>(</a:t>
            </a:r>
            <a:r>
              <a:rPr lang="cs-CZ" dirty="0" smtClean="0">
                <a:solidFill>
                  <a:schemeClr val="tx1"/>
                </a:solidFill>
              </a:rPr>
              <a:t>1939)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Bylo </a:t>
            </a:r>
            <a:r>
              <a:rPr lang="cs-CZ" dirty="0">
                <a:solidFill>
                  <a:schemeClr val="tx1"/>
                </a:solidFill>
              </a:rPr>
              <a:t>nás pět (1946)</a:t>
            </a:r>
          </a:p>
        </p:txBody>
      </p:sp>
    </p:spTree>
    <p:extLst>
      <p:ext uri="{BB962C8B-B14F-4D97-AF65-F5344CB8AC3E}">
        <p14:creationId xmlns:p14="http://schemas.microsoft.com/office/powerpoint/2010/main" val="231417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744" cy="757888"/>
          </a:xfrm>
        </p:spPr>
        <p:txBody>
          <a:bodyPr/>
          <a:lstStyle/>
          <a:p>
            <a:r>
              <a:rPr lang="cs-CZ" dirty="0" smtClean="0"/>
              <a:t>MUŽI V OFSAJDU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7776864" cy="4176464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děj románu </a:t>
            </a:r>
            <a:r>
              <a:rPr lang="cs-CZ" dirty="0">
                <a:solidFill>
                  <a:schemeClr val="tx1"/>
                </a:solidFill>
              </a:rPr>
              <a:t>se odehrává v prostředí fotbalových </a:t>
            </a:r>
            <a:r>
              <a:rPr lang="cs-CZ" dirty="0" smtClean="0">
                <a:solidFill>
                  <a:schemeClr val="tx1"/>
                </a:solidFill>
              </a:rPr>
              <a:t>klubů Slavia Praha </a:t>
            </a:r>
            <a:r>
              <a:rPr lang="cs-CZ" dirty="0">
                <a:solidFill>
                  <a:schemeClr val="tx1"/>
                </a:solidFill>
              </a:rPr>
              <a:t>a </a:t>
            </a:r>
            <a:r>
              <a:rPr lang="cs-CZ" dirty="0" smtClean="0">
                <a:solidFill>
                  <a:schemeClr val="tx1"/>
                </a:solidFill>
              </a:rPr>
              <a:t>Viktorie Žižkov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v roce 1931 byl podle knížky natočen komediální film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 román </a:t>
            </a:r>
            <a:r>
              <a:rPr lang="cs-CZ" dirty="0">
                <a:solidFill>
                  <a:schemeClr val="tx1"/>
                </a:solidFill>
              </a:rPr>
              <a:t>se odehrává před 1. sv. </a:t>
            </a:r>
            <a:r>
              <a:rPr lang="cs-CZ" dirty="0" smtClean="0">
                <a:solidFill>
                  <a:schemeClr val="tx1"/>
                </a:solidFill>
              </a:rPr>
              <a:t>válkou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</a:rPr>
              <a:t>autor v něm zesměšňuje vyšší vrstvu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63431" y="3307242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1"/>
                </a:solidFill>
                <a:latin typeface="+mj-lt"/>
              </a:rPr>
              <a:t>OKRESNÍ MĚSTO</a:t>
            </a:r>
            <a:endParaRPr lang="cs-CZ" sz="40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7766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4176464" cy="757888"/>
          </a:xfrm>
        </p:spPr>
        <p:txBody>
          <a:bodyPr/>
          <a:lstStyle/>
          <a:p>
            <a:r>
              <a:rPr lang="cs-CZ" dirty="0" smtClean="0"/>
              <a:t>BYLO NÁS PĚT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916832"/>
            <a:ext cx="6777317" cy="374441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román vyšel až po Poláčkově smrti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hlavním hrdinou a provaděčem románu je student </a:t>
            </a:r>
            <a:r>
              <a:rPr lang="cs-CZ" b="1" dirty="0" smtClean="0">
                <a:solidFill>
                  <a:schemeClr val="tx1"/>
                </a:solidFill>
              </a:rPr>
              <a:t>Petr Bajza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vypráví historky a dobrodružství kamarádů </a:t>
            </a:r>
            <a:r>
              <a:rPr lang="cs-CZ" b="1" dirty="0" smtClean="0">
                <a:solidFill>
                  <a:schemeClr val="tx1"/>
                </a:solidFill>
              </a:rPr>
              <a:t>Čeňka </a:t>
            </a:r>
            <a:r>
              <a:rPr lang="cs-CZ" b="1" dirty="0">
                <a:solidFill>
                  <a:schemeClr val="tx1"/>
                </a:solidFill>
              </a:rPr>
              <a:t>Jirsáka, Antonína </a:t>
            </a:r>
            <a:r>
              <a:rPr lang="cs-CZ" b="1" dirty="0" err="1">
                <a:solidFill>
                  <a:schemeClr val="tx1"/>
                </a:solidFill>
              </a:rPr>
              <a:t>Bejvala</a:t>
            </a:r>
            <a:r>
              <a:rPr lang="cs-CZ" b="1" dirty="0">
                <a:solidFill>
                  <a:schemeClr val="tx1"/>
                </a:solidFill>
              </a:rPr>
              <a:t>, </a:t>
            </a:r>
            <a:r>
              <a:rPr lang="cs-CZ" b="1" dirty="0" smtClean="0">
                <a:solidFill>
                  <a:schemeClr val="tx1"/>
                </a:solidFill>
              </a:rPr>
              <a:t>Edy </a:t>
            </a:r>
            <a:r>
              <a:rPr lang="cs-CZ" b="1" dirty="0" err="1">
                <a:solidFill>
                  <a:schemeClr val="tx1"/>
                </a:solidFill>
              </a:rPr>
              <a:t>Kemlinka</a:t>
            </a:r>
            <a:r>
              <a:rPr lang="cs-CZ" b="1" dirty="0">
                <a:solidFill>
                  <a:schemeClr val="tx1"/>
                </a:solidFill>
              </a:rPr>
              <a:t> a </a:t>
            </a:r>
            <a:r>
              <a:rPr lang="cs-CZ" b="1" dirty="0" err="1" smtClean="0">
                <a:solidFill>
                  <a:schemeClr val="tx1"/>
                </a:solidFill>
              </a:rPr>
              <a:t>Zilvara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>
                <a:solidFill>
                  <a:schemeClr val="tx1"/>
                </a:solidFill>
              </a:rPr>
              <a:t>z chudobince </a:t>
            </a:r>
            <a:r>
              <a:rPr lang="cs-CZ" dirty="0" smtClean="0">
                <a:solidFill>
                  <a:schemeClr val="tx1"/>
                </a:solidFill>
              </a:rPr>
              <a:t>(vše popisováno očima dětí)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roku 1994 vznikl na motivy románu šestidílný televizní seriál </a:t>
            </a:r>
            <a:r>
              <a:rPr lang="en-US" sz="1400" b="1" baseline="50000" dirty="0" smtClean="0">
                <a:solidFill>
                  <a:schemeClr val="tx1"/>
                </a:solidFill>
              </a:rPr>
              <a:t>[</a:t>
            </a:r>
            <a:r>
              <a:rPr lang="cs-CZ" sz="1400" b="1" baseline="50000" dirty="0" smtClean="0">
                <a:solidFill>
                  <a:schemeClr val="tx1"/>
                </a:solidFill>
              </a:rPr>
              <a:t>1</a:t>
            </a:r>
            <a:r>
              <a:rPr lang="en-US" sz="1400" b="1" baseline="50000" dirty="0" smtClean="0">
                <a:solidFill>
                  <a:schemeClr val="tx1"/>
                </a:solidFill>
              </a:rPr>
              <a:t>]</a:t>
            </a:r>
            <a:endParaRPr lang="cs-CZ" sz="1400" b="1" baseline="50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11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757888"/>
          </a:xfrm>
        </p:spPr>
        <p:txBody>
          <a:bodyPr/>
          <a:lstStyle/>
          <a:p>
            <a:r>
              <a:rPr lang="cs-CZ" b="1" dirty="0" smtClean="0"/>
              <a:t>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059813"/>
          </a:xfrm>
        </p:spPr>
        <p:txBody>
          <a:bodyPr>
            <a:normAutofit/>
          </a:bodyPr>
          <a:lstStyle/>
          <a:p>
            <a:pPr marL="525780" indent="-457200">
              <a:buAutoNum type="arabicPeriod"/>
            </a:pPr>
            <a:r>
              <a:rPr lang="cs-CZ" dirty="0" smtClean="0">
                <a:solidFill>
                  <a:schemeClr val="tx1"/>
                </a:solidFill>
              </a:rPr>
              <a:t>Odkud pochází Karel Poláček?</a:t>
            </a:r>
          </a:p>
          <a:p>
            <a:pPr marL="525780" indent="-457200">
              <a:buAutoNum type="arabicPeriod"/>
            </a:pPr>
            <a:r>
              <a:rPr lang="cs-CZ" dirty="0" smtClean="0">
                <a:solidFill>
                  <a:schemeClr val="tx1"/>
                </a:solidFill>
              </a:rPr>
              <a:t>Co z jeho života se odrazilo v jeho dílech?</a:t>
            </a:r>
          </a:p>
          <a:p>
            <a:pPr marL="525780" indent="-457200">
              <a:buAutoNum type="arabicPeriod"/>
            </a:pPr>
            <a:r>
              <a:rPr lang="cs-CZ" dirty="0" smtClean="0">
                <a:solidFill>
                  <a:schemeClr val="tx1"/>
                </a:solidFill>
              </a:rPr>
              <a:t>Jmenuj alespoň 3 díla.</a:t>
            </a:r>
          </a:p>
          <a:p>
            <a:pPr marL="525780" indent="-457200">
              <a:buAutoNum type="arabicPeriod"/>
            </a:pPr>
            <a:r>
              <a:rPr lang="cs-CZ" dirty="0" smtClean="0">
                <a:solidFill>
                  <a:schemeClr val="tx1"/>
                </a:solidFill>
              </a:rPr>
              <a:t>Jak se jmenuje hlavní hrdina románu Bylo nás pět?</a:t>
            </a:r>
          </a:p>
          <a:p>
            <a:pPr marL="525780" indent="-457200">
              <a:buAutoNum type="arabicPeriod"/>
            </a:pPr>
            <a:r>
              <a:rPr lang="cs-CZ" dirty="0" smtClean="0">
                <a:solidFill>
                  <a:schemeClr val="tx1"/>
                </a:solidFill>
              </a:rPr>
              <a:t>Kde zemřel K. Poláček?</a:t>
            </a:r>
          </a:p>
          <a:p>
            <a:pPr marL="525780" indent="-457200">
              <a:buAutoNum type="arabicPeriod"/>
            </a:pPr>
            <a:r>
              <a:rPr lang="cs-CZ" dirty="0" smtClean="0">
                <a:solidFill>
                  <a:schemeClr val="tx1"/>
                </a:solidFill>
              </a:rPr>
              <a:t>Jaké lit. žánry/prostředky užíval Poláček ve svých dílech?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91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33365" y="3717032"/>
            <a:ext cx="3309803" cy="1964677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Eduard BASS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85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EDUARD BASS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204864"/>
            <a:ext cx="6777317" cy="3627765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(1887 – 1946)</a:t>
            </a:r>
          </a:p>
          <a:p>
            <a:pPr>
              <a:buSzPct val="79000"/>
              <a:buFont typeface="Courier New" pitchFamily="49" charset="0"/>
              <a:buChar char="o"/>
            </a:pPr>
            <a:r>
              <a:rPr lang="cs-CZ" sz="2800" u="sng" dirty="0" smtClean="0">
                <a:solidFill>
                  <a:schemeClr val="tx1"/>
                </a:solidFill>
              </a:rPr>
              <a:t>všestranný umělec </a:t>
            </a:r>
            <a:r>
              <a:rPr lang="cs-CZ" sz="2800" dirty="0" smtClean="0">
                <a:solidFill>
                  <a:schemeClr val="tx1"/>
                </a:solidFill>
              </a:rPr>
              <a:t>- spisovatel, novinář, fejetonista, zpěvák, herec…</a:t>
            </a:r>
          </a:p>
          <a:p>
            <a:pPr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1"/>
                </a:solidFill>
              </a:rPr>
              <a:t>studoval obchodní akademii, působil jako úředník, poté jako redaktor a šéfredaktor Lidových novin</a:t>
            </a:r>
          </a:p>
          <a:p>
            <a:pPr marL="6858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77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88840"/>
            <a:ext cx="7056900" cy="3843789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 autor </a:t>
            </a:r>
            <a:r>
              <a:rPr lang="cs-CZ" sz="2800" dirty="0">
                <a:solidFill>
                  <a:schemeClr val="tx1"/>
                </a:solidFill>
              </a:rPr>
              <a:t>komentářů k dobovým </a:t>
            </a:r>
            <a:r>
              <a:rPr lang="cs-CZ" sz="2800" dirty="0" smtClean="0">
                <a:solidFill>
                  <a:schemeClr val="tx1"/>
                </a:solidFill>
              </a:rPr>
              <a:t>událostem </a:t>
            </a:r>
          </a:p>
          <a:p>
            <a:endParaRPr lang="cs-CZ" sz="2800" dirty="0">
              <a:solidFill>
                <a:schemeClr val="tx1"/>
              </a:solidFill>
            </a:endParaRPr>
          </a:p>
          <a:p>
            <a:r>
              <a:rPr lang="cs-CZ" sz="2800" b="1" dirty="0" smtClean="0">
                <a:solidFill>
                  <a:schemeClr val="tx1"/>
                </a:solidFill>
              </a:rPr>
              <a:t> 1939 - </a:t>
            </a:r>
            <a:r>
              <a:rPr lang="cs-CZ" sz="2800" dirty="0" smtClean="0">
                <a:solidFill>
                  <a:schemeClr val="tx1"/>
                </a:solidFill>
              </a:rPr>
              <a:t>v tomto roce nastal v </a:t>
            </a:r>
            <a:r>
              <a:rPr lang="cs-CZ" sz="2800" b="1" dirty="0" smtClean="0">
                <a:solidFill>
                  <a:schemeClr val="tx1"/>
                </a:solidFill>
              </a:rPr>
              <a:t>Lidových novinách </a:t>
            </a:r>
            <a:r>
              <a:rPr lang="cs-CZ" sz="2800" dirty="0" smtClean="0">
                <a:solidFill>
                  <a:schemeClr val="tx1"/>
                </a:solidFill>
              </a:rPr>
              <a:t>zvrat – všichni Židé byli donuceni odejít –skutečnost, že </a:t>
            </a:r>
            <a:r>
              <a:rPr lang="cs-CZ" sz="2800" dirty="0">
                <a:solidFill>
                  <a:schemeClr val="tx1"/>
                </a:solidFill>
              </a:rPr>
              <a:t>tomu </a:t>
            </a:r>
            <a:r>
              <a:rPr lang="cs-CZ" sz="2800" dirty="0" smtClean="0">
                <a:solidFill>
                  <a:schemeClr val="tx1"/>
                </a:solidFill>
              </a:rPr>
              <a:t>šéfredaktor Bass nijak nezabránil, mu kolegové poněkud zazlívali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54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DÍLO: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564904"/>
            <a:ext cx="6777317" cy="3267725"/>
          </a:xfrm>
        </p:spPr>
        <p:txBody>
          <a:bodyPr/>
          <a:lstStyle/>
          <a:p>
            <a:pPr marL="68580" indent="0">
              <a:buNone/>
            </a:pPr>
            <a:r>
              <a:rPr lang="cs-CZ" sz="4000" dirty="0" err="1" smtClean="0">
                <a:solidFill>
                  <a:schemeClr val="accent1"/>
                </a:solidFill>
              </a:rPr>
              <a:t>Klapzubova</a:t>
            </a:r>
            <a:r>
              <a:rPr lang="cs-CZ" sz="4000" dirty="0" smtClean="0">
                <a:solidFill>
                  <a:schemeClr val="accent1"/>
                </a:solidFill>
              </a:rPr>
              <a:t> jedenáctka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</a:rPr>
              <a:t>otec z 11 synů dokázal vytrénovat profesionální fotbalový tým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</a:rPr>
              <a:t>v roce 1967 byl podle románu natočen úspěšný film</a:t>
            </a:r>
          </a:p>
          <a:p>
            <a:pPr lvl="2"/>
            <a:endParaRPr lang="cs-CZ" dirty="0"/>
          </a:p>
          <a:p>
            <a:pPr lvl="2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1331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7056900" cy="420382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4000" dirty="0" smtClean="0">
                <a:solidFill>
                  <a:schemeClr val="accent1"/>
                </a:solidFill>
              </a:rPr>
              <a:t>Cirkus </a:t>
            </a:r>
            <a:r>
              <a:rPr lang="cs-CZ" sz="4000" dirty="0" err="1" smtClean="0">
                <a:solidFill>
                  <a:schemeClr val="accent1"/>
                </a:solidFill>
              </a:rPr>
              <a:t>Humberto</a:t>
            </a:r>
            <a:r>
              <a:rPr lang="cs-CZ" sz="4000" dirty="0" smtClean="0">
                <a:solidFill>
                  <a:schemeClr val="accent1"/>
                </a:solidFill>
              </a:rPr>
              <a:t> 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</a:rPr>
              <a:t>román mapuje několik generací cirkusáků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</a:rPr>
              <a:t>hlavním hrdinou </a:t>
            </a:r>
            <a:r>
              <a:rPr lang="cs-CZ" sz="2400" smtClean="0">
                <a:solidFill>
                  <a:schemeClr val="tx1"/>
                </a:solidFill>
              </a:rPr>
              <a:t>je </a:t>
            </a:r>
            <a:r>
              <a:rPr lang="cs-CZ" sz="2400" b="1" smtClean="0">
                <a:solidFill>
                  <a:schemeClr val="tx1"/>
                </a:solidFill>
              </a:rPr>
              <a:t>Václav </a:t>
            </a:r>
            <a:r>
              <a:rPr lang="cs-CZ" sz="2400" b="1" dirty="0" smtClean="0">
                <a:solidFill>
                  <a:schemeClr val="tx1"/>
                </a:solidFill>
              </a:rPr>
              <a:t>Karas</a:t>
            </a:r>
            <a:r>
              <a:rPr lang="cs-CZ" sz="2400" dirty="0" smtClean="0">
                <a:solidFill>
                  <a:schemeClr val="tx1"/>
                </a:solidFill>
              </a:rPr>
              <a:t>, který v průběhu románu vyrůstá, projde několika povoláními a stane se i ředitelem cirkusu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</a:rPr>
              <a:t>podle románu byl v roce 1988 natočen stejnojmenný televizní seriál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8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16832"/>
            <a:ext cx="6777317" cy="3915797"/>
          </a:xfrm>
        </p:spPr>
        <p:txBody>
          <a:bodyPr/>
          <a:lstStyle/>
          <a:p>
            <a:pPr marL="68580" indent="0">
              <a:buNone/>
            </a:pPr>
            <a:r>
              <a:rPr lang="cs-CZ" sz="4000" dirty="0" smtClean="0">
                <a:solidFill>
                  <a:schemeClr val="accent1"/>
                </a:solidFill>
              </a:rPr>
              <a:t>Lidé z maringotek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</a:rPr>
              <a:t> román opět mapuje život lidí od cirkusu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</a:rPr>
              <a:t> i tento Bassův román byl v roce 1966 zfilmován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899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Zdroje: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00808"/>
            <a:ext cx="6777317" cy="4680520"/>
          </a:xfrm>
          <a:ln>
            <a:noFill/>
          </a:ln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1400" b="1" dirty="0" smtClean="0">
                <a:solidFill>
                  <a:schemeClr val="tx1"/>
                </a:solidFill>
              </a:rPr>
              <a:t>Obr. 1 </a:t>
            </a:r>
          </a:p>
          <a:p>
            <a:pPr marL="68580" indent="0">
              <a:buNone/>
            </a:pPr>
            <a:r>
              <a:rPr lang="cs-CZ" sz="1400" dirty="0" err="1" smtClean="0">
                <a:solidFill>
                  <a:schemeClr val="tx1"/>
                </a:solidFill>
              </a:rPr>
              <a:t>Bohemianroots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 smtClean="0">
                <a:solidFill>
                  <a:schemeClr val="tx1"/>
                </a:solidFill>
              </a:rPr>
              <a:t>[2012-03-14] </a:t>
            </a:r>
            <a:r>
              <a:rPr lang="en-US" sz="1400" dirty="0" err="1" smtClean="0">
                <a:solidFill>
                  <a:schemeClr val="tx1"/>
                </a:solidFill>
              </a:rPr>
              <a:t>dostupn</a:t>
            </a:r>
            <a:r>
              <a:rPr lang="cs-CZ" sz="1400" dirty="0">
                <a:solidFill>
                  <a:schemeClr val="tx1"/>
                </a:solidFill>
              </a:rPr>
              <a:t>é</a:t>
            </a:r>
            <a:r>
              <a:rPr lang="en-US" sz="1400" dirty="0" smtClean="0">
                <a:solidFill>
                  <a:schemeClr val="tx1"/>
                </a:solidFill>
              </a:rPr>
              <a:t> pod </a:t>
            </a:r>
            <a:r>
              <a:rPr lang="en-US" sz="1400" dirty="0" err="1" smtClean="0">
                <a:solidFill>
                  <a:schemeClr val="tx1"/>
                </a:solidFill>
              </a:rPr>
              <a:t>licenc</a:t>
            </a:r>
            <a:r>
              <a:rPr lang="cs-CZ" sz="1400" dirty="0" smtClean="0">
                <a:solidFill>
                  <a:schemeClr val="tx1"/>
                </a:solidFill>
              </a:rPr>
              <a:t>í </a:t>
            </a:r>
            <a:r>
              <a:rPr lang="cs-CZ" sz="1400" dirty="0" err="1" smtClean="0">
                <a:solidFill>
                  <a:schemeClr val="tx1"/>
                </a:solidFill>
              </a:rPr>
              <a:t>Creative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cs-CZ" sz="1400" dirty="0" err="1" smtClean="0">
                <a:solidFill>
                  <a:schemeClr val="tx1"/>
                </a:solidFill>
              </a:rPr>
              <a:t>Commons</a:t>
            </a:r>
            <a:r>
              <a:rPr lang="en-US" sz="1400" dirty="0" smtClean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http</a:t>
            </a:r>
            <a:r>
              <a:rPr lang="cs-CZ" sz="1400" dirty="0">
                <a:solidFill>
                  <a:schemeClr val="tx1"/>
                </a:solidFill>
              </a:rPr>
              <a:t>://</a:t>
            </a:r>
            <a:r>
              <a:rPr lang="cs-CZ" sz="1400" dirty="0" smtClean="0">
                <a:solidFill>
                  <a:schemeClr val="tx1"/>
                </a:solidFill>
              </a:rPr>
              <a:t>cs.wikipedia.org/wiki/Soubor:Karel_polacek_1892_1945.jpg</a:t>
            </a:r>
          </a:p>
          <a:p>
            <a:pPr marL="68580" indent="0">
              <a:buNone/>
            </a:pPr>
            <a:r>
              <a:rPr lang="cs-CZ" sz="1400" b="1" dirty="0" smtClean="0">
                <a:solidFill>
                  <a:schemeClr val="tx1"/>
                </a:solidFill>
              </a:rPr>
              <a:t>Obr.2 </a:t>
            </a:r>
          </a:p>
          <a:p>
            <a:pPr marL="6858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Radek Bartoš </a:t>
            </a:r>
            <a:r>
              <a:rPr lang="en-US" sz="1400" dirty="0">
                <a:solidFill>
                  <a:schemeClr val="tx1"/>
                </a:solidFill>
              </a:rPr>
              <a:t>[2012-03-14] </a:t>
            </a:r>
            <a:r>
              <a:rPr lang="en-US" sz="1400" dirty="0" err="1">
                <a:solidFill>
                  <a:schemeClr val="tx1"/>
                </a:solidFill>
              </a:rPr>
              <a:t>dostupn</a:t>
            </a:r>
            <a:r>
              <a:rPr lang="cs-CZ" sz="1400" dirty="0">
                <a:solidFill>
                  <a:schemeClr val="tx1"/>
                </a:solidFill>
              </a:rPr>
              <a:t>é</a:t>
            </a:r>
            <a:r>
              <a:rPr lang="en-US" sz="1400" dirty="0">
                <a:solidFill>
                  <a:schemeClr val="tx1"/>
                </a:solidFill>
              </a:rPr>
              <a:t> pod </a:t>
            </a:r>
            <a:r>
              <a:rPr lang="cs-CZ" sz="1400" dirty="0" smtClean="0">
                <a:solidFill>
                  <a:schemeClr val="tx1"/>
                </a:solidFill>
              </a:rPr>
              <a:t>licencí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http</a:t>
            </a:r>
            <a:r>
              <a:rPr lang="cs-CZ" sz="1400" dirty="0">
                <a:solidFill>
                  <a:schemeClr val="tx1"/>
                </a:solidFill>
              </a:rPr>
              <a:t>://</a:t>
            </a:r>
            <a:r>
              <a:rPr lang="cs-CZ" sz="1400" dirty="0" smtClean="0">
                <a:solidFill>
                  <a:schemeClr val="tx1"/>
                </a:solidFill>
              </a:rPr>
              <a:t>cs.wikipedia.org/wiki/Soubor:Bust_of_Karel_Pol%C3%A1%C4%8Dek.jpg</a:t>
            </a:r>
          </a:p>
          <a:p>
            <a:pPr marL="68580" indent="0">
              <a:buNone/>
            </a:pPr>
            <a:r>
              <a:rPr lang="cs-CZ" sz="1400" b="1" dirty="0" smtClean="0">
                <a:solidFill>
                  <a:schemeClr val="tx1"/>
                </a:solidFill>
              </a:rPr>
              <a:t>Obr. 3 </a:t>
            </a:r>
          </a:p>
          <a:p>
            <a:pPr marL="68580" indent="0">
              <a:buNone/>
            </a:pPr>
            <a:r>
              <a:rPr lang="cs-CZ" sz="1400" dirty="0" err="1" smtClean="0">
                <a:solidFill>
                  <a:schemeClr val="tx1"/>
                </a:solidFill>
              </a:rPr>
              <a:t>Aurevilly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>
                <a:solidFill>
                  <a:schemeClr val="tx1"/>
                </a:solidFill>
              </a:rPr>
              <a:t>[2012-03-14] </a:t>
            </a:r>
            <a:r>
              <a:rPr lang="cs-CZ" sz="1400" dirty="0" smtClean="0">
                <a:solidFill>
                  <a:schemeClr val="tx1"/>
                </a:solidFill>
              </a:rPr>
              <a:t>dostupné pod licencí  </a:t>
            </a:r>
            <a:r>
              <a:rPr lang="cs-CZ" sz="1400" dirty="0" err="1" smtClean="0">
                <a:solidFill>
                  <a:schemeClr val="tx1"/>
                </a:solidFill>
              </a:rPr>
              <a:t>Creative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cs-CZ" sz="1400" dirty="0" err="1" smtClean="0">
                <a:solidFill>
                  <a:schemeClr val="tx1"/>
                </a:solidFill>
              </a:rPr>
              <a:t>Commons</a:t>
            </a:r>
            <a:r>
              <a:rPr lang="cs-CZ" sz="1400" dirty="0" smtClean="0">
                <a:solidFill>
                  <a:schemeClr val="tx1"/>
                </a:solidFill>
              </a:rPr>
              <a:t> http</a:t>
            </a:r>
            <a:r>
              <a:rPr lang="cs-CZ" sz="1400" dirty="0">
                <a:solidFill>
                  <a:schemeClr val="tx1"/>
                </a:solidFill>
              </a:rPr>
              <a:t>://</a:t>
            </a:r>
            <a:r>
              <a:rPr lang="cs-CZ" sz="1400" dirty="0" smtClean="0">
                <a:solidFill>
                  <a:schemeClr val="tx1"/>
                </a:solidFill>
              </a:rPr>
              <a:t>cs.wikipedia.org/wiki/Soubor:Theresienstadt_arbeit_macht_frei.jpg</a:t>
            </a:r>
          </a:p>
          <a:p>
            <a:pPr marL="68580" indent="0">
              <a:buNone/>
            </a:pPr>
            <a:r>
              <a:rPr lang="cs-CZ" sz="1400" b="1" dirty="0" smtClean="0">
                <a:solidFill>
                  <a:schemeClr val="tx1"/>
                </a:solidFill>
              </a:rPr>
              <a:t>Obr. 4 </a:t>
            </a:r>
          </a:p>
          <a:p>
            <a:pPr marL="6858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A</a:t>
            </a:r>
            <a:r>
              <a:rPr lang="it-IT" sz="1400" dirty="0" smtClean="0">
                <a:solidFill>
                  <a:schemeClr val="tx1"/>
                </a:solidFill>
              </a:rPr>
              <a:t>ngelo </a:t>
            </a:r>
            <a:r>
              <a:rPr lang="it-IT" sz="1400" dirty="0">
                <a:solidFill>
                  <a:schemeClr val="tx1"/>
                </a:solidFill>
              </a:rPr>
              <a:t>celedon AKA lito </a:t>
            </a:r>
            <a:r>
              <a:rPr lang="it-IT" sz="1400" dirty="0" smtClean="0">
                <a:solidFill>
                  <a:schemeClr val="tx1"/>
                </a:solidFill>
              </a:rPr>
              <a:t>sheppard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>
                <a:solidFill>
                  <a:schemeClr val="tx1"/>
                </a:solidFill>
              </a:rPr>
              <a:t>[2012-03-14] </a:t>
            </a:r>
            <a:r>
              <a:rPr lang="cs-CZ" sz="1400" dirty="0">
                <a:solidFill>
                  <a:schemeClr val="tx1"/>
                </a:solidFill>
              </a:rPr>
              <a:t>dostupné pod licencí 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http://</a:t>
            </a:r>
            <a:r>
              <a:rPr lang="cs-CZ" sz="1400" dirty="0" smtClean="0">
                <a:solidFill>
                  <a:schemeClr val="tx1"/>
                </a:solidFill>
              </a:rPr>
              <a:t>cs.wikipedia.org/wiki/Soubor:Birkenau_gate.JPG</a:t>
            </a:r>
          </a:p>
          <a:p>
            <a:pPr marL="68580" indent="0">
              <a:buNone/>
            </a:pPr>
            <a:r>
              <a:rPr lang="en-US" sz="1400" b="1" baseline="50000" dirty="0" smtClean="0">
                <a:solidFill>
                  <a:schemeClr val="tx1"/>
                </a:solidFill>
              </a:rPr>
              <a:t>[</a:t>
            </a:r>
            <a:r>
              <a:rPr lang="cs-CZ" sz="1400" b="1" baseline="50000" dirty="0" smtClean="0">
                <a:solidFill>
                  <a:schemeClr val="tx1"/>
                </a:solidFill>
              </a:rPr>
              <a:t>1</a:t>
            </a:r>
            <a:r>
              <a:rPr lang="en-US" sz="1400" b="1" baseline="50000" dirty="0" smtClean="0">
                <a:solidFill>
                  <a:schemeClr val="tx1"/>
                </a:solidFill>
              </a:rPr>
              <a:t>]</a:t>
            </a:r>
            <a:r>
              <a:rPr lang="en-US" sz="1400" baseline="50000" dirty="0" smtClean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http</a:t>
            </a:r>
            <a:r>
              <a:rPr lang="cs-CZ" sz="1400" dirty="0">
                <a:solidFill>
                  <a:schemeClr val="tx1"/>
                </a:solidFill>
              </a:rPr>
              <a:t>://www.</a:t>
            </a:r>
            <a:r>
              <a:rPr lang="cs-CZ" sz="1400" dirty="0" err="1">
                <a:solidFill>
                  <a:schemeClr val="tx1"/>
                </a:solidFill>
              </a:rPr>
              <a:t>csfd.cz</a:t>
            </a:r>
            <a:r>
              <a:rPr lang="cs-CZ" sz="1400" dirty="0">
                <a:solidFill>
                  <a:schemeClr val="tx1"/>
                </a:solidFill>
              </a:rPr>
              <a:t>/film/71596-bylo-</a:t>
            </a:r>
            <a:r>
              <a:rPr lang="cs-CZ" sz="1400" dirty="0" err="1">
                <a:solidFill>
                  <a:schemeClr val="tx1"/>
                </a:solidFill>
              </a:rPr>
              <a:t>nas</a:t>
            </a:r>
            <a:r>
              <a:rPr lang="cs-CZ" sz="1400" dirty="0">
                <a:solidFill>
                  <a:schemeClr val="tx1"/>
                </a:solidFill>
              </a:rPr>
              <a:t>-</a:t>
            </a:r>
            <a:r>
              <a:rPr lang="cs-CZ" sz="1400" dirty="0" err="1">
                <a:solidFill>
                  <a:schemeClr val="tx1"/>
                </a:solidFill>
              </a:rPr>
              <a:t>pet</a:t>
            </a:r>
            <a:r>
              <a:rPr lang="cs-CZ" sz="1400" dirty="0" smtClean="0">
                <a:solidFill>
                  <a:schemeClr val="tx1"/>
                </a:solidFill>
              </a:rPr>
              <a:t>/</a:t>
            </a:r>
          </a:p>
          <a:p>
            <a:pPr marL="68580" indent="0">
              <a:buNone/>
            </a:pPr>
            <a:r>
              <a:rPr lang="cs-CZ" sz="1400" b="1" dirty="0" smtClean="0">
                <a:solidFill>
                  <a:schemeClr val="tx1"/>
                </a:solidFill>
              </a:rPr>
              <a:t>Obr. 5 </a:t>
            </a:r>
            <a:r>
              <a:rPr lang="cs-CZ" sz="1400" dirty="0" smtClean="0">
                <a:solidFill>
                  <a:schemeClr val="tx1"/>
                </a:solidFill>
              </a:rPr>
              <a:t>MS Office 2010 klipart</a:t>
            </a:r>
          </a:p>
          <a:p>
            <a:pPr marL="68580" indent="0">
              <a:buNone/>
            </a:pPr>
            <a:r>
              <a:rPr lang="cs-CZ" sz="1400" b="1" dirty="0" smtClean="0">
                <a:solidFill>
                  <a:schemeClr val="tx1"/>
                </a:solidFill>
              </a:rPr>
              <a:t>Pokud není uvedeno jinak, autorem textu je Mgr. Zuzana Eliášová.</a:t>
            </a:r>
            <a:endParaRPr lang="cs-CZ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65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A23OAV6A\MP9004395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2656"/>
            <a:ext cx="4536504" cy="618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43493" y="836712"/>
            <a:ext cx="3096460" cy="4995917"/>
          </a:xfrm>
        </p:spPr>
        <p:txBody>
          <a:bodyPr anchor="ctr">
            <a:normAutofit/>
          </a:bodyPr>
          <a:lstStyle/>
          <a:p>
            <a:pPr marL="68580" indent="0" algn="ctr">
              <a:buNone/>
            </a:pPr>
            <a:r>
              <a:rPr lang="cs-CZ" sz="4000" b="1" dirty="0" smtClean="0">
                <a:solidFill>
                  <a:schemeClr val="accent1"/>
                </a:solidFill>
              </a:rPr>
              <a:t>KONEC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43372" y="6581001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5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92661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296</TotalTime>
  <Words>522</Words>
  <Application>Microsoft Office PowerPoint</Application>
  <PresentationFormat>Předvádění na obrazovce (4:3)</PresentationFormat>
  <Paragraphs>88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Austin</vt:lpstr>
      <vt:lpstr>Prezentace aplikace PowerPoint</vt:lpstr>
      <vt:lpstr>LITERATURA  9. ročník</vt:lpstr>
      <vt:lpstr>KAREL POLÁČEK</vt:lpstr>
      <vt:lpstr>ŽIVOT</vt:lpstr>
      <vt:lpstr>Konec života</vt:lpstr>
      <vt:lpstr>Odraz života v jeho dílech:</vt:lpstr>
      <vt:lpstr>Dílo:</vt:lpstr>
      <vt:lpstr>MUŽI V OFSAJDU</vt:lpstr>
      <vt:lpstr>BYLO NÁS PĚT</vt:lpstr>
      <vt:lpstr>Opakování</vt:lpstr>
      <vt:lpstr>Prezentace aplikace PowerPoint</vt:lpstr>
      <vt:lpstr>EDUARD BASS</vt:lpstr>
      <vt:lpstr>Prezentace aplikace PowerPoint</vt:lpstr>
      <vt:lpstr>DÍLO:</vt:lpstr>
      <vt:lpstr>Prezentace aplikace PowerPoint</vt:lpstr>
      <vt:lpstr>Prezentace aplikace PowerPoint</vt:lpstr>
      <vt:lpstr>Zdroje: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30</cp:revision>
  <dcterms:created xsi:type="dcterms:W3CDTF">2012-03-14T16:45:39Z</dcterms:created>
  <dcterms:modified xsi:type="dcterms:W3CDTF">2012-05-16T18:15:32Z</dcterms:modified>
</cp:coreProperties>
</file>