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2" r:id="rId2"/>
    <p:sldId id="256" r:id="rId3"/>
    <p:sldId id="264" r:id="rId4"/>
    <p:sldId id="257" r:id="rId5"/>
    <p:sldId id="258" r:id="rId6"/>
    <p:sldId id="259" r:id="rId7"/>
    <p:sldId id="262" r:id="rId8"/>
    <p:sldId id="260" r:id="rId9"/>
    <p:sldId id="263" r:id="rId10"/>
    <p:sldId id="265" r:id="rId11"/>
    <p:sldId id="266" r:id="rId12"/>
    <p:sldId id="267" r:id="rId13"/>
    <p:sldId id="268" r:id="rId14"/>
    <p:sldId id="269" r:id="rId15"/>
    <p:sldId id="270" r:id="rId16"/>
    <p:sldId id="261" r:id="rId17"/>
    <p:sldId id="271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39D1F082-B776-44DA-9FF9-31BE4AF9E6A7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E006ABE0-380E-4493-B6D7-ECA8A77BE5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9D1F082-B776-44DA-9FF9-31BE4AF9E6A7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006ABE0-380E-4493-B6D7-ECA8A77BE5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39D1F082-B776-44DA-9FF9-31BE4AF9E6A7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E006ABE0-380E-4493-B6D7-ECA8A77BE5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1F082-B776-44DA-9FF9-31BE4AF9E6A7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6ABE0-380E-4493-B6D7-ECA8A77BE5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1F082-B776-44DA-9FF9-31BE4AF9E6A7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6ABE0-380E-4493-B6D7-ECA8A77BE5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9D1F082-B776-44DA-9FF9-31BE4AF9E6A7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006ABE0-380E-4493-B6D7-ECA8A77BE5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1F082-B776-44DA-9FF9-31BE4AF9E6A7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6ABE0-380E-4493-B6D7-ECA8A77BE5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9D1F082-B776-44DA-9FF9-31BE4AF9E6A7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006ABE0-380E-4493-B6D7-ECA8A77BE5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9D1F082-B776-44DA-9FF9-31BE4AF9E6A7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006ABE0-380E-4493-B6D7-ECA8A77BE5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1F082-B776-44DA-9FF9-31BE4AF9E6A7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6ABE0-380E-4493-B6D7-ECA8A77BE5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1F082-B776-44DA-9FF9-31BE4AF9E6A7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6ABE0-380E-4493-B6D7-ECA8A77BE5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9D1F082-B776-44DA-9FF9-31BE4AF9E6A7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E006ABE0-380E-4493-B6D7-ECA8A77BE54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N0mTZ0GwIKs" TargetMode="External"/><Relationship Id="rId2" Type="http://schemas.openxmlformats.org/officeDocument/2006/relationships/hyperlink" Target="http://www.youtube.com/watch?v=B7OPO_Xj90M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dTrxmgkmp-I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0FNoDStUzPo" TargetMode="External"/><Relationship Id="rId2" Type="http://schemas.openxmlformats.org/officeDocument/2006/relationships/hyperlink" Target="http://www.youtube.com/watch?v=TP4zjXLMUQQ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://www.youtube.com/watch?v=q8I6G6v7Q7A&amp;feature=related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554"/>
          <a:stretch/>
        </p:blipFill>
        <p:spPr>
          <a:xfrm>
            <a:off x="1450514" y="78059"/>
            <a:ext cx="6242972" cy="67799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5310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67744" y="2780928"/>
            <a:ext cx="6172200" cy="1894362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Poezie Od Roku 1942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průřez básníky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7954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1"/>
                </a:solidFill>
              </a:rPr>
              <a:t>Básníci</a:t>
            </a:r>
            <a:endParaRPr lang="cs-CZ" sz="3200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55576" y="1556792"/>
            <a:ext cx="6779096" cy="3672408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V roce 1942 vznikl přátelský okruh umělců pod názvem 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1"/>
                </a:solidFill>
              </a:rPr>
              <a:t>	</a:t>
            </a:r>
            <a:r>
              <a:rPr lang="cs-CZ" b="1" dirty="0" smtClean="0">
                <a:solidFill>
                  <a:schemeClr val="accent1"/>
                </a:solidFill>
              </a:rPr>
              <a:t>	Skupina 42</a:t>
            </a:r>
          </a:p>
          <a:p>
            <a:r>
              <a:rPr lang="cs-CZ" dirty="0" smtClean="0"/>
              <a:t>Patřili do ní například: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básníci - </a:t>
            </a:r>
            <a:r>
              <a:rPr lang="cs-CZ" b="1" dirty="0" smtClean="0">
                <a:solidFill>
                  <a:schemeClr val="accent1"/>
                </a:solidFill>
              </a:rPr>
              <a:t>Ivan Blatný, Jiří Kolář, Jiřina 				Hauková, Josef Kainar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teoretik – Jindřich Chalupecký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malíři – František Gross, Karel Souček</a:t>
            </a:r>
          </a:p>
          <a:p>
            <a:pPr marL="0" indent="0">
              <a:buNone/>
            </a:pPr>
            <a:r>
              <a:rPr lang="cs-CZ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1827657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b="1" dirty="0" smtClean="0">
                <a:solidFill>
                  <a:schemeClr val="accent1"/>
                </a:solidFill>
              </a:rPr>
              <a:t>Josef </a:t>
            </a:r>
            <a:r>
              <a:rPr lang="cs-CZ" sz="3600" b="1" dirty="0">
                <a:solidFill>
                  <a:schemeClr val="accent1"/>
                </a:solidFill>
              </a:rPr>
              <a:t>K</a:t>
            </a:r>
            <a:r>
              <a:rPr lang="cs-CZ" sz="3600" b="1" dirty="0" smtClean="0">
                <a:solidFill>
                  <a:schemeClr val="accent1"/>
                </a:solidFill>
              </a:rPr>
              <a:t>ainar </a:t>
            </a:r>
            <a:r>
              <a:rPr lang="cs-CZ" sz="3600" dirty="0" smtClean="0"/>
              <a:t>(1917 - </a:t>
            </a:r>
            <a:r>
              <a:rPr lang="cs-CZ" sz="3600" dirty="0"/>
              <a:t>1971)</a:t>
            </a:r>
            <a:br>
              <a:rPr lang="cs-CZ" sz="3600" dirty="0"/>
            </a:b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258816" cy="487375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český </a:t>
            </a:r>
            <a:r>
              <a:rPr lang="cs-CZ" sz="2800" dirty="0"/>
              <a:t>básník, </a:t>
            </a:r>
            <a:r>
              <a:rPr lang="cs-CZ" sz="2800" dirty="0" smtClean="0"/>
              <a:t>překladatel a dramatik</a:t>
            </a:r>
          </a:p>
          <a:p>
            <a:pPr lvl="0"/>
            <a:r>
              <a:rPr lang="cs-CZ" sz="2800" dirty="0" smtClean="0"/>
              <a:t>studoval </a:t>
            </a:r>
            <a:r>
              <a:rPr lang="cs-CZ" sz="2800" dirty="0"/>
              <a:t>češtinu a francouzštinu </a:t>
            </a:r>
            <a:r>
              <a:rPr lang="cs-CZ" sz="2800" dirty="0" smtClean="0"/>
              <a:t>na UK v Praze</a:t>
            </a:r>
          </a:p>
          <a:p>
            <a:pPr lvl="0"/>
            <a:r>
              <a:rPr lang="cs-CZ" sz="2800" dirty="0"/>
              <a:t>p</a:t>
            </a:r>
            <a:r>
              <a:rPr lang="cs-CZ" sz="2800" dirty="0" smtClean="0"/>
              <a:t>o uzavření vysokých škol musel vystřídat mnoho zaměstnání 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700808"/>
            <a:ext cx="3648075" cy="3648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860032" y="5493714"/>
            <a:ext cx="23042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401330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3024336" cy="710952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chemeClr val="accent1"/>
                </a:solidFill>
              </a:rPr>
              <a:t>Josef Kainar</a:t>
            </a:r>
            <a:endParaRPr lang="cs-CZ" sz="3200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98376" y="980728"/>
            <a:ext cx="4834880" cy="4873752"/>
          </a:xfrm>
        </p:spPr>
        <p:txBody>
          <a:bodyPr/>
          <a:lstStyle/>
          <a:p>
            <a:pPr lvl="0"/>
            <a:r>
              <a:rPr lang="cs-CZ" dirty="0"/>
              <a:t>po druhé světové válce pracoval jako novinář</a:t>
            </a:r>
          </a:p>
          <a:p>
            <a:pPr lvl="0"/>
            <a:r>
              <a:rPr lang="cs-CZ" dirty="0"/>
              <a:t>od roku 1947 se stal básníkem na plný úvazek </a:t>
            </a:r>
          </a:p>
          <a:p>
            <a:pPr lvl="0"/>
            <a:r>
              <a:rPr lang="cs-CZ" dirty="0"/>
              <a:t>vynikající hudebník – bravurně hrál na </a:t>
            </a:r>
            <a:r>
              <a:rPr lang="cs-CZ" dirty="0" smtClean="0"/>
              <a:t>klavír</a:t>
            </a:r>
            <a:r>
              <a:rPr lang="cs-CZ" dirty="0"/>
              <a:t>,</a:t>
            </a:r>
            <a:endParaRPr lang="cs-CZ" dirty="0" smtClean="0"/>
          </a:p>
          <a:p>
            <a:pPr marL="0" lvl="0" indent="0">
              <a:buNone/>
            </a:pPr>
            <a:r>
              <a:rPr lang="cs-CZ" dirty="0"/>
              <a:t>	</a:t>
            </a:r>
            <a:r>
              <a:rPr lang="cs-CZ" dirty="0" smtClean="0"/>
              <a:t>kytaru </a:t>
            </a:r>
          </a:p>
          <a:p>
            <a:pPr marL="0" lvl="0" indent="0">
              <a:buNone/>
            </a:pPr>
            <a:r>
              <a:rPr lang="cs-CZ" dirty="0"/>
              <a:t>	</a:t>
            </a:r>
            <a:r>
              <a:rPr lang="cs-CZ" dirty="0" smtClean="0"/>
              <a:t>a </a:t>
            </a:r>
            <a:r>
              <a:rPr lang="cs-CZ" dirty="0"/>
              <a:t>housle</a:t>
            </a:r>
          </a:p>
          <a:p>
            <a:pPr marL="0" lvl="0" indent="0">
              <a:buNone/>
            </a:pPr>
            <a:r>
              <a:rPr lang="cs-CZ" dirty="0" smtClean="0">
                <a:sym typeface="Wingdings" pitchFamily="2" charset="2"/>
              </a:rPr>
              <a:t>proto </a:t>
            </a:r>
            <a:r>
              <a:rPr lang="cs-CZ" dirty="0">
                <a:sym typeface="Wingdings" pitchFamily="2" charset="2"/>
              </a:rPr>
              <a:t>jsou jeho verše </a:t>
            </a:r>
            <a:r>
              <a:rPr lang="cs-CZ" dirty="0" smtClean="0">
                <a:sym typeface="Wingdings" pitchFamily="2" charset="2"/>
              </a:rPr>
              <a:t>			tak zpěvné</a:t>
            </a:r>
            <a:endParaRPr lang="cs-CZ" dirty="0"/>
          </a:p>
        </p:txBody>
      </p:sp>
      <p:pic>
        <p:nvPicPr>
          <p:cNvPr id="2050" name="Picture 2" descr="C:\Users\uživatel\AppData\Local\Microsoft\Windows\Temporary Internet Files\Content.IE5\EILAWOHN\MP90040906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9071" y="0"/>
            <a:ext cx="2808312" cy="4222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živatel\AppData\Local\Microsoft\Windows\Temporary Internet Files\Content.IE5\Y5WY6F5M\MP90038538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5273299"/>
            <a:ext cx="201622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uživatel\AppData\Local\Microsoft\Windows\Temporary Internet Files\Content.IE5\A23OAV6A\MP90038278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450350"/>
            <a:ext cx="3168352" cy="2263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/>
          <p:cNvSpPr/>
          <p:nvPr/>
        </p:nvSpPr>
        <p:spPr>
          <a:xfrm rot="5400000">
            <a:off x="616924" y="3928680"/>
            <a:ext cx="576064" cy="23490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5143504" y="4000504"/>
            <a:ext cx="8572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Obr. 7</a:t>
            </a:r>
            <a:endParaRPr lang="cs-CZ" sz="1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072462" y="5357826"/>
            <a:ext cx="78581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Obr. 8</a:t>
            </a:r>
            <a:endParaRPr lang="cs-CZ" sz="1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857620" y="6357958"/>
            <a:ext cx="92869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Obr. 9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1688001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6256" y="154569"/>
            <a:ext cx="3034680" cy="724942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chemeClr val="accent1"/>
                </a:solidFill>
              </a:rPr>
              <a:t>Josef Kainar</a:t>
            </a:r>
            <a:endParaRPr lang="cs-CZ" sz="3200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6256" y="994698"/>
            <a:ext cx="3600400" cy="2880320"/>
          </a:xfrm>
        </p:spPr>
        <p:txBody>
          <a:bodyPr>
            <a:normAutofit/>
          </a:bodyPr>
          <a:lstStyle/>
          <a:p>
            <a:pPr lvl="0"/>
            <a:r>
              <a:rPr lang="cs-CZ" dirty="0"/>
              <a:t>v jeho básních najdeme stopy humoru, </a:t>
            </a:r>
            <a:r>
              <a:rPr lang="cs-CZ" dirty="0" smtClean="0"/>
              <a:t>ironie, až </a:t>
            </a:r>
            <a:r>
              <a:rPr lang="cs-CZ" dirty="0"/>
              <a:t>výsměchu</a:t>
            </a:r>
          </a:p>
          <a:p>
            <a:pPr lvl="0"/>
            <a:r>
              <a:rPr lang="cs-CZ" dirty="0"/>
              <a:t>překládal především francouzskou a německou </a:t>
            </a:r>
            <a:r>
              <a:rPr lang="cs-CZ" dirty="0" smtClean="0"/>
              <a:t>poezii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823053"/>
            <a:ext cx="3323656" cy="25996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211960" y="6422745"/>
            <a:ext cx="14401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3</a:t>
            </a:r>
            <a:endParaRPr lang="cs-CZ" sz="14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54569"/>
            <a:ext cx="4155564" cy="2770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190566" y="3573016"/>
            <a:ext cx="3312368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mnozí písničkáři používají jeho básně v písních – například </a:t>
            </a:r>
          </a:p>
          <a:p>
            <a:r>
              <a:rPr lang="cs-CZ" sz="2400" b="1" dirty="0" smtClean="0">
                <a:solidFill>
                  <a:schemeClr val="accent1"/>
                </a:solidFill>
              </a:rPr>
              <a:t>Vladimír Mišík</a:t>
            </a:r>
            <a:r>
              <a:rPr lang="cs-CZ" sz="2400" dirty="0" smtClean="0"/>
              <a:t> </a:t>
            </a:r>
          </a:p>
          <a:p>
            <a:r>
              <a:rPr lang="cs-CZ" sz="2400" dirty="0" smtClean="0"/>
              <a:t>a </a:t>
            </a:r>
            <a:r>
              <a:rPr lang="cs-CZ" sz="2400" b="1" dirty="0" smtClean="0">
                <a:solidFill>
                  <a:schemeClr val="accent1"/>
                </a:solidFill>
              </a:rPr>
              <a:t>Karel Plíhal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16016" y="3140968"/>
            <a:ext cx="171774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653234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1"/>
                </a:solidFill>
              </a:rPr>
              <a:t>Josef Kainar - Dílo</a:t>
            </a:r>
            <a:endParaRPr lang="cs-CZ" sz="3200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442592" y="2348880"/>
            <a:ext cx="4258816" cy="4081664"/>
          </a:xfrm>
        </p:spPr>
        <p:txBody>
          <a:bodyPr/>
          <a:lstStyle/>
          <a:p>
            <a:pPr lvl="0"/>
            <a:r>
              <a:rPr lang="cs-CZ" sz="2800" dirty="0"/>
              <a:t>Nebožtík </a:t>
            </a:r>
            <a:r>
              <a:rPr lang="cs-CZ" sz="2800" dirty="0" err="1"/>
              <a:t>Nasredin</a:t>
            </a:r>
            <a:r>
              <a:rPr lang="cs-CZ" sz="2800" dirty="0"/>
              <a:t> </a:t>
            </a:r>
          </a:p>
          <a:p>
            <a:r>
              <a:rPr lang="cs-CZ" sz="2800" dirty="0"/>
              <a:t>Český sen </a:t>
            </a:r>
          </a:p>
          <a:p>
            <a:r>
              <a:rPr lang="cs-CZ" sz="2800" b="1" dirty="0"/>
              <a:t>Moje blues </a:t>
            </a:r>
          </a:p>
          <a:p>
            <a:r>
              <a:rPr lang="cs-CZ" sz="2800" dirty="0"/>
              <a:t>Nové mythy</a:t>
            </a:r>
          </a:p>
          <a:p>
            <a:r>
              <a:rPr lang="cs-CZ" sz="2800" b="1" dirty="0"/>
              <a:t>Lazar a píseň</a:t>
            </a:r>
          </a:p>
          <a:p>
            <a:r>
              <a:rPr lang="cs-CZ" sz="2800" b="1" dirty="0"/>
              <a:t>Básně a blues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7967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1"/>
                </a:solidFill>
              </a:rPr>
              <a:t>Josef Kainar a písničkáři</a:t>
            </a:r>
            <a:endParaRPr lang="cs-CZ" sz="3200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Vladimír Mišík – Stříhali dohola malého chlapečka</a:t>
            </a: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www.youtube.com/watch?v=B7OPO_Xj90M</a:t>
            </a:r>
            <a:endParaRPr lang="cs-CZ" dirty="0" smtClean="0"/>
          </a:p>
          <a:p>
            <a:r>
              <a:rPr lang="cs-CZ" dirty="0" smtClean="0"/>
              <a:t> Karel </a:t>
            </a:r>
            <a:r>
              <a:rPr lang="cs-CZ" dirty="0"/>
              <a:t>P</a:t>
            </a:r>
            <a:r>
              <a:rPr lang="cs-CZ" dirty="0" smtClean="0"/>
              <a:t>líhal – Bázlivá </a:t>
            </a:r>
          </a:p>
          <a:p>
            <a:pPr marL="0" indent="0">
              <a:buNone/>
            </a:pP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www.youtube.com/watch?v=N0mTZ0GwIKs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Karel Plíhal – </a:t>
            </a:r>
            <a:r>
              <a:rPr lang="cs-CZ" dirty="0" err="1" smtClean="0"/>
              <a:t>Imperial</a:t>
            </a:r>
            <a:r>
              <a:rPr lang="cs-CZ" dirty="0" smtClean="0"/>
              <a:t> Blues</a:t>
            </a:r>
          </a:p>
          <a:p>
            <a:pPr marL="0" indent="0">
              <a:buNone/>
            </a:pP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www.youtube.com/watch?v=dTrxmgkmp-I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89866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7467600" cy="86895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1"/>
                </a:solidFill>
              </a:rPr>
              <a:t>Václav Hrabě </a:t>
            </a:r>
            <a:r>
              <a:rPr lang="cs-CZ" sz="3200" dirty="0" smtClean="0">
                <a:solidFill>
                  <a:schemeClr val="tx1"/>
                </a:solidFill>
              </a:rPr>
              <a:t>(1940 – 1965)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1124744"/>
            <a:ext cx="7344816" cy="4392488"/>
          </a:xfrm>
        </p:spPr>
        <p:txBody>
          <a:bodyPr>
            <a:noAutofit/>
          </a:bodyPr>
          <a:lstStyle/>
          <a:p>
            <a:r>
              <a:rPr lang="cs-CZ" dirty="0" smtClean="0"/>
              <a:t>další oblíbený autor mezi písničkáři</a:t>
            </a:r>
          </a:p>
          <a:p>
            <a:r>
              <a:rPr lang="cs-CZ" dirty="0" smtClean="0"/>
              <a:t>jediný výrazný představitel tzv. </a:t>
            </a:r>
            <a:r>
              <a:rPr lang="cs-CZ" b="1" dirty="0" smtClean="0">
                <a:solidFill>
                  <a:schemeClr val="accent1"/>
                </a:solidFill>
              </a:rPr>
              <a:t>beat </a:t>
            </a:r>
            <a:r>
              <a:rPr lang="cs-CZ" b="1" dirty="0" err="1" smtClean="0">
                <a:solidFill>
                  <a:schemeClr val="accent1"/>
                </a:solidFill>
              </a:rPr>
              <a:t>generation</a:t>
            </a:r>
            <a:r>
              <a:rPr lang="cs-CZ" b="1" dirty="0" smtClean="0">
                <a:solidFill>
                  <a:schemeClr val="accent1"/>
                </a:solidFill>
              </a:rPr>
              <a:t> </a:t>
            </a:r>
            <a:r>
              <a:rPr lang="cs-CZ" dirty="0" smtClean="0"/>
              <a:t>u nás</a:t>
            </a:r>
            <a:r>
              <a:rPr lang="cs-CZ" dirty="0"/>
              <a:t>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chemeClr val="accent1"/>
                </a:solidFill>
              </a:rPr>
              <a:t>Beat </a:t>
            </a:r>
            <a:r>
              <a:rPr lang="cs-CZ" b="1" dirty="0" err="1" smtClean="0">
                <a:solidFill>
                  <a:schemeClr val="accent1"/>
                </a:solidFill>
              </a:rPr>
              <a:t>generation</a:t>
            </a:r>
            <a:r>
              <a:rPr lang="cs-CZ" b="1" dirty="0" smtClean="0">
                <a:solidFill>
                  <a:schemeClr val="accent1"/>
                </a:solidFill>
              </a:rPr>
              <a:t> </a:t>
            </a:r>
            <a:r>
              <a:rPr lang="cs-CZ" dirty="0" smtClean="0"/>
              <a:t>- hnutí vzniklé v 50. letech v USA – autoři „bojují“ proti tradiční literatuře a tradičnímu způsobu života, básníky inspiroval budhismus a jazz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stejně jako Kainar hrál na několik hudebních nástrojů – saxofon, klarinet</a:t>
            </a:r>
            <a:endParaRPr lang="cs-CZ" dirty="0"/>
          </a:p>
        </p:txBody>
      </p:sp>
      <p:pic>
        <p:nvPicPr>
          <p:cNvPr id="4099" name="Picture 3" descr="C:\Users\uživatel\AppData\Local\Microsoft\Windows\Temporary Internet Files\Content.IE5\A23OAV6A\MC9003906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87487">
            <a:off x="2086248" y="5093415"/>
            <a:ext cx="1463954" cy="1840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uživatel\AppData\Local\Microsoft\Windows\Temporary Internet Files\Content.IE5\EILAWOHN\MC9003906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154760">
            <a:off x="4828046" y="5547166"/>
            <a:ext cx="1830629" cy="605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928926" y="6143644"/>
            <a:ext cx="114300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Obr. 10</a:t>
            </a:r>
            <a:endParaRPr lang="cs-CZ" sz="1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643702" y="5929330"/>
            <a:ext cx="10001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Obr. 11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2823045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8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92989"/>
            <a:ext cx="7467600" cy="114300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1"/>
                </a:solidFill>
              </a:rPr>
              <a:t>Václav Hrabě</a:t>
            </a:r>
            <a:endParaRPr lang="cs-CZ" sz="3200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276872"/>
            <a:ext cx="7467600" cy="4197080"/>
          </a:xfrm>
        </p:spPr>
        <p:txBody>
          <a:bodyPr/>
          <a:lstStyle/>
          <a:p>
            <a:r>
              <a:rPr lang="cs-CZ" dirty="0" smtClean="0"/>
              <a:t>i jeho tvorba souvisela s hudbou – především s hudbou bluesovou a jazzovou</a:t>
            </a:r>
          </a:p>
          <a:p>
            <a:r>
              <a:rPr lang="cs-CZ" dirty="0" smtClean="0"/>
              <a:t>Jeho největším zážitkem bylo jistě setkání s americkým </a:t>
            </a:r>
            <a:r>
              <a:rPr lang="cs-CZ" dirty="0" err="1" smtClean="0"/>
              <a:t>beatníkem</a:t>
            </a:r>
            <a:r>
              <a:rPr lang="cs-CZ" dirty="0" smtClean="0"/>
              <a:t> Allenem </a:t>
            </a:r>
            <a:r>
              <a:rPr lang="cs-CZ" dirty="0" err="1" smtClean="0"/>
              <a:t>Ginsbergrem</a:t>
            </a:r>
            <a:endParaRPr lang="cs-CZ" dirty="0" smtClean="0"/>
          </a:p>
          <a:p>
            <a:r>
              <a:rPr lang="cs-CZ" dirty="0" smtClean="0"/>
              <a:t>žádné jeho básně nebyly vydány za jeho života, neboť předčasně tragicky zahynul v pouhých dvaceti pěti letech (náhodou se otrávil oxidem uhelnatým)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3" name="Picture 3" descr="C:\Users\uživatel\AppData\Local\Microsoft\Windows\Temporary Internet Files\Content.IE5\EILAWOHN\MC9003587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04109">
            <a:off x="6246440" y="550918"/>
            <a:ext cx="1642262" cy="1800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929586" y="1857364"/>
            <a:ext cx="78581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Obr. 12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3970395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1"/>
                </a:solidFill>
              </a:rPr>
              <a:t>Václav Hrabě – Dílo:</a:t>
            </a:r>
            <a:endParaRPr lang="cs-CZ" sz="3200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118556" y="1600200"/>
            <a:ext cx="4906888" cy="319695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Horečka</a:t>
            </a:r>
          </a:p>
          <a:p>
            <a:r>
              <a:rPr lang="cs-CZ" sz="2800" b="1" dirty="0" smtClean="0"/>
              <a:t>Stop-</a:t>
            </a:r>
            <a:r>
              <a:rPr lang="cs-CZ" sz="2800" b="1" dirty="0" err="1" smtClean="0"/>
              <a:t>time</a:t>
            </a:r>
            <a:endParaRPr lang="cs-CZ" sz="2800" b="1" dirty="0" smtClean="0"/>
          </a:p>
          <a:p>
            <a:r>
              <a:rPr lang="cs-CZ" sz="2800" dirty="0" smtClean="0"/>
              <a:t>Blues </a:t>
            </a:r>
            <a:r>
              <a:rPr lang="cs-CZ" sz="2800" dirty="0"/>
              <a:t>v modré a </a:t>
            </a:r>
            <a:r>
              <a:rPr lang="cs-CZ" sz="2800" dirty="0" smtClean="0"/>
              <a:t>bílé</a:t>
            </a:r>
          </a:p>
          <a:p>
            <a:r>
              <a:rPr lang="cs-CZ" sz="2800" b="1" dirty="0" smtClean="0"/>
              <a:t>Blues </a:t>
            </a:r>
            <a:r>
              <a:rPr lang="cs-CZ" sz="2800" b="1" dirty="0"/>
              <a:t>pro bláznivou holku</a:t>
            </a:r>
          </a:p>
        </p:txBody>
      </p:sp>
    </p:spTree>
    <p:extLst>
      <p:ext uri="{BB962C8B-B14F-4D97-AF65-F5344CB8AC3E}">
        <p14:creationId xmlns:p14="http://schemas.microsoft.com/office/powerpoint/2010/main" val="2975347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1"/>
                </a:solidFill>
              </a:rPr>
              <a:t>Václav Hrabě a Písničkáři</a:t>
            </a:r>
            <a:endParaRPr lang="cs-CZ" sz="3200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Vladimír </a:t>
            </a:r>
            <a:r>
              <a:rPr lang="cs-CZ" dirty="0" err="1" smtClean="0"/>
              <a:t>Veit</a:t>
            </a:r>
            <a:endParaRPr lang="cs-CZ" dirty="0" smtClean="0"/>
          </a:p>
          <a:p>
            <a:r>
              <a:rPr lang="cs-CZ" dirty="0" smtClean="0"/>
              <a:t>Vladimír Mišík – Variace na renesanční téma</a:t>
            </a: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www.youtube.com/watch?v=TP4zjXLMUQQ</a:t>
            </a:r>
            <a:endParaRPr lang="cs-CZ" dirty="0" smtClean="0"/>
          </a:p>
          <a:p>
            <a:r>
              <a:rPr lang="cs-CZ" dirty="0"/>
              <a:t>Vladimír Mišík - Tma stéká do </a:t>
            </a:r>
            <a:r>
              <a:rPr lang="cs-CZ" dirty="0" smtClean="0"/>
              <a:t>kaluží</a:t>
            </a:r>
          </a:p>
          <a:p>
            <a:pPr marL="0" indent="0">
              <a:buNone/>
            </a:pP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www.youtube.com/watch?v=0FNoDStUzPo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8988" y="3861048"/>
            <a:ext cx="3593976" cy="26954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85075" y="6238021"/>
            <a:ext cx="100811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4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741373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1"/>
                </a:solidFill>
              </a:rPr>
              <a:t>Pavel </a:t>
            </a:r>
            <a:r>
              <a:rPr lang="cs-CZ" sz="3200" b="1" dirty="0" err="1" smtClean="0">
                <a:solidFill>
                  <a:schemeClr val="accent1"/>
                </a:solidFill>
              </a:rPr>
              <a:t>Šrut</a:t>
            </a:r>
            <a:r>
              <a:rPr lang="cs-CZ" sz="3200" b="1" dirty="0" smtClean="0">
                <a:solidFill>
                  <a:schemeClr val="accent1"/>
                </a:solidFill>
              </a:rPr>
              <a:t> </a:t>
            </a:r>
            <a:r>
              <a:rPr lang="cs-CZ" sz="3200" dirty="0" smtClean="0">
                <a:solidFill>
                  <a:schemeClr val="tx1"/>
                </a:solidFill>
              </a:rPr>
              <a:t>(1940)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42792" cy="4873752"/>
          </a:xfrm>
        </p:spPr>
        <p:txBody>
          <a:bodyPr/>
          <a:lstStyle/>
          <a:p>
            <a:r>
              <a:rPr lang="cs-CZ" dirty="0" smtClean="0"/>
              <a:t>český básník, překladatel, autor dětských děl a písničkových textů</a:t>
            </a:r>
          </a:p>
          <a:p>
            <a:r>
              <a:rPr lang="cs-CZ" dirty="0"/>
              <a:t>p</a:t>
            </a:r>
            <a:r>
              <a:rPr lang="cs-CZ" dirty="0" smtClean="0"/>
              <a:t>ublikoval v mnoha literárních časopisech – Host do domu, Literární noviny, Tvář…</a:t>
            </a:r>
          </a:p>
          <a:p>
            <a:r>
              <a:rPr lang="cs-CZ" dirty="0" smtClean="0"/>
              <a:t>psal verše i do dětských časopisů – Mateřídouška či Čtyřlístek 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412776"/>
            <a:ext cx="3962680" cy="38065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860032" y="5589240"/>
            <a:ext cx="15841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5 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728255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1"/>
                </a:solidFill>
              </a:rPr>
              <a:t>Pavel </a:t>
            </a:r>
            <a:r>
              <a:rPr lang="cs-CZ" sz="3200" b="1" dirty="0" err="1" smtClean="0">
                <a:solidFill>
                  <a:schemeClr val="accent1"/>
                </a:solidFill>
              </a:rPr>
              <a:t>Šrut</a:t>
            </a:r>
            <a:r>
              <a:rPr lang="cs-CZ" sz="3200" b="1" dirty="0" smtClean="0">
                <a:solidFill>
                  <a:schemeClr val="accent1"/>
                </a:solidFill>
              </a:rPr>
              <a:t> - Dílo</a:t>
            </a:r>
            <a:endParaRPr lang="cs-CZ" sz="3200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accent1"/>
                </a:solidFill>
              </a:rPr>
              <a:t>básně: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Noc </a:t>
            </a:r>
            <a:r>
              <a:rPr lang="cs-CZ" dirty="0"/>
              <a:t>plná křídel (1964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b="1" dirty="0" smtClean="0"/>
              <a:t>Kolej </a:t>
            </a:r>
            <a:r>
              <a:rPr lang="cs-CZ" b="1" dirty="0" err="1"/>
              <a:t>Yesterday</a:t>
            </a:r>
            <a:r>
              <a:rPr lang="cs-CZ" dirty="0"/>
              <a:t> (1990) – písňové </a:t>
            </a:r>
            <a:r>
              <a:rPr lang="cs-CZ" dirty="0" smtClean="0"/>
              <a:t>texty 	Papírové polobotky </a:t>
            </a:r>
            <a:r>
              <a:rPr lang="cs-CZ" dirty="0"/>
              <a:t>(2001</a:t>
            </a:r>
            <a:r>
              <a:rPr lang="cs-CZ" dirty="0" smtClean="0"/>
              <a:t>)</a:t>
            </a:r>
          </a:p>
          <a:p>
            <a:r>
              <a:rPr lang="cs-CZ" b="1" u="sng" dirty="0" smtClean="0">
                <a:solidFill>
                  <a:schemeClr val="accent1"/>
                </a:solidFill>
              </a:rPr>
              <a:t>pro děti: </a:t>
            </a:r>
          </a:p>
          <a:p>
            <a:pPr marL="0" lvl="2" indent="0">
              <a:spcBef>
                <a:spcPts val="600"/>
              </a:spcBef>
              <a:buClr>
                <a:schemeClr val="accent1"/>
              </a:buClr>
              <a:buSzPct val="70000"/>
              <a:buNone/>
            </a:pPr>
            <a:r>
              <a:rPr lang="cs-CZ" sz="2400" dirty="0" smtClean="0"/>
              <a:t>	</a:t>
            </a:r>
            <a:r>
              <a:rPr lang="cs-CZ" sz="2400" b="1" dirty="0" err="1" smtClean="0"/>
              <a:t>Lichožrouti</a:t>
            </a:r>
            <a:r>
              <a:rPr lang="cs-CZ" sz="2400" dirty="0" smtClean="0"/>
              <a:t> </a:t>
            </a:r>
            <a:r>
              <a:rPr lang="cs-CZ" sz="2400" dirty="0"/>
              <a:t>(2008</a:t>
            </a:r>
            <a:r>
              <a:rPr lang="cs-CZ" sz="2400" dirty="0" smtClean="0"/>
              <a:t>)</a:t>
            </a:r>
            <a:endParaRPr lang="cs-CZ" b="1" dirty="0" smtClean="0">
              <a:solidFill>
                <a:schemeClr val="accent1"/>
              </a:solidFill>
            </a:endParaRPr>
          </a:p>
          <a:p>
            <a:pPr marL="274320" lvl="2" indent="-274320">
              <a:spcBef>
                <a:spcPts val="600"/>
              </a:spcBef>
              <a:buClr>
                <a:schemeClr val="accent1"/>
              </a:buClr>
              <a:buSzPct val="70000"/>
            </a:pPr>
            <a:r>
              <a:rPr lang="cs-CZ" sz="2400" b="1" u="sng" dirty="0">
                <a:solidFill>
                  <a:schemeClr val="accent1"/>
                </a:solidFill>
              </a:rPr>
              <a:t>překlady</a:t>
            </a:r>
            <a:r>
              <a:rPr lang="cs-CZ" sz="2400" b="1" u="sng" dirty="0" smtClean="0">
                <a:solidFill>
                  <a:schemeClr val="accent1"/>
                </a:solidFill>
              </a:rPr>
              <a:t>:</a:t>
            </a:r>
          </a:p>
          <a:p>
            <a:pPr marL="0" lvl="2" indent="0">
              <a:spcBef>
                <a:spcPts val="600"/>
              </a:spcBef>
              <a:buClr>
                <a:schemeClr val="accent1"/>
              </a:buClr>
              <a:buSzPct val="70000"/>
              <a:buNone/>
            </a:pPr>
            <a:r>
              <a:rPr lang="cs-CZ" sz="2400" dirty="0" smtClean="0"/>
              <a:t>	Shakespeare – Sonety</a:t>
            </a:r>
          </a:p>
          <a:p>
            <a:pPr marL="0" lvl="2" indent="0">
              <a:spcBef>
                <a:spcPts val="600"/>
              </a:spcBef>
              <a:buClr>
                <a:schemeClr val="accent1"/>
              </a:buClr>
              <a:buSzPct val="70000"/>
              <a:buNone/>
            </a:pPr>
            <a:r>
              <a:rPr lang="cs-CZ" sz="2400" dirty="0" smtClean="0"/>
              <a:t>	Leonard </a:t>
            </a:r>
            <a:r>
              <a:rPr lang="cs-CZ" sz="2400" dirty="0" err="1" smtClean="0"/>
              <a:t>Cohen</a:t>
            </a:r>
            <a:r>
              <a:rPr lang="cs-CZ" sz="2400" dirty="0" smtClean="0"/>
              <a:t> - </a:t>
            </a:r>
            <a:r>
              <a:rPr lang="cs-CZ" sz="2400" i="1" dirty="0"/>
              <a:t>Výbor z poezie</a:t>
            </a:r>
            <a:endParaRPr lang="cs-CZ" sz="2400" dirty="0"/>
          </a:p>
          <a:p>
            <a:pPr marL="731520" lvl="2" indent="0">
              <a:buNone/>
            </a:pPr>
            <a:endParaRPr lang="cs-CZ" b="1" dirty="0" smtClean="0">
              <a:solidFill>
                <a:schemeClr val="accent1"/>
              </a:solidFill>
            </a:endParaRPr>
          </a:p>
          <a:p>
            <a:pPr marL="731520" lvl="2" indent="0">
              <a:buNone/>
            </a:pPr>
            <a:r>
              <a:rPr lang="cs-CZ" b="1" dirty="0">
                <a:solidFill>
                  <a:schemeClr val="accent1"/>
                </a:solidFill>
              </a:rPr>
              <a:t>	</a:t>
            </a:r>
            <a:endParaRPr lang="cs-CZ" sz="2400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2234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1"/>
                </a:solidFill>
              </a:rPr>
              <a:t>Pavel </a:t>
            </a:r>
            <a:r>
              <a:rPr lang="cs-CZ" sz="3200" b="1" dirty="0" err="1" smtClean="0">
                <a:solidFill>
                  <a:schemeClr val="accent1"/>
                </a:solidFill>
              </a:rPr>
              <a:t>Šrut</a:t>
            </a:r>
            <a:r>
              <a:rPr lang="cs-CZ" sz="3200" b="1" dirty="0" smtClean="0">
                <a:solidFill>
                  <a:schemeClr val="accent1"/>
                </a:solidFill>
              </a:rPr>
              <a:t> a Muzikanti:</a:t>
            </a:r>
            <a:endParaRPr lang="cs-CZ" sz="3200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5338936" cy="3412976"/>
          </a:xfrm>
        </p:spPr>
        <p:txBody>
          <a:bodyPr/>
          <a:lstStyle/>
          <a:p>
            <a:r>
              <a:rPr lang="cs-CZ" dirty="0" smtClean="0"/>
              <a:t>Nejvíce textů zhudebnila skupina </a:t>
            </a:r>
            <a:r>
              <a:rPr lang="cs-CZ" dirty="0" err="1" smtClean="0"/>
              <a:t>Framus</a:t>
            </a:r>
            <a:r>
              <a:rPr lang="cs-CZ" dirty="0" smtClean="0"/>
              <a:t> </a:t>
            </a:r>
            <a:r>
              <a:rPr lang="cs-CZ" dirty="0" err="1" smtClean="0"/>
              <a:t>Five</a:t>
            </a:r>
            <a:r>
              <a:rPr lang="cs-CZ" dirty="0" smtClean="0"/>
              <a:t> Michala Prokopa: </a:t>
            </a:r>
          </a:p>
          <a:p>
            <a:pPr lvl="1"/>
            <a:r>
              <a:rPr lang="cs-CZ" sz="2300" dirty="0" err="1"/>
              <a:t>Framus</a:t>
            </a:r>
            <a:r>
              <a:rPr lang="cs-CZ" sz="2300" dirty="0"/>
              <a:t> </a:t>
            </a:r>
            <a:r>
              <a:rPr lang="cs-CZ" sz="2300" dirty="0" err="1"/>
              <a:t>Five</a:t>
            </a:r>
            <a:r>
              <a:rPr lang="cs-CZ" sz="2300" dirty="0"/>
              <a:t> – Kolej </a:t>
            </a:r>
            <a:r>
              <a:rPr lang="cs-CZ" sz="2300" dirty="0" err="1"/>
              <a:t>Yesterday</a:t>
            </a:r>
            <a:endParaRPr lang="cs-CZ" sz="2300" dirty="0"/>
          </a:p>
          <a:p>
            <a:pPr marL="365760" lvl="1" indent="0">
              <a:buNone/>
            </a:pPr>
            <a:r>
              <a:rPr lang="cs-CZ" sz="2300" dirty="0">
                <a:hlinkClick r:id="rId2"/>
              </a:rPr>
              <a:t>http://www.youtube.com/watch?v=q8I6G6v7Q7A&amp;feature=related</a:t>
            </a:r>
            <a:endParaRPr lang="cs-CZ" sz="2300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Petr Skoumal</a:t>
            </a:r>
          </a:p>
          <a:p>
            <a:r>
              <a:rPr lang="cs-CZ" sz="2300" dirty="0"/>
              <a:t>s</a:t>
            </a:r>
            <a:r>
              <a:rPr lang="cs-CZ" sz="2300" dirty="0" smtClean="0"/>
              <a:t>kupina 5P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3896" y="1628800"/>
            <a:ext cx="2791197" cy="37215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893896" y="5589240"/>
            <a:ext cx="139559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6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414381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467600" cy="65293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1"/>
                </a:solidFill>
              </a:rPr>
              <a:t>Zdroje:</a:t>
            </a:r>
            <a:endParaRPr lang="cs-CZ" sz="3200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836712"/>
            <a:ext cx="7467600" cy="561662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1400" b="1" dirty="0" smtClean="0"/>
              <a:t>Obr. 1 </a:t>
            </a:r>
            <a:r>
              <a:rPr lang="cs-CZ" sz="1400" dirty="0" err="1" smtClean="0"/>
              <a:t>Kamalanand</a:t>
            </a:r>
            <a:r>
              <a:rPr lang="cs-CZ" sz="1400" dirty="0" smtClean="0"/>
              <a:t> </a:t>
            </a:r>
            <a:r>
              <a:rPr lang="cs-CZ" sz="1400" dirty="0"/>
              <a:t>Karel </a:t>
            </a:r>
            <a:r>
              <a:rPr lang="cs-CZ" sz="1400" dirty="0" smtClean="0"/>
              <a:t>Černík</a:t>
            </a:r>
            <a:r>
              <a:rPr lang="en-US" sz="1400" dirty="0"/>
              <a:t> [</a:t>
            </a:r>
            <a:r>
              <a:rPr lang="en-US" sz="1400" dirty="0" smtClean="0"/>
              <a:t>2012-03-1</a:t>
            </a:r>
            <a:r>
              <a:rPr lang="cs-CZ" sz="1400" dirty="0" smtClean="0"/>
              <a:t>7</a:t>
            </a:r>
            <a:r>
              <a:rPr lang="en-US" sz="1400" dirty="0" smtClean="0"/>
              <a:t>]</a:t>
            </a:r>
            <a:r>
              <a:rPr lang="cs-CZ" sz="1400" dirty="0" smtClean="0"/>
              <a:t> </a:t>
            </a:r>
            <a:r>
              <a:rPr lang="en-US" sz="1400" dirty="0"/>
              <a:t>] </a:t>
            </a:r>
            <a:r>
              <a:rPr lang="en-US" sz="1400" dirty="0" err="1"/>
              <a:t>dostupn</a:t>
            </a:r>
            <a:r>
              <a:rPr lang="cs-CZ" sz="1400" dirty="0"/>
              <a:t>é</a:t>
            </a:r>
            <a:r>
              <a:rPr lang="en-US" sz="1400" dirty="0"/>
              <a:t> 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en-US" sz="1400" dirty="0"/>
              <a:t> http://</a:t>
            </a:r>
            <a:r>
              <a:rPr lang="en-US" sz="1400" dirty="0" smtClean="0"/>
              <a:t>cs.wikipedia.org/wiki/Soubor:Charles-University-symbol-2.png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b="1" dirty="0" smtClean="0"/>
              <a:t>Obr. 2  </a:t>
            </a:r>
            <a:r>
              <a:rPr lang="cs-CZ" sz="1400" dirty="0" err="1" smtClean="0"/>
              <a:t>Gampe</a:t>
            </a:r>
            <a:r>
              <a:rPr lang="cs-CZ" sz="1400" dirty="0" smtClean="0"/>
              <a:t> </a:t>
            </a:r>
            <a:r>
              <a:rPr lang="en-US" sz="1400" dirty="0"/>
              <a:t>[2012-03-1</a:t>
            </a:r>
            <a:r>
              <a:rPr lang="cs-CZ" sz="1400" dirty="0"/>
              <a:t>7</a:t>
            </a:r>
            <a:r>
              <a:rPr lang="en-US" sz="1400" dirty="0"/>
              <a:t>]</a:t>
            </a:r>
            <a:r>
              <a:rPr lang="cs-CZ" sz="1400" dirty="0"/>
              <a:t> </a:t>
            </a:r>
            <a:r>
              <a:rPr lang="en-US" sz="1400" dirty="0"/>
              <a:t>] </a:t>
            </a:r>
            <a:r>
              <a:rPr lang="en-US" sz="1400" dirty="0" err="1"/>
              <a:t>dostupn</a:t>
            </a:r>
            <a:r>
              <a:rPr lang="cs-CZ" sz="1400" dirty="0"/>
              <a:t>é</a:t>
            </a:r>
            <a:r>
              <a:rPr lang="en-US" sz="1400" dirty="0"/>
              <a:t> 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en-US" sz="1400" dirty="0"/>
              <a:t> </a:t>
            </a:r>
            <a:r>
              <a:rPr lang="cs-CZ" sz="1400" dirty="0" smtClean="0"/>
              <a:t>http</a:t>
            </a:r>
            <a:r>
              <a:rPr lang="cs-CZ" sz="1400" dirty="0"/>
              <a:t>://cs.wikipedia.org/wiki/Soubor:Cundrgrund19770906.jpg</a:t>
            </a:r>
          </a:p>
          <a:p>
            <a:pPr marL="0" indent="0">
              <a:buNone/>
            </a:pPr>
            <a:r>
              <a:rPr lang="cs-CZ" sz="1400" b="1" dirty="0" smtClean="0"/>
              <a:t>Obr. 3 </a:t>
            </a:r>
            <a:r>
              <a:rPr lang="cs-CZ" sz="1400" dirty="0" err="1" smtClean="0"/>
              <a:t>Mohylek</a:t>
            </a:r>
            <a:r>
              <a:rPr lang="cs-CZ" sz="1400" dirty="0" smtClean="0"/>
              <a:t> </a:t>
            </a:r>
            <a:r>
              <a:rPr lang="en-US" sz="1400" dirty="0" smtClean="0"/>
              <a:t>[2012-03-1</a:t>
            </a:r>
            <a:r>
              <a:rPr lang="cs-CZ" sz="1400" dirty="0"/>
              <a:t>7</a:t>
            </a:r>
            <a:r>
              <a:rPr lang="en-US" sz="1400" dirty="0"/>
              <a:t>]</a:t>
            </a:r>
            <a:r>
              <a:rPr lang="cs-CZ" sz="1400" dirty="0"/>
              <a:t> </a:t>
            </a:r>
            <a:r>
              <a:rPr lang="en-US" sz="1400" dirty="0"/>
              <a:t>] </a:t>
            </a:r>
            <a:r>
              <a:rPr lang="en-US" sz="1400" dirty="0" err="1"/>
              <a:t>dostupn</a:t>
            </a:r>
            <a:r>
              <a:rPr lang="cs-CZ" sz="1400" dirty="0"/>
              <a:t>é</a:t>
            </a:r>
            <a:r>
              <a:rPr lang="en-US" sz="1400" dirty="0"/>
              <a:t> 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 smtClean="0"/>
              <a:t>Commons</a:t>
            </a:r>
            <a:r>
              <a:rPr lang="cs-CZ" sz="1400" dirty="0"/>
              <a:t> </a:t>
            </a:r>
            <a:r>
              <a:rPr lang="cs-CZ" sz="1400" dirty="0" smtClean="0"/>
              <a:t>http</a:t>
            </a:r>
            <a:r>
              <a:rPr lang="cs-CZ" sz="1400" dirty="0"/>
              <a:t>://cs.wikipedia.org/wiki/Soubor:Plihalll.jpg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/>
              <a:t>Vladimír Mišík – Stříhali dohola malého </a:t>
            </a:r>
            <a:r>
              <a:rPr lang="cs-CZ" sz="1400" dirty="0" smtClean="0"/>
              <a:t>chlapečka http</a:t>
            </a:r>
            <a:r>
              <a:rPr lang="cs-CZ" sz="1400" dirty="0"/>
              <a:t>://</a:t>
            </a:r>
            <a:r>
              <a:rPr lang="cs-CZ" sz="1400" dirty="0" smtClean="0"/>
              <a:t>www.youtube.com/watch?v=B7OPO_Xj90M</a:t>
            </a:r>
          </a:p>
          <a:p>
            <a:pPr marL="0" indent="0">
              <a:buNone/>
            </a:pPr>
            <a:r>
              <a:rPr lang="cs-CZ" sz="1400" dirty="0" smtClean="0"/>
              <a:t>Karel Plíhal – Bázlivá http</a:t>
            </a:r>
            <a:r>
              <a:rPr lang="cs-CZ" sz="1400" dirty="0"/>
              <a:t>://</a:t>
            </a:r>
            <a:r>
              <a:rPr lang="cs-CZ" sz="1400" dirty="0" smtClean="0"/>
              <a:t>www.youtube.com/watch?v=N0mTZ0GwIKs</a:t>
            </a:r>
          </a:p>
          <a:p>
            <a:pPr marL="0" indent="0">
              <a:buNone/>
            </a:pPr>
            <a:r>
              <a:rPr lang="cs-CZ" sz="1400" dirty="0" smtClean="0"/>
              <a:t>Karel Plíhal – </a:t>
            </a:r>
            <a:r>
              <a:rPr lang="cs-CZ" sz="1400" dirty="0" err="1" smtClean="0"/>
              <a:t>Imperial</a:t>
            </a:r>
            <a:r>
              <a:rPr lang="cs-CZ" sz="1400" dirty="0" smtClean="0"/>
              <a:t> Blues </a:t>
            </a:r>
            <a:r>
              <a:rPr lang="cs-CZ" sz="1400" dirty="0"/>
              <a:t>http://</a:t>
            </a:r>
            <a:r>
              <a:rPr lang="cs-CZ" sz="1400" dirty="0" smtClean="0"/>
              <a:t>www.youtube.com/watch?v=dTrxmgkmp-I</a:t>
            </a:r>
          </a:p>
          <a:p>
            <a:pPr marL="0" indent="0">
              <a:buNone/>
            </a:pPr>
            <a:r>
              <a:rPr lang="cs-CZ" sz="1400" dirty="0" smtClean="0"/>
              <a:t>Vladimír Mišík – Variace na renesanční téma http</a:t>
            </a:r>
            <a:r>
              <a:rPr lang="cs-CZ" sz="1400" dirty="0"/>
              <a:t>://</a:t>
            </a:r>
            <a:r>
              <a:rPr lang="cs-CZ" sz="1400" dirty="0" smtClean="0"/>
              <a:t>www.youtube.com/watch?v=TP4zjXLMUQQ</a:t>
            </a:r>
          </a:p>
          <a:p>
            <a:pPr marL="0" indent="0">
              <a:buNone/>
            </a:pPr>
            <a:r>
              <a:rPr lang="cs-CZ" sz="1400" b="1" dirty="0" smtClean="0"/>
              <a:t>Obr. 4 </a:t>
            </a:r>
            <a:r>
              <a:rPr lang="cs-CZ" sz="1400" dirty="0" err="1" smtClean="0"/>
              <a:t>Lovecz</a:t>
            </a:r>
            <a:r>
              <a:rPr lang="cs-CZ" sz="1400" dirty="0" smtClean="0"/>
              <a:t> </a:t>
            </a:r>
            <a:r>
              <a:rPr lang="en-US" sz="1400" dirty="0"/>
              <a:t>[2012-03-1</a:t>
            </a:r>
            <a:r>
              <a:rPr lang="cs-CZ" sz="1400" dirty="0"/>
              <a:t>7</a:t>
            </a:r>
            <a:r>
              <a:rPr lang="en-US" sz="1400" dirty="0"/>
              <a:t>]</a:t>
            </a:r>
            <a:r>
              <a:rPr lang="cs-CZ" sz="1400" dirty="0"/>
              <a:t> </a:t>
            </a:r>
            <a:r>
              <a:rPr lang="en-US" sz="1400" dirty="0"/>
              <a:t>] </a:t>
            </a:r>
            <a:r>
              <a:rPr lang="en-US" sz="1400" dirty="0" err="1"/>
              <a:t>dostupn</a:t>
            </a:r>
            <a:r>
              <a:rPr lang="cs-CZ" sz="1400" dirty="0"/>
              <a:t>é</a:t>
            </a:r>
            <a:r>
              <a:rPr lang="en-US" sz="1400" dirty="0"/>
              <a:t> 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en-US" sz="1400" dirty="0"/>
              <a:t> http://</a:t>
            </a:r>
            <a:r>
              <a:rPr lang="en-US" sz="1400" dirty="0" smtClean="0"/>
              <a:t>www.youtube.com/watch?v=0FNoDStUzPo</a:t>
            </a:r>
            <a:r>
              <a:rPr lang="cs-CZ" sz="1400" dirty="0" smtClean="0"/>
              <a:t> </a:t>
            </a:r>
            <a:endParaRPr lang="cs-CZ" sz="1400" b="1" dirty="0" smtClean="0"/>
          </a:p>
          <a:p>
            <a:pPr marL="0" indent="0">
              <a:buNone/>
            </a:pPr>
            <a:r>
              <a:rPr lang="cs-CZ" sz="1400" b="1" dirty="0" smtClean="0"/>
              <a:t>Obr. </a:t>
            </a:r>
            <a:r>
              <a:rPr lang="cs-CZ" sz="1400" b="1" dirty="0"/>
              <a:t>5 </a:t>
            </a:r>
            <a:r>
              <a:rPr lang="cs-CZ" sz="1400" dirty="0"/>
              <a:t>Miroslav </a:t>
            </a:r>
            <a:r>
              <a:rPr lang="cs-CZ" sz="1400" dirty="0" err="1" smtClean="0"/>
              <a:t>Huptych</a:t>
            </a:r>
            <a:r>
              <a:rPr lang="cs-CZ" sz="1400" dirty="0" smtClean="0"/>
              <a:t> </a:t>
            </a:r>
            <a:r>
              <a:rPr lang="en-US" sz="1400" dirty="0"/>
              <a:t>[2012-03-1</a:t>
            </a:r>
            <a:r>
              <a:rPr lang="cs-CZ" sz="1400" dirty="0"/>
              <a:t>7</a:t>
            </a:r>
            <a:r>
              <a:rPr lang="en-US" sz="1400" dirty="0"/>
              <a:t>]</a:t>
            </a:r>
            <a:r>
              <a:rPr lang="cs-CZ" sz="1400" dirty="0"/>
              <a:t> </a:t>
            </a:r>
            <a:r>
              <a:rPr lang="en-US" sz="1400" dirty="0"/>
              <a:t>] </a:t>
            </a:r>
            <a:r>
              <a:rPr lang="en-US" sz="1400" dirty="0" err="1"/>
              <a:t>dostupn</a:t>
            </a:r>
            <a:r>
              <a:rPr lang="cs-CZ" sz="1400" dirty="0"/>
              <a:t>é</a:t>
            </a:r>
            <a:r>
              <a:rPr lang="en-US" sz="1400" dirty="0"/>
              <a:t> 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en-US" sz="1400" dirty="0"/>
              <a:t> http://cs.wikipedia.org/wiki/Soubor:Pavel_%</a:t>
            </a:r>
            <a:r>
              <a:rPr lang="en-US" sz="1400" dirty="0" smtClean="0"/>
              <a:t>C5%A0rut.JPG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err="1" smtClean="0"/>
              <a:t>Framus</a:t>
            </a:r>
            <a:r>
              <a:rPr lang="cs-CZ" sz="1400" dirty="0" smtClean="0"/>
              <a:t> </a:t>
            </a:r>
            <a:r>
              <a:rPr lang="cs-CZ" sz="1400" dirty="0" err="1" smtClean="0"/>
              <a:t>Five</a:t>
            </a:r>
            <a:r>
              <a:rPr lang="cs-CZ" sz="1400" dirty="0" smtClean="0"/>
              <a:t> – Kolej </a:t>
            </a:r>
            <a:r>
              <a:rPr lang="cs-CZ" sz="1400" dirty="0" err="1" smtClean="0"/>
              <a:t>Yesterday</a:t>
            </a:r>
            <a:r>
              <a:rPr lang="cs-CZ" sz="1400" dirty="0" smtClean="0"/>
              <a:t> http</a:t>
            </a:r>
            <a:r>
              <a:rPr lang="cs-CZ" sz="1400" dirty="0"/>
              <a:t>://www.youtube.com/watch?v=q8I6G6v7Q7A&amp;feature=related</a:t>
            </a:r>
          </a:p>
          <a:p>
            <a:pPr marL="0" indent="0">
              <a:buNone/>
            </a:pPr>
            <a:r>
              <a:rPr lang="cs-CZ" sz="1400" b="1" dirty="0" smtClean="0"/>
              <a:t>Obr. 6 </a:t>
            </a:r>
            <a:r>
              <a:rPr lang="cs-CZ" sz="1400" dirty="0"/>
              <a:t>Michal </a:t>
            </a:r>
            <a:r>
              <a:rPr lang="cs-CZ" sz="1400" dirty="0" smtClean="0"/>
              <a:t>Maňas </a:t>
            </a:r>
            <a:r>
              <a:rPr lang="en-US" sz="1400" dirty="0"/>
              <a:t>[2012-03-1</a:t>
            </a:r>
            <a:r>
              <a:rPr lang="cs-CZ" sz="1400" dirty="0"/>
              <a:t>7</a:t>
            </a:r>
            <a:r>
              <a:rPr lang="en-US" sz="1400" dirty="0"/>
              <a:t>]</a:t>
            </a:r>
            <a:r>
              <a:rPr lang="cs-CZ" sz="1400" dirty="0"/>
              <a:t> </a:t>
            </a:r>
            <a:r>
              <a:rPr lang="en-US" sz="1400" dirty="0"/>
              <a:t>] </a:t>
            </a:r>
            <a:r>
              <a:rPr lang="en-US" sz="1400" dirty="0" err="1"/>
              <a:t>dostupn</a:t>
            </a:r>
            <a:r>
              <a:rPr lang="cs-CZ" sz="1400" dirty="0"/>
              <a:t>é</a:t>
            </a:r>
            <a:r>
              <a:rPr lang="en-US" sz="1400" dirty="0"/>
              <a:t> 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en-US" sz="1400" dirty="0"/>
              <a:t> http://</a:t>
            </a:r>
            <a:r>
              <a:rPr lang="en-US" sz="1400" dirty="0" smtClean="0"/>
              <a:t>cs.wikipedia.org/wiki/Soubor:Michal_Prokop.jpg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b="1" dirty="0" smtClean="0"/>
              <a:t>Obr. 7, 8, 9, 10, 11, 12, 13 </a:t>
            </a:r>
            <a:r>
              <a:rPr lang="cs-CZ" sz="1400" dirty="0" smtClean="0"/>
              <a:t>MS Office 2010 klipart</a:t>
            </a:r>
            <a:endParaRPr lang="cs-CZ" sz="1400" b="1" dirty="0" smtClean="0"/>
          </a:p>
          <a:p>
            <a:pPr marL="0" indent="0">
              <a:buNone/>
            </a:pPr>
            <a:r>
              <a:rPr lang="cs-CZ" sz="1400" b="1" dirty="0" smtClean="0"/>
              <a:t>Pokud není uvedeno jinak, autorem textu </a:t>
            </a:r>
            <a:r>
              <a:rPr lang="cs-CZ" sz="1400" b="1" smtClean="0"/>
              <a:t>v prezentaci je </a:t>
            </a:r>
            <a:r>
              <a:rPr lang="cs-CZ" sz="1400" b="1" dirty="0" smtClean="0"/>
              <a:t>Mgr. Zuzana Eliášová.</a:t>
            </a:r>
            <a:endParaRPr lang="cs-CZ" sz="1400" b="1" dirty="0"/>
          </a:p>
        </p:txBody>
      </p:sp>
    </p:spTree>
    <p:extLst>
      <p:ext uri="{BB962C8B-B14F-4D97-AF65-F5344CB8AC3E}">
        <p14:creationId xmlns:p14="http://schemas.microsoft.com/office/powerpoint/2010/main" val="2158951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5746968"/>
          </a:xfrm>
        </p:spPr>
        <p:txBody>
          <a:bodyPr>
            <a:normAutofit lnSpcReduction="10000"/>
          </a:bodyPr>
          <a:lstStyle/>
          <a:p>
            <a:r>
              <a:rPr lang="cs-CZ" sz="8000" b="1" dirty="0">
                <a:solidFill>
                  <a:schemeClr val="accent1"/>
                </a:solidFill>
              </a:rPr>
              <a:t>KONEC</a:t>
            </a:r>
          </a:p>
          <a:p>
            <a:endParaRPr lang="cs-CZ" dirty="0"/>
          </a:p>
        </p:txBody>
      </p:sp>
      <p:pic>
        <p:nvPicPr>
          <p:cNvPr id="9219" name="Picture 3" descr="C:\Users\uživatel\AppData\Local\Microsoft\Windows\Temporary Internet Files\Content.IE5\XC3L39JN\MC9002869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052736"/>
            <a:ext cx="4738453" cy="4812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000628" y="5857892"/>
            <a:ext cx="107157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Obr. 13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1597844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231</TotalTime>
  <Words>620</Words>
  <Application>Microsoft Office PowerPoint</Application>
  <PresentationFormat>Předvádění na obrazovce (4:3)</PresentationFormat>
  <Paragraphs>113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Arkýř</vt:lpstr>
      <vt:lpstr>Prezentace aplikace PowerPoint</vt:lpstr>
      <vt:lpstr>Poezie Od Roku 1942</vt:lpstr>
      <vt:lpstr>Básníci</vt:lpstr>
      <vt:lpstr>Josef Kainar (1917 - 1971) </vt:lpstr>
      <vt:lpstr>Josef Kainar</vt:lpstr>
      <vt:lpstr>Josef Kainar</vt:lpstr>
      <vt:lpstr>Josef Kainar - Dílo</vt:lpstr>
      <vt:lpstr>Josef Kainar a písničkáři</vt:lpstr>
      <vt:lpstr>Václav Hrabě (1940 – 1965)</vt:lpstr>
      <vt:lpstr>Václav Hrabě</vt:lpstr>
      <vt:lpstr>Václav Hrabě – Dílo:</vt:lpstr>
      <vt:lpstr>Václav Hrabě a Písničkáři</vt:lpstr>
      <vt:lpstr>Pavel Šrut (1940)</vt:lpstr>
      <vt:lpstr>Pavel Šrut - Dílo</vt:lpstr>
      <vt:lpstr>Pavel Šrut a Muzikanti:</vt:lpstr>
      <vt:lpstr>Zdroje: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Poezie po roce 1945</dc:title>
  <dc:creator>uživatel</dc:creator>
  <cp:lastModifiedBy>uživatel</cp:lastModifiedBy>
  <cp:revision>26</cp:revision>
  <dcterms:created xsi:type="dcterms:W3CDTF">2012-03-17T15:42:23Z</dcterms:created>
  <dcterms:modified xsi:type="dcterms:W3CDTF">2012-05-16T18:20:25Z</dcterms:modified>
</cp:coreProperties>
</file>