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58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ED73A73-3D6A-4CFB-89E0-29AF1AEEFEA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251587E-43A9-4AEA-A994-CBC4BD23B6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jLpv3nSxzs&amp;feature=results_video&amp;playnext=1&amp;list=PL82EFD201A5D0699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7" r="33932"/>
          <a:stretch/>
        </p:blipFill>
        <p:spPr>
          <a:xfrm>
            <a:off x="971600" y="252009"/>
            <a:ext cx="6133281" cy="657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44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Literatura </a:t>
            </a:r>
            <a:br>
              <a:rPr lang="cs-CZ" dirty="0" smtClean="0"/>
            </a:br>
            <a:r>
              <a:rPr lang="cs-CZ" dirty="0" smtClean="0"/>
              <a:t>2. poloviny </a:t>
            </a:r>
            <a:br>
              <a:rPr lang="cs-CZ" dirty="0" smtClean="0"/>
            </a:br>
            <a:r>
              <a:rPr lang="cs-CZ" dirty="0" smtClean="0"/>
              <a:t>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3933056"/>
            <a:ext cx="5114778" cy="110124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VLADIMÍR PÁRAL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5912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VLADIMÍR PÁRAL (1932)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5"/>
            <a:ext cx="4258816" cy="469808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pseudonym – Jan </a:t>
            </a:r>
            <a:r>
              <a:rPr lang="cs-CZ" dirty="0" err="1" smtClean="0"/>
              <a:t>Laban</a:t>
            </a:r>
            <a:endParaRPr lang="cs-CZ" dirty="0" smtClean="0"/>
          </a:p>
          <a:p>
            <a:r>
              <a:rPr lang="cs-CZ" dirty="0" smtClean="0"/>
              <a:t>prozaik</a:t>
            </a:r>
          </a:p>
          <a:p>
            <a:r>
              <a:rPr lang="cs-CZ" dirty="0" smtClean="0"/>
              <a:t>pochází z Prahy, ale dětství prožil v Brně</a:t>
            </a:r>
          </a:p>
          <a:p>
            <a:r>
              <a:rPr lang="cs-CZ" dirty="0" smtClean="0"/>
              <a:t>vystudoval chemii na Univerzitě v Pardubicích</a:t>
            </a:r>
          </a:p>
          <a:p>
            <a:r>
              <a:rPr lang="cs-CZ" dirty="0" smtClean="0"/>
              <a:t>dnes žije střídavě v Mariánských Lázních a v Praze</a:t>
            </a:r>
          </a:p>
          <a:p>
            <a:r>
              <a:rPr lang="cs-CZ" dirty="0"/>
              <a:t>po studiích pracoval jako chemik v </a:t>
            </a:r>
            <a:r>
              <a:rPr lang="cs-CZ" dirty="0" smtClean="0"/>
              <a:t>Liberci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2" t="11762" r="31382" b="26629"/>
          <a:stretch/>
        </p:blipFill>
        <p:spPr bwMode="auto">
          <a:xfrm>
            <a:off x="4866968" y="1700808"/>
            <a:ext cx="3034700" cy="1533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64337" y="3290500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</a:t>
            </a:r>
            <a:endParaRPr lang="cs-CZ" sz="1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867" y="3708821"/>
            <a:ext cx="3464901" cy="259867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51867" y="637580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</a:t>
            </a:r>
            <a:r>
              <a:rPr lang="cs-CZ" sz="1200" b="1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17109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245459"/>
            <a:ext cx="3520440" cy="1108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Jablonci </a:t>
            </a:r>
            <a:r>
              <a:rPr lang="cs-CZ" dirty="0"/>
              <a:t>nad Jizerou, </a:t>
            </a:r>
            <a:r>
              <a:rPr lang="cs-CZ" dirty="0" smtClean="0"/>
              <a:t>Plzni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3717470"/>
            <a:ext cx="3240360" cy="10633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a v Ústí nad Labem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60648"/>
            <a:ext cx="4104456" cy="3078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2780928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3</a:t>
            </a:r>
            <a:endParaRPr lang="cs-CZ" sz="12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22" y="3573016"/>
            <a:ext cx="4438999" cy="273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6019871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08560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txBody>
          <a:bodyPr/>
          <a:lstStyle/>
          <a:p>
            <a:r>
              <a:rPr lang="cs-CZ" dirty="0" smtClean="0"/>
              <a:t>Vladimír páral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71609" y="1298655"/>
            <a:ext cx="3682752" cy="475480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již při práci chemika psal své romány</a:t>
            </a:r>
          </a:p>
          <a:p>
            <a:r>
              <a:rPr lang="cs-CZ" dirty="0" smtClean="0"/>
              <a:t>v letech 1967 </a:t>
            </a:r>
            <a:r>
              <a:rPr lang="cs-CZ" dirty="0"/>
              <a:t>– </a:t>
            </a:r>
            <a:r>
              <a:rPr lang="cs-CZ" dirty="0" smtClean="0"/>
              <a:t>1972 se stal spisovatelem </a:t>
            </a:r>
            <a:r>
              <a:rPr lang="cs-CZ" dirty="0"/>
              <a:t>z povolání</a:t>
            </a:r>
          </a:p>
          <a:p>
            <a:r>
              <a:rPr lang="cs-CZ" dirty="0" smtClean="0"/>
              <a:t>v </a:t>
            </a:r>
            <a:r>
              <a:rPr lang="cs-CZ" dirty="0"/>
              <a:t>letech 1972 – 1979 </a:t>
            </a:r>
            <a:r>
              <a:rPr lang="cs-CZ" dirty="0" smtClean="0"/>
              <a:t>byl redaktor </a:t>
            </a:r>
            <a:r>
              <a:rPr lang="cs-CZ" dirty="0"/>
              <a:t>Severočeského nakladatelství v </a:t>
            </a:r>
          </a:p>
          <a:p>
            <a:pPr marL="0" indent="0">
              <a:buNone/>
            </a:pPr>
            <a:r>
              <a:rPr lang="cs-CZ" dirty="0"/>
              <a:t>   Ústí nad </a:t>
            </a:r>
            <a:r>
              <a:rPr lang="cs-CZ" dirty="0" smtClean="0"/>
              <a:t>Labem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6349" y="1340768"/>
            <a:ext cx="3952488" cy="1203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současnosti se opět věnuje psaní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361" y="2636912"/>
            <a:ext cx="4176464" cy="313234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4361" y="5885066"/>
            <a:ext cx="841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5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35834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Vladimír páral</a:t>
            </a:r>
            <a:br>
              <a:rPr lang="cs-CZ" dirty="0" smtClean="0"/>
            </a:br>
            <a:r>
              <a:rPr lang="cs-CZ" cap="none" dirty="0" smtClean="0"/>
              <a:t>odraz života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2539664"/>
          </a:xfrm>
        </p:spPr>
        <p:txBody>
          <a:bodyPr/>
          <a:lstStyle/>
          <a:p>
            <a:r>
              <a:rPr lang="cs-CZ" dirty="0"/>
              <a:t>chemicko-technologické </a:t>
            </a:r>
            <a:r>
              <a:rPr lang="cs-CZ" dirty="0" smtClean="0"/>
              <a:t>myšlení</a:t>
            </a:r>
          </a:p>
          <a:p>
            <a:r>
              <a:rPr lang="cs-CZ" dirty="0" smtClean="0"/>
              <a:t>autobiografické prvky</a:t>
            </a:r>
          </a:p>
          <a:p>
            <a:r>
              <a:rPr lang="cs-CZ" dirty="0" smtClean="0"/>
              <a:t>zdůraznění </a:t>
            </a:r>
            <a:r>
              <a:rPr lang="cs-CZ" dirty="0"/>
              <a:t>sexuální motivace lidského </a:t>
            </a:r>
            <a:r>
              <a:rPr lang="cs-CZ" dirty="0" smtClean="0"/>
              <a:t>jednání</a:t>
            </a:r>
          </a:p>
          <a:p>
            <a:r>
              <a:rPr lang="cs-CZ" dirty="0" smtClean="0"/>
              <a:t>díla jsou apolitická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89040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6309320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6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152829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Vladimír páral</a:t>
            </a:r>
            <a:br>
              <a:rPr lang="cs-CZ" dirty="0" smtClean="0"/>
            </a:br>
            <a:r>
              <a:rPr lang="cs-CZ" cap="none" dirty="0" smtClean="0"/>
              <a:t>dílo: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prvotina</a:t>
            </a:r>
            <a:r>
              <a:rPr lang="cs-CZ" dirty="0"/>
              <a:t> - Šest pekelných </a:t>
            </a:r>
            <a:r>
              <a:rPr lang="cs-CZ" dirty="0" smtClean="0"/>
              <a:t>nocí (Jan </a:t>
            </a:r>
            <a:r>
              <a:rPr lang="cs-CZ" dirty="0" err="1" smtClean="0"/>
              <a:t>Laban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„černá pentalogie“</a:t>
            </a:r>
          </a:p>
          <a:p>
            <a:pPr marL="0" indent="0">
              <a:buNone/>
            </a:pPr>
            <a:r>
              <a:rPr lang="cs-CZ" i="1" dirty="0" smtClean="0"/>
              <a:t>	- </a:t>
            </a:r>
            <a:r>
              <a:rPr lang="cs-CZ" dirty="0"/>
              <a:t>Veletrh splněných přání</a:t>
            </a:r>
          </a:p>
          <a:p>
            <a:pPr marL="0" indent="0">
              <a:buNone/>
            </a:pPr>
            <a:r>
              <a:rPr lang="cs-CZ" dirty="0"/>
              <a:t>	- Milenci a vrazi</a:t>
            </a:r>
          </a:p>
          <a:p>
            <a:pPr marL="0" indent="0">
              <a:buNone/>
            </a:pPr>
            <a:r>
              <a:rPr lang="cs-CZ" dirty="0"/>
              <a:t>	- Profesionální žena: Román pro </a:t>
            </a:r>
            <a:r>
              <a:rPr lang="cs-CZ" dirty="0" smtClean="0"/>
              <a:t>každého</a:t>
            </a:r>
            <a:endParaRPr lang="cs-CZ" b="1" dirty="0" smtClean="0"/>
          </a:p>
          <a:p>
            <a:r>
              <a:rPr lang="cs-CZ" b="1" dirty="0" smtClean="0"/>
              <a:t>„bílá pentalogie“ 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dirty="0" smtClean="0"/>
              <a:t>- Mladý </a:t>
            </a:r>
            <a:r>
              <a:rPr lang="cs-CZ" dirty="0"/>
              <a:t>muž a bílá velryba: Malý </a:t>
            </a:r>
            <a:r>
              <a:rPr lang="cs-CZ" dirty="0" smtClean="0"/>
              <a:t>	chemický epos</a:t>
            </a:r>
          </a:p>
          <a:p>
            <a:pPr marL="0" indent="0">
              <a:buNone/>
            </a:pPr>
            <a:r>
              <a:rPr lang="cs-CZ" dirty="0" smtClean="0"/>
              <a:t>	- Radost </a:t>
            </a:r>
            <a:r>
              <a:rPr lang="cs-CZ" dirty="0"/>
              <a:t>až do rána: O křečcích a </a:t>
            </a:r>
            <a:r>
              <a:rPr lang="cs-CZ" dirty="0" smtClean="0"/>
              <a:t>lidech</a:t>
            </a:r>
          </a:p>
          <a:p>
            <a:pPr marL="0" indent="0">
              <a:buNone/>
            </a:pPr>
            <a:r>
              <a:rPr lang="cs-CZ" dirty="0" smtClean="0"/>
              <a:t>	- Muka </a:t>
            </a:r>
            <a:r>
              <a:rPr lang="cs-CZ" dirty="0"/>
              <a:t>obraznosti: Konfrontace snu a </a:t>
            </a:r>
            <a:r>
              <a:rPr lang="cs-CZ" dirty="0" smtClean="0"/>
              <a:t>	skutečnosti</a:t>
            </a:r>
          </a:p>
        </p:txBody>
      </p:sp>
    </p:spTree>
    <p:extLst>
      <p:ext uri="{BB962C8B-B14F-4D97-AF65-F5344CB8AC3E}">
        <p14:creationId xmlns:p14="http://schemas.microsoft.com/office/powerpoint/2010/main" val="2830751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Vladimír páral</a:t>
            </a:r>
            <a:br>
              <a:rPr lang="cs-CZ" dirty="0"/>
            </a:br>
            <a:r>
              <a:rPr lang="cs-CZ" cap="none" dirty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1747576"/>
          </a:xfrm>
        </p:spPr>
        <p:txBody>
          <a:bodyPr/>
          <a:lstStyle/>
          <a:p>
            <a:r>
              <a:rPr lang="cs-CZ" dirty="0" smtClean="0"/>
              <a:t>Sci-fi</a:t>
            </a:r>
            <a:r>
              <a:rPr lang="cs-CZ" i="1" dirty="0" smtClean="0"/>
              <a:t>: 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dirty="0" smtClean="0"/>
              <a:t>Pokušení A-ZZ</a:t>
            </a:r>
          </a:p>
          <a:p>
            <a:pPr marL="0" indent="0">
              <a:buNone/>
            </a:pPr>
            <a:r>
              <a:rPr lang="cs-CZ" sz="2600" dirty="0"/>
              <a:t>	</a:t>
            </a:r>
            <a:r>
              <a:rPr lang="cs-CZ" sz="2600" dirty="0" smtClean="0"/>
              <a:t>Romeo </a:t>
            </a:r>
            <a:r>
              <a:rPr lang="cs-CZ" sz="2600" dirty="0"/>
              <a:t>&amp; Julie 2300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612" y="3016063"/>
            <a:ext cx="4746104" cy="3559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6540" y="6298642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7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89642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Milenci a vrazi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/>
              <a:t>Milenci a vrazi jsou společenským </a:t>
            </a:r>
            <a:r>
              <a:rPr lang="cs-CZ" dirty="0" smtClean="0"/>
              <a:t>románem. Příběh </a:t>
            </a:r>
            <a:r>
              <a:rPr lang="cs-CZ" dirty="0"/>
              <a:t>se odehrává v Ústí nad Labem. Páral v "</a:t>
            </a:r>
            <a:r>
              <a:rPr lang="cs-CZ" b="1" dirty="0">
                <a:solidFill>
                  <a:srgbClr val="002060"/>
                </a:solidFill>
              </a:rPr>
              <a:t>modrých</a:t>
            </a:r>
            <a:r>
              <a:rPr lang="cs-CZ" dirty="0"/>
              <a:t>" a "</a:t>
            </a:r>
            <a:r>
              <a:rPr lang="cs-CZ" b="1" dirty="0">
                <a:solidFill>
                  <a:srgbClr val="FF0000"/>
                </a:solidFill>
              </a:rPr>
              <a:t>červených</a:t>
            </a:r>
            <a:r>
              <a:rPr lang="cs-CZ" dirty="0"/>
              <a:t>" </a:t>
            </a:r>
            <a:r>
              <a:rPr lang="cs-CZ" dirty="0" smtClean="0"/>
              <a:t>představuje </a:t>
            </a:r>
            <a:r>
              <a:rPr lang="cs-CZ" dirty="0"/>
              <a:t>zástupce dvou rozdílných společenských tříd. </a:t>
            </a:r>
            <a:r>
              <a:rPr lang="cs-CZ" b="1" dirty="0" smtClean="0">
                <a:solidFill>
                  <a:srgbClr val="002060"/>
                </a:solidFill>
              </a:rPr>
              <a:t>Modří </a:t>
            </a:r>
            <a:r>
              <a:rPr lang="cs-CZ" dirty="0"/>
              <a:t>jsou společensky dobře postavení, zajištění a majetní. </a:t>
            </a:r>
            <a:r>
              <a:rPr lang="cs-CZ" b="1" dirty="0" smtClean="0">
                <a:solidFill>
                  <a:srgbClr val="FF0000"/>
                </a:solidFill>
              </a:rPr>
              <a:t>Červení</a:t>
            </a:r>
            <a:r>
              <a:rPr lang="cs-CZ" dirty="0" smtClean="0"/>
              <a:t> </a:t>
            </a:r>
            <a:r>
              <a:rPr lang="cs-CZ" dirty="0"/>
              <a:t>jsou chudí, ale draví, expanzivní a dobyvační. Páral </a:t>
            </a:r>
            <a:r>
              <a:rPr lang="cs-CZ" dirty="0" smtClean="0"/>
              <a:t>zastává názor, že každý </a:t>
            </a:r>
            <a:r>
              <a:rPr lang="cs-CZ" b="1" dirty="0" smtClean="0">
                <a:solidFill>
                  <a:srgbClr val="FF0000"/>
                </a:solidFill>
              </a:rPr>
              <a:t>červený</a:t>
            </a:r>
            <a:r>
              <a:rPr lang="cs-CZ" dirty="0" smtClean="0"/>
              <a:t> </a:t>
            </a:r>
            <a:r>
              <a:rPr lang="cs-CZ" dirty="0"/>
              <a:t>postupně </a:t>
            </a:r>
            <a:r>
              <a:rPr lang="cs-CZ" b="1" dirty="0" smtClean="0">
                <a:solidFill>
                  <a:srgbClr val="002060"/>
                </a:solidFill>
              </a:rPr>
              <a:t>modrá</a:t>
            </a:r>
            <a:r>
              <a:rPr lang="cs-CZ" dirty="0" smtClean="0"/>
              <a:t> a </a:t>
            </a:r>
            <a:r>
              <a:rPr lang="cs-CZ" dirty="0"/>
              <a:t>přichází k druhé společenské třídě. </a:t>
            </a:r>
            <a:r>
              <a:rPr lang="cs-CZ" dirty="0" smtClean="0"/>
              <a:t>Vzorek </a:t>
            </a:r>
            <a:r>
              <a:rPr lang="cs-CZ" dirty="0"/>
              <a:t>společnosti vtěsnal autor do domu č. p. </a:t>
            </a:r>
            <a:r>
              <a:rPr lang="cs-CZ" dirty="0" smtClean="0"/>
              <a:t>2000. Centrální postavou románu je </a:t>
            </a:r>
            <a:r>
              <a:rPr lang="cs-CZ" dirty="0"/>
              <a:t>inženýr chemie Borek </a:t>
            </a:r>
            <a:r>
              <a:rPr lang="cs-CZ" dirty="0" smtClean="0"/>
              <a:t>Trojan</a:t>
            </a:r>
            <a:r>
              <a:rPr lang="cs-CZ" dirty="0"/>
              <a:t> </a:t>
            </a:r>
            <a:r>
              <a:rPr lang="cs-CZ" dirty="0" smtClean="0"/>
              <a:t>(zprvu červený, poté modrý).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Milenci a vrazi </a:t>
            </a:r>
            <a:r>
              <a:rPr lang="cs-CZ" cap="none" dirty="0" smtClean="0"/>
              <a:t>– ukázka </a:t>
            </a:r>
            <a:r>
              <a:rPr lang="cs-CZ" sz="1400" cap="none" dirty="0" smtClean="0">
                <a:solidFill>
                  <a:schemeClr val="tx1"/>
                </a:solidFill>
              </a:rPr>
              <a:t>1)</a:t>
            </a:r>
            <a:endParaRPr lang="cs-CZ" cap="none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524" y="1340768"/>
            <a:ext cx="7812868" cy="2395648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5500" b="1" dirty="0">
                <a:solidFill>
                  <a:srgbClr val="FF0000"/>
                </a:solidFill>
              </a:rPr>
              <a:t>Co je červené</a:t>
            </a:r>
          </a:p>
          <a:p>
            <a:pPr marL="0" indent="0" algn="just">
              <a:buNone/>
            </a:pPr>
            <a:r>
              <a:rPr lang="cs-CZ" sz="5500" dirty="0" smtClean="0"/>
              <a:t>Muž</a:t>
            </a:r>
            <a:r>
              <a:rPr lang="cs-CZ" sz="5500" dirty="0"/>
              <a:t>, maso, krev, dobyvatelé, mládí, hlad, džungle, vnitrozemí, ghetto, erekce, znásilnění, sadismus, řeka, poušť, motor, východ a jih, zvědavost, ráno, oheň, stav vzruchu (buňky biologické nebo elektronické), barbarství, tajfun, revoluce, chleba, vlk, podhradí, naftové zřídlo, válka, přetlak, sůl, technologie, kulomet, býti dlužen, jaro a léto, strž, touha po svobodě, tráva, násilí, domorodec, agrese, gotika, svěžest, sopka, jazz, intuice, vůle, fanatismus, nenávist, čerň, urážka, vztek, sex, touha, </a:t>
            </a:r>
            <a:r>
              <a:rPr lang="cs-CZ" sz="5500" dirty="0" smtClean="0"/>
              <a:t>začátek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645023"/>
            <a:ext cx="77768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Co je modré</a:t>
            </a:r>
          </a:p>
          <a:p>
            <a:pPr algn="just"/>
            <a:r>
              <a:rPr lang="cs-CZ" dirty="0" smtClean="0"/>
              <a:t>žena, duch, slovo, obležení, věk, sytost, park, pobřeží, přístav, postkoitální zklidnění, onanie, masochismus, jezero, velehora, stabilizátor, západ a sever, moudrost, odpoledne, led, stav klidu (buňky biologické nebo elektronické), kultura, bezvětří, demokracie, zmrzlina, pes, palác, benzínová pumpa, mír, podtlak, cukr, umění, dálkově řízený elektronický protiraketový systém, peníze na kontě, podzim a zima, hřeben, svoboda, zahradní květiny, rozumové přesvědčování, kolonista, podrobení se, rokoko, únava, sediment, Mozart, ratio, znalost, moudrost, láska, běloba, anekdota, klid, erotika, lhostejnost, literatura, konec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91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Milenci a vrazi </a:t>
            </a:r>
            <a:r>
              <a:rPr lang="cs-CZ" cap="none" dirty="0"/>
              <a:t>-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/>
              <a:t>A velkomožný Gráf se konečně sklonil před vůlí lidu. ”Máte hned přijít k soudruhu řediteli –” ozval se tenký dívčí hlásek v telefonu a </a:t>
            </a:r>
            <a:r>
              <a:rPr lang="cs-CZ" sz="1800" dirty="0" err="1"/>
              <a:t>Bogan</a:t>
            </a:r>
            <a:r>
              <a:rPr lang="cs-CZ" sz="1800" dirty="0"/>
              <a:t> třímal sluchátko ještě poté, kdy dívka už zavěsila, jak maršálskou hůl, slunce zlatilo formuláře a blankety na stole a elektrickou kalkulačku, mé vítězné zbraně, a pokrylo zlatem </a:t>
            </a:r>
            <a:r>
              <a:rPr lang="cs-CZ" sz="1800" dirty="0" err="1"/>
              <a:t>Boganova</a:t>
            </a:r>
            <a:r>
              <a:rPr lang="cs-CZ" sz="1800" dirty="0"/>
              <a:t> ramena a hruď. Slavkovské slunce vítězství – </a:t>
            </a:r>
          </a:p>
          <a:p>
            <a:pPr marL="0" indent="0" algn="just">
              <a:buNone/>
            </a:pPr>
            <a:r>
              <a:rPr lang="cs-CZ" sz="1800" dirty="0"/>
              <a:t>”A nedej se obalamutit –” šeptala Jolana zbledlá vzrušením. </a:t>
            </a:r>
          </a:p>
          <a:p>
            <a:pPr marL="0" indent="0" algn="just">
              <a:buNone/>
            </a:pPr>
            <a:r>
              <a:rPr lang="cs-CZ" sz="1800" dirty="0"/>
              <a:t>”Rozdrtím ho,” řekl </a:t>
            </a:r>
            <a:r>
              <a:rPr lang="cs-CZ" sz="1800" dirty="0" err="1"/>
              <a:t>Bogan</a:t>
            </a:r>
            <a:r>
              <a:rPr lang="cs-CZ" sz="1800" dirty="0"/>
              <a:t> prostě a vyšel do šera chodby Bílého domu, zvolna kráčel mezi světlými obdélníky skleněných výplní čtyřiceti kancelářských dveří, siluety za sklem jako by strnuly do aleje soch vedoucí k Triumfálnímu oblouku. BYT–PRO–TUŠLA– </a:t>
            </a:r>
          </a:p>
          <a:p>
            <a:pPr marL="0" indent="0" algn="just">
              <a:buNone/>
            </a:pPr>
            <a:r>
              <a:rPr lang="cs-CZ" sz="1800" dirty="0"/>
              <a:t>”Máte chvilku počkat,” řekla v předpokoji dívka v bílém plášti a </a:t>
            </a:r>
            <a:r>
              <a:rPr lang="cs-CZ" sz="1800" dirty="0" err="1"/>
              <a:t>Bogan</a:t>
            </a:r>
            <a:r>
              <a:rPr lang="cs-CZ" sz="1800" dirty="0"/>
              <a:t> se beze slova důstojně posadil do křesla pro návštěvy. Čekám naposled. 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569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několik Páralových děl bylo zfilmováno: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Milenci </a:t>
            </a:r>
            <a:r>
              <a:rPr lang="cs-CZ" dirty="0"/>
              <a:t>a </a:t>
            </a:r>
            <a:r>
              <a:rPr lang="cs-CZ" dirty="0" smtClean="0"/>
              <a:t>vrazi</a:t>
            </a:r>
          </a:p>
          <a:p>
            <a:pPr marL="0" indent="0">
              <a:buNone/>
            </a:pPr>
            <a:r>
              <a:rPr lang="cs-CZ" dirty="0" smtClean="0"/>
              <a:t>	Mladý </a:t>
            </a:r>
            <a:r>
              <a:rPr lang="cs-CZ" dirty="0"/>
              <a:t>muž a bílá </a:t>
            </a:r>
            <a:r>
              <a:rPr lang="cs-CZ" dirty="0" smtClean="0"/>
              <a:t>velryba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Radost </a:t>
            </a:r>
            <a:r>
              <a:rPr lang="cs-CZ" dirty="0"/>
              <a:t>až do rána: O křečcích a </a:t>
            </a:r>
            <a:r>
              <a:rPr lang="cs-CZ" dirty="0" smtClean="0"/>
              <a:t>lidech 	Muka </a:t>
            </a:r>
            <a:r>
              <a:rPr lang="cs-CZ" dirty="0"/>
              <a:t>obraznosti: Konfrontace snu a </a:t>
            </a:r>
            <a:r>
              <a:rPr lang="cs-CZ" dirty="0" smtClean="0"/>
              <a:t>	skutečnosti</a:t>
            </a:r>
          </a:p>
          <a:p>
            <a:r>
              <a:rPr lang="cs-CZ" dirty="0" smtClean="0">
                <a:solidFill>
                  <a:schemeClr val="tx2"/>
                </a:solidFill>
                <a:hlinkClick r:id="rId2"/>
              </a:rPr>
              <a:t>http</a:t>
            </a:r>
            <a:r>
              <a:rPr lang="cs-CZ" dirty="0">
                <a:solidFill>
                  <a:schemeClr val="tx2"/>
                </a:solidFill>
                <a:hlinkClick r:id="rId2"/>
              </a:rPr>
              <a:t>://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www.youtube.com/watch?v=jjLpv3nSxzs&amp;feature=results_video&amp;playnext=1&amp;list=PL82EFD201A5D06993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52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7239000" cy="5020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b="1" dirty="0" smtClean="0"/>
              <a:t>Obr. </a:t>
            </a:r>
            <a:r>
              <a:rPr lang="cs-CZ" sz="1400" b="1" dirty="0"/>
              <a:t>1 </a:t>
            </a:r>
            <a:r>
              <a:rPr lang="cs-CZ" sz="1400" dirty="0" smtClean="0"/>
              <a:t>Sasik2 </a:t>
            </a:r>
            <a:r>
              <a:rPr lang="en-US" sz="1400" dirty="0"/>
              <a:t>[</a:t>
            </a:r>
            <a:r>
              <a:rPr lang="en-US" sz="1400" dirty="0" smtClean="0"/>
              <a:t>2012-0</a:t>
            </a:r>
            <a:r>
              <a:rPr lang="cs-CZ" sz="1400" dirty="0" smtClean="0"/>
              <a:t>4</a:t>
            </a:r>
            <a:r>
              <a:rPr lang="en-US" sz="1400" dirty="0" smtClean="0"/>
              <a:t>-</a:t>
            </a:r>
            <a:r>
              <a:rPr lang="cs-CZ" sz="1400" dirty="0" smtClean="0"/>
              <a:t>09</a:t>
            </a:r>
            <a:r>
              <a:rPr lang="en-US" sz="1400" dirty="0" smtClean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</a:t>
            </a: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cs.wikipedia.org/wiki/Soubor:Logo_univerzita_pardubice.gif</a:t>
            </a:r>
          </a:p>
          <a:p>
            <a:pPr marL="0" indent="0">
              <a:buNone/>
            </a:pPr>
            <a:r>
              <a:rPr lang="cs-CZ" sz="1400" b="1" dirty="0" smtClean="0"/>
              <a:t>Obr. 2 </a:t>
            </a:r>
            <a:r>
              <a:rPr lang="cs-CZ" sz="1400" dirty="0" err="1" smtClean="0"/>
              <a:t>Rawac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09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cs.wikipedia.org/wiki/Soubor:Liberec_z_Je%C5%A1t%C4%9Bdu_002.jpg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Obr. 3 </a:t>
            </a:r>
            <a:r>
              <a:rPr lang="cs-CZ" sz="1400" dirty="0"/>
              <a:t>Norbert </a:t>
            </a:r>
            <a:r>
              <a:rPr lang="cs-CZ" sz="1400" dirty="0" err="1" smtClean="0"/>
              <a:t>Aepli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09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cs.wikipedia.org/wiki/Soubor:View_St_Bartholomew_Plzen_113.JPG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Obr. 4</a:t>
            </a:r>
            <a:r>
              <a:rPr lang="cs-CZ" sz="1400" dirty="0"/>
              <a:t> </a:t>
            </a:r>
            <a:r>
              <a:rPr lang="cs-CZ" sz="1400" dirty="0" err="1" smtClean="0"/>
              <a:t>cs:Šjů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09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http://cs.wikipedia.org/wiki/Soubor:%C3%9Ast%C3%AD_nad_Labem,_Revolu%C4%8Dn%C3%AD_%</a:t>
            </a:r>
            <a:r>
              <a:rPr lang="en-US" sz="1400" dirty="0" smtClean="0"/>
              <a:t>2801%29.jpg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Obr. 5 </a:t>
            </a:r>
            <a:r>
              <a:rPr lang="cs-CZ" sz="1400" dirty="0" err="1" smtClean="0"/>
              <a:t>Karelj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09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cs.wikipedia.org/wiki/Soubor:Usti_skala.jpg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Obr. 6 </a:t>
            </a:r>
            <a:r>
              <a:rPr lang="cs-CZ" sz="1400" dirty="0" err="1" smtClean="0"/>
              <a:t>Ondrej.konicek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09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cs.wikipedia.org/wiki/Soubor:Usti_nad_labem.jpg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Obr. 7 </a:t>
            </a:r>
            <a:r>
              <a:rPr lang="cs-CZ" sz="1400" dirty="0" err="1" smtClean="0"/>
              <a:t>cs:Šjů</a:t>
            </a:r>
            <a:r>
              <a:rPr lang="cs-CZ" sz="1400" dirty="0" smtClean="0"/>
              <a:t> </a:t>
            </a:r>
            <a:r>
              <a:rPr lang="en-US" sz="1400" dirty="0"/>
              <a:t>[2012-0</a:t>
            </a:r>
            <a:r>
              <a:rPr lang="cs-CZ" sz="1400" dirty="0"/>
              <a:t>4</a:t>
            </a:r>
            <a:r>
              <a:rPr lang="en-US" sz="1400" dirty="0"/>
              <a:t>-</a:t>
            </a:r>
            <a:r>
              <a:rPr lang="cs-CZ" sz="1400" dirty="0"/>
              <a:t>09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http://cs.wikipedia.org/wiki/Soubor:%C3%9Ast%C3%AD_nad_Labem,_Tov%C3%A1rn%C3%AD_%</a:t>
            </a:r>
            <a:r>
              <a:rPr lang="en-US" sz="1400" dirty="0" smtClean="0"/>
              <a:t>281%29.jpg</a:t>
            </a:r>
            <a:endParaRPr lang="cs-CZ" sz="1400" dirty="0" smtClean="0"/>
          </a:p>
          <a:p>
            <a:pPr marL="228600" indent="-228600">
              <a:buAutoNum type="arabicParenR"/>
            </a:pPr>
            <a:r>
              <a:rPr lang="cs-CZ" sz="1200" b="1" dirty="0" smtClean="0"/>
              <a:t>Páral, V.: Milenci </a:t>
            </a:r>
            <a:r>
              <a:rPr lang="cs-CZ" sz="1200" b="1" dirty="0"/>
              <a:t>a vrazi, Knižní </a:t>
            </a:r>
            <a:r>
              <a:rPr lang="cs-CZ" sz="1200" b="1" dirty="0" smtClean="0"/>
              <a:t>klub, 2004</a:t>
            </a:r>
          </a:p>
          <a:p>
            <a:pPr marL="228600" indent="-228600">
              <a:buNone/>
            </a:pPr>
            <a:r>
              <a:rPr lang="cs-CZ" sz="1200" b="1" dirty="0" smtClean="0"/>
              <a:t>Pokud není uvedeno jinak, autorem textu je Mgr. </a:t>
            </a:r>
            <a:r>
              <a:rPr lang="cs-CZ" sz="1200" b="1" smtClean="0"/>
              <a:t>Zuzana Eliášová.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52023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KONec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</p:spTree>
    <p:extLst>
      <p:ext uri="{BB962C8B-B14F-4D97-AF65-F5344CB8AC3E}">
        <p14:creationId xmlns:p14="http://schemas.microsoft.com/office/powerpoint/2010/main" val="397203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118</TotalTime>
  <Words>833</Words>
  <Application>Microsoft Office PowerPoint</Application>
  <PresentationFormat>Předvádění na obrazovce (4:3)</PresentationFormat>
  <Paragraphs>72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Česká Literatura  2. poloviny  20. století</vt:lpstr>
      <vt:lpstr>VLADIMÍR PÁRAL (1932)</vt:lpstr>
      <vt:lpstr>Prezentace aplikace PowerPoint</vt:lpstr>
      <vt:lpstr>Vladimír páral</vt:lpstr>
      <vt:lpstr>Vladimír páral odraz života v literatuře</vt:lpstr>
      <vt:lpstr>Vladimír páral dílo:</vt:lpstr>
      <vt:lpstr>Vladimír páral dílo:</vt:lpstr>
      <vt:lpstr>Milenci a vrazi</vt:lpstr>
      <vt:lpstr>Milenci a vrazi – ukázka 1)</vt:lpstr>
      <vt:lpstr>Milenci a vrazi - ukázka</vt:lpstr>
      <vt:lpstr>Dílo</vt:lpstr>
      <vt:lpstr>Zdroje: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Literatura  2. poloviny  20. století</dc:title>
  <dc:creator>uživatel</dc:creator>
  <cp:lastModifiedBy>uživatel</cp:lastModifiedBy>
  <cp:revision>13</cp:revision>
  <dcterms:created xsi:type="dcterms:W3CDTF">2012-04-09T09:03:30Z</dcterms:created>
  <dcterms:modified xsi:type="dcterms:W3CDTF">2012-05-16T18:29:11Z</dcterms:modified>
</cp:coreProperties>
</file>