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8" r:id="rId2"/>
    <p:sldId id="256" r:id="rId3"/>
    <p:sldId id="257" r:id="rId4"/>
    <p:sldId id="259" r:id="rId5"/>
    <p:sldId id="260" r:id="rId6"/>
    <p:sldId id="261" r:id="rId7"/>
    <p:sldId id="262" r:id="rId8"/>
    <p:sldId id="263" r:id="rId9"/>
    <p:sldId id="264" r:id="rId10"/>
    <p:sldId id="265" r:id="rId11"/>
    <p:sldId id="266" r:id="rId12"/>
    <p:sldId id="258" r:id="rId13"/>
    <p:sldId id="267" r:id="rId14"/>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0" d="100"/>
          <a:sy n="70" d="100"/>
        </p:scale>
        <p:origin x="-1302"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10" name="Pravoúhlý trojúhelník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Nadpis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cs-CZ" smtClean="0"/>
              <a:t>Kliknutím lze upravit styl.</a:t>
            </a:r>
            <a:endParaRPr kumimoji="0" lang="en-US"/>
          </a:p>
        </p:txBody>
      </p:sp>
      <p:sp>
        <p:nvSpPr>
          <p:cNvPr id="17" name="Podnadpis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cs-CZ" smtClean="0"/>
              <a:t>Kliknutím lze upravit styl předlohy.</a:t>
            </a:r>
            <a:endParaRPr kumimoji="0" lang="en-US"/>
          </a:p>
        </p:txBody>
      </p:sp>
      <p:grpSp>
        <p:nvGrpSpPr>
          <p:cNvPr id="2" name="Skupina 1"/>
          <p:cNvGrpSpPr/>
          <p:nvPr/>
        </p:nvGrpSpPr>
        <p:grpSpPr>
          <a:xfrm>
            <a:off x="-3765" y="4953000"/>
            <a:ext cx="9147765" cy="1912088"/>
            <a:chOff x="-3765" y="4832896"/>
            <a:chExt cx="9147765" cy="2032192"/>
          </a:xfrm>
        </p:grpSpPr>
        <p:sp>
          <p:nvSpPr>
            <p:cNvPr id="7" name="Volný tvar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Volný tvar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Volný tvar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Přímá spojnice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Zástupný symbol pro datum 29"/>
          <p:cNvSpPr>
            <a:spLocks noGrp="1"/>
          </p:cNvSpPr>
          <p:nvPr>
            <p:ph type="dt" sz="half" idx="10"/>
          </p:nvPr>
        </p:nvSpPr>
        <p:spPr/>
        <p:txBody>
          <a:bodyPr/>
          <a:lstStyle>
            <a:lvl1pPr>
              <a:defRPr>
                <a:solidFill>
                  <a:srgbClr val="FFFFFF"/>
                </a:solidFill>
              </a:defRPr>
            </a:lvl1pPr>
            <a:extLst/>
          </a:lstStyle>
          <a:p>
            <a:fld id="{133C993E-D5AB-4E91-8A32-6D232990BF69}" type="datetimeFigureOut">
              <a:rPr lang="cs-CZ" smtClean="0"/>
              <a:pPr/>
              <a:t>16.5.2012</a:t>
            </a:fld>
            <a:endParaRPr lang="cs-CZ"/>
          </a:p>
        </p:txBody>
      </p:sp>
      <p:sp>
        <p:nvSpPr>
          <p:cNvPr id="19" name="Zástupný symbol pro zápatí 18"/>
          <p:cNvSpPr>
            <a:spLocks noGrp="1"/>
          </p:cNvSpPr>
          <p:nvPr>
            <p:ph type="ftr" sz="quarter" idx="11"/>
          </p:nvPr>
        </p:nvSpPr>
        <p:spPr/>
        <p:txBody>
          <a:bodyPr/>
          <a:lstStyle>
            <a:lvl1pPr>
              <a:defRPr>
                <a:solidFill>
                  <a:schemeClr val="accent1">
                    <a:tint val="20000"/>
                  </a:schemeClr>
                </a:solidFill>
              </a:defRPr>
            </a:lvl1pPr>
            <a:extLst/>
          </a:lstStyle>
          <a:p>
            <a:endParaRPr lang="cs-CZ"/>
          </a:p>
        </p:txBody>
      </p:sp>
      <p:sp>
        <p:nvSpPr>
          <p:cNvPr id="27" name="Zástupný symbol pro číslo snímku 26"/>
          <p:cNvSpPr>
            <a:spLocks noGrp="1"/>
          </p:cNvSpPr>
          <p:nvPr>
            <p:ph type="sldNum" sz="quarter" idx="12"/>
          </p:nvPr>
        </p:nvSpPr>
        <p:spPr/>
        <p:txBody>
          <a:bodyPr/>
          <a:lstStyle>
            <a:lvl1pPr>
              <a:defRPr>
                <a:solidFill>
                  <a:srgbClr val="FFFFFF"/>
                </a:solidFill>
              </a:defRPr>
            </a:lvl1pPr>
            <a:extLst/>
          </a:lstStyle>
          <a:p>
            <a:fld id="{13FB09C4-AAC9-42D9-A58B-4581058879EF}"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133C993E-D5AB-4E91-8A32-6D232990BF69}" type="datetimeFigureOut">
              <a:rPr lang="cs-CZ" smtClean="0"/>
              <a:pPr/>
              <a:t>16.5.2012</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13FB09C4-AAC9-42D9-A58B-4581058879EF}" type="slidenum">
              <a:rPr lang="cs-CZ" smtClean="0"/>
              <a:pPr/>
              <a:t>‹#›</a:t>
            </a:fld>
            <a:endParaRPr lang="cs-CZ"/>
          </a:p>
        </p:txBody>
      </p:sp>
      <p:sp>
        <p:nvSpPr>
          <p:cNvPr id="7" name="Nadpis 6"/>
          <p:cNvSpPr>
            <a:spLocks noGrp="1"/>
          </p:cNvSpPr>
          <p:nvPr>
            <p:ph type="title"/>
          </p:nvPr>
        </p:nvSpPr>
        <p:spPr/>
        <p:txBody>
          <a:bodyPr rtlCol="0"/>
          <a:lstStyle>
            <a:extLst/>
          </a:lstStyle>
          <a:p>
            <a:r>
              <a:rPr kumimoji="0" lang="cs-CZ" smtClean="0"/>
              <a:t>Kliknutím lze upravit styl.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bg>
      <p:bgRef idx="1002">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cs-CZ" smtClean="0"/>
              <a:t>Kliknutím lze upravit styl.</a:t>
            </a:r>
            <a:endParaRPr kumimoji="0" lang="en-US"/>
          </a:p>
        </p:txBody>
      </p:sp>
      <p:sp>
        <p:nvSpPr>
          <p:cNvPr id="3" name="Zástupný symbol pro text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cs-CZ" smtClean="0"/>
              <a:t>Kliknutím lze upravit styly předlohy textu.</a:t>
            </a:r>
          </a:p>
        </p:txBody>
      </p:sp>
      <p:sp>
        <p:nvSpPr>
          <p:cNvPr id="4" name="Zástupný symbol pro datum 3"/>
          <p:cNvSpPr>
            <a:spLocks noGrp="1"/>
          </p:cNvSpPr>
          <p:nvPr>
            <p:ph type="dt" sz="half" idx="10"/>
          </p:nvPr>
        </p:nvSpPr>
        <p:spPr/>
        <p:txBody>
          <a:bodyPr/>
          <a:lstStyle>
            <a:extLst/>
          </a:lstStyle>
          <a:p>
            <a:fld id="{133C993E-D5AB-4E91-8A32-6D232990BF69}" type="datetimeFigureOut">
              <a:rPr lang="cs-CZ" smtClean="0"/>
              <a:pPr/>
              <a:t>16.5.2012</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13FB09C4-AAC9-42D9-A58B-4581058879EF}" type="slidenum">
              <a:rPr lang="cs-CZ" smtClean="0"/>
              <a:pPr/>
              <a:t>‹#›</a:t>
            </a:fld>
            <a:endParaRPr lang="cs-CZ"/>
          </a:p>
        </p:txBody>
      </p:sp>
      <p:sp>
        <p:nvSpPr>
          <p:cNvPr id="7" name="Dvojitá šipka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Dvojitá šipka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bg>
      <p:bgRef idx="1002">
        <a:schemeClr val="bg1"/>
      </p:bgRef>
    </p:bg>
    <p:spTree>
      <p:nvGrpSpPr>
        <p:cNvPr id="1" name=""/>
        <p:cNvGrpSpPr/>
        <p:nvPr/>
      </p:nvGrpSpPr>
      <p:grpSpPr>
        <a:xfrm>
          <a:off x="0" y="0"/>
          <a:ext cx="0" cy="0"/>
          <a:chOff x="0" y="0"/>
          <a:chExt cx="0" cy="0"/>
        </a:xfrm>
      </p:grpSpPr>
      <p:sp>
        <p:nvSpPr>
          <p:cNvPr id="3" name="Zástupný symbol pro obsah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133C993E-D5AB-4E91-8A32-6D232990BF69}" type="datetimeFigureOut">
              <a:rPr lang="cs-CZ" smtClean="0"/>
              <a:pPr/>
              <a:t>16.5.2012</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13FB09C4-AAC9-42D9-A58B-4581058879EF}" type="slidenum">
              <a:rPr lang="cs-CZ" smtClean="0"/>
              <a:pPr/>
              <a:t>‹#›</a:t>
            </a:fld>
            <a:endParaRPr lang="cs-CZ"/>
          </a:p>
        </p:txBody>
      </p:sp>
      <p:sp>
        <p:nvSpPr>
          <p:cNvPr id="8" name="Nadpis 7"/>
          <p:cNvSpPr>
            <a:spLocks noGrp="1"/>
          </p:cNvSpPr>
          <p:nvPr>
            <p:ph type="title"/>
          </p:nvPr>
        </p:nvSpPr>
        <p:spPr/>
        <p:txBody>
          <a:bodyPr rtlCol="0"/>
          <a:lstStyle>
            <a:extLst/>
          </a:lstStyle>
          <a:p>
            <a:r>
              <a:rPr kumimoji="0" lang="cs-CZ" smtClean="0"/>
              <a:t>Kliknutím lze upravit styl.</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ání">
    <p:bg>
      <p:bgRef idx="1003">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8229600" cy="1143000"/>
          </a:xfrm>
        </p:spPr>
        <p:txBody>
          <a:bodyPr anchor="ctr"/>
          <a:lstStyle>
            <a:lvl1pPr>
              <a:defRPr/>
            </a:lvl1pPr>
            <a:extLst/>
          </a:lstStyle>
          <a:p>
            <a:r>
              <a:rPr kumimoji="0" lang="cs-CZ" smtClean="0"/>
              <a:t>Kliknutím lze upravit styl.</a:t>
            </a:r>
            <a:endParaRPr kumimoji="0" lang="en-US"/>
          </a:p>
        </p:txBody>
      </p:sp>
      <p:sp>
        <p:nvSpPr>
          <p:cNvPr id="3" name="Zástupný symbol pro text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Kliknutím lze upravit styly předlohy textu.</a:t>
            </a:r>
          </a:p>
        </p:txBody>
      </p:sp>
      <p:sp>
        <p:nvSpPr>
          <p:cNvPr id="4" name="Zástupný symbol pro text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Kliknutím lze upravit styly předlohy textu.</a:t>
            </a:r>
          </a:p>
        </p:txBody>
      </p:sp>
      <p:sp>
        <p:nvSpPr>
          <p:cNvPr id="5" name="Zástupný symbol pro obsah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p:txBody>
          <a:bodyPr/>
          <a:lstStyle>
            <a:extLst/>
          </a:lstStyle>
          <a:p>
            <a:fld id="{133C993E-D5AB-4E91-8A32-6D232990BF69}" type="datetimeFigureOut">
              <a:rPr lang="cs-CZ" smtClean="0"/>
              <a:pPr/>
              <a:t>16.5.2012</a:t>
            </a:fld>
            <a:endParaRPr lang="cs-CZ"/>
          </a:p>
        </p:txBody>
      </p:sp>
      <p:sp>
        <p:nvSpPr>
          <p:cNvPr id="8" name="Zástupný symbol pro zápatí 7"/>
          <p:cNvSpPr>
            <a:spLocks noGrp="1"/>
          </p:cNvSpPr>
          <p:nvPr>
            <p:ph type="ftr" sz="quarter" idx="11"/>
          </p:nvPr>
        </p:nvSpPr>
        <p:spPr/>
        <p:txBody>
          <a:bodyPr/>
          <a:lstStyle>
            <a:extLst/>
          </a:lstStyle>
          <a:p>
            <a:endParaRPr lang="cs-CZ"/>
          </a:p>
        </p:txBody>
      </p:sp>
      <p:sp>
        <p:nvSpPr>
          <p:cNvPr id="9" name="Zástupný symbol pro číslo snímku 8"/>
          <p:cNvSpPr>
            <a:spLocks noGrp="1"/>
          </p:cNvSpPr>
          <p:nvPr>
            <p:ph type="sldNum" sz="quarter" idx="12"/>
          </p:nvPr>
        </p:nvSpPr>
        <p:spPr/>
        <p:txBody>
          <a:bodyPr/>
          <a:lstStyle>
            <a:extLst/>
          </a:lstStyle>
          <a:p>
            <a:fld id="{13FB09C4-AAC9-42D9-A58B-4581058879EF}" type="slidenum">
              <a:rPr lang="cs-CZ" smtClean="0"/>
              <a:pPr/>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bg>
      <p:bgRef idx="1002">
        <a:schemeClr val="bg1"/>
      </p:bgRef>
    </p:bg>
    <p:spTree>
      <p:nvGrpSpPr>
        <p:cNvPr id="1" name=""/>
        <p:cNvGrpSpPr/>
        <p:nvPr/>
      </p:nvGrpSpPr>
      <p:grpSpPr>
        <a:xfrm>
          <a:off x="0" y="0"/>
          <a:ext cx="0" cy="0"/>
          <a:chOff x="0" y="0"/>
          <a:chExt cx="0" cy="0"/>
        </a:xfrm>
      </p:grpSpPr>
      <p:sp>
        <p:nvSpPr>
          <p:cNvPr id="3" name="Zástupný symbol pro datum 2"/>
          <p:cNvSpPr>
            <a:spLocks noGrp="1"/>
          </p:cNvSpPr>
          <p:nvPr>
            <p:ph type="dt" sz="half" idx="10"/>
          </p:nvPr>
        </p:nvSpPr>
        <p:spPr/>
        <p:txBody>
          <a:bodyPr/>
          <a:lstStyle>
            <a:extLst/>
          </a:lstStyle>
          <a:p>
            <a:fld id="{133C993E-D5AB-4E91-8A32-6D232990BF69}" type="datetimeFigureOut">
              <a:rPr lang="cs-CZ" smtClean="0"/>
              <a:pPr/>
              <a:t>16.5.2012</a:t>
            </a:fld>
            <a:endParaRPr lang="cs-CZ"/>
          </a:p>
        </p:txBody>
      </p:sp>
      <p:sp>
        <p:nvSpPr>
          <p:cNvPr id="4" name="Zástupný symbol pro zápatí 3"/>
          <p:cNvSpPr>
            <a:spLocks noGrp="1"/>
          </p:cNvSpPr>
          <p:nvPr>
            <p:ph type="ftr" sz="quarter" idx="11"/>
          </p:nvPr>
        </p:nvSpPr>
        <p:spPr/>
        <p:txBody>
          <a:bodyPr/>
          <a:lstStyle>
            <a:extLst/>
          </a:lstStyle>
          <a:p>
            <a:endParaRPr lang="cs-CZ"/>
          </a:p>
        </p:txBody>
      </p:sp>
      <p:sp>
        <p:nvSpPr>
          <p:cNvPr id="5" name="Zástupný symbol pro číslo snímku 4"/>
          <p:cNvSpPr>
            <a:spLocks noGrp="1"/>
          </p:cNvSpPr>
          <p:nvPr>
            <p:ph type="sldNum" sz="quarter" idx="12"/>
          </p:nvPr>
        </p:nvSpPr>
        <p:spPr/>
        <p:txBody>
          <a:bodyPr/>
          <a:lstStyle>
            <a:extLst/>
          </a:lstStyle>
          <a:p>
            <a:fld id="{13FB09C4-AAC9-42D9-A58B-4581058879EF}" type="slidenum">
              <a:rPr lang="cs-CZ" smtClean="0"/>
              <a:pPr/>
              <a:t>‹#›</a:t>
            </a:fld>
            <a:endParaRPr lang="cs-CZ"/>
          </a:p>
        </p:txBody>
      </p:sp>
      <p:sp>
        <p:nvSpPr>
          <p:cNvPr id="6" name="Nadpis 5"/>
          <p:cNvSpPr>
            <a:spLocks noGrp="1"/>
          </p:cNvSpPr>
          <p:nvPr>
            <p:ph type="title"/>
          </p:nvPr>
        </p:nvSpPr>
        <p:spPr/>
        <p:txBody>
          <a:bodyPr rtlCol="0"/>
          <a:lstStyle>
            <a:extLst/>
          </a:lstStyle>
          <a:p>
            <a:r>
              <a:rPr kumimoji="0" lang="cs-CZ" smtClean="0"/>
              <a:t>Kliknutím lze upravit styl.</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extLst/>
          </a:lstStyle>
          <a:p>
            <a:fld id="{133C993E-D5AB-4E91-8A32-6D232990BF69}" type="datetimeFigureOut">
              <a:rPr lang="cs-CZ" smtClean="0"/>
              <a:pPr/>
              <a:t>16.5.2012</a:t>
            </a:fld>
            <a:endParaRPr lang="cs-CZ"/>
          </a:p>
        </p:txBody>
      </p:sp>
      <p:sp>
        <p:nvSpPr>
          <p:cNvPr id="3" name="Zástupný symbol pro zápatí 2"/>
          <p:cNvSpPr>
            <a:spLocks noGrp="1"/>
          </p:cNvSpPr>
          <p:nvPr>
            <p:ph type="ftr" sz="quarter" idx="11"/>
          </p:nvPr>
        </p:nvSpPr>
        <p:spPr/>
        <p:txBody>
          <a:bodyPr/>
          <a:lstStyle>
            <a:extLst/>
          </a:lstStyle>
          <a:p>
            <a:endParaRPr lang="cs-CZ"/>
          </a:p>
        </p:txBody>
      </p:sp>
      <p:sp>
        <p:nvSpPr>
          <p:cNvPr id="4" name="Zástupný symbol pro číslo snímku 3"/>
          <p:cNvSpPr>
            <a:spLocks noGrp="1"/>
          </p:cNvSpPr>
          <p:nvPr>
            <p:ph type="sldNum" sz="quarter" idx="12"/>
          </p:nvPr>
        </p:nvSpPr>
        <p:spPr/>
        <p:txBody>
          <a:bodyPr/>
          <a:lstStyle>
            <a:extLst/>
          </a:lstStyle>
          <a:p>
            <a:fld id="{13FB09C4-AAC9-42D9-A58B-4581058879EF}"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bg>
      <p:bgRef idx="1003">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cs-CZ" smtClean="0"/>
              <a:t>Kliknutím lze upravit styl.</a:t>
            </a:r>
            <a:endParaRPr kumimoji="0" lang="en-US"/>
          </a:p>
        </p:txBody>
      </p:sp>
      <p:sp>
        <p:nvSpPr>
          <p:cNvPr id="3" name="Zástupný symbol pro text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cs-CZ" smtClean="0"/>
              <a:t>Kliknutím lze upravit styly předlohy textu.</a:t>
            </a:r>
          </a:p>
        </p:txBody>
      </p:sp>
      <p:sp>
        <p:nvSpPr>
          <p:cNvPr id="4" name="Zástupný symbol pro obsah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a:xfrm>
            <a:off x="6727032" y="6407944"/>
            <a:ext cx="1920240" cy="365760"/>
          </a:xfrm>
        </p:spPr>
        <p:txBody>
          <a:bodyPr/>
          <a:lstStyle>
            <a:extLst/>
          </a:lstStyle>
          <a:p>
            <a:fld id="{133C993E-D5AB-4E91-8A32-6D232990BF69}" type="datetimeFigureOut">
              <a:rPr lang="cs-CZ" smtClean="0"/>
              <a:pPr/>
              <a:t>16.5.2012</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13FB09C4-AAC9-42D9-A58B-4581058879EF}" type="slidenum">
              <a:rPr lang="cs-CZ" smtClean="0"/>
              <a:pPr/>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bg>
      <p:bgRef idx="1002">
        <a:schemeClr val="bg1"/>
      </p:bgRef>
    </p:bg>
    <p:spTree>
      <p:nvGrpSpPr>
        <p:cNvPr id="1" name=""/>
        <p:cNvGrpSpPr/>
        <p:nvPr/>
      </p:nvGrpSpPr>
      <p:grpSpPr>
        <a:xfrm>
          <a:off x="0" y="0"/>
          <a:ext cx="0" cy="0"/>
          <a:chOff x="0" y="0"/>
          <a:chExt cx="0" cy="0"/>
        </a:xfrm>
      </p:grpSpPr>
      <p:sp>
        <p:nvSpPr>
          <p:cNvPr id="4" name="Zástupný symbol pro text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cs-CZ" smtClean="0"/>
              <a:t>Kliknutím lze upravit styly předlohy textu.</a:t>
            </a:r>
          </a:p>
        </p:txBody>
      </p:sp>
      <p:sp>
        <p:nvSpPr>
          <p:cNvPr id="3" name="Zástupný symbol pro obrázek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cs-CZ" smtClean="0"/>
              <a:t>Kliknutím na ikonu přidáte obrázek.</a:t>
            </a:r>
            <a:endParaRPr kumimoji="0" lang="en-US" dirty="0"/>
          </a:p>
        </p:txBody>
      </p:sp>
      <p:sp>
        <p:nvSpPr>
          <p:cNvPr id="5" name="Zástupný symbol pro datum 4"/>
          <p:cNvSpPr>
            <a:spLocks noGrp="1"/>
          </p:cNvSpPr>
          <p:nvPr>
            <p:ph type="dt" sz="half" idx="10"/>
          </p:nvPr>
        </p:nvSpPr>
        <p:spPr/>
        <p:txBody>
          <a:bodyPr/>
          <a:lstStyle>
            <a:lvl1pPr>
              <a:defRPr>
                <a:solidFill>
                  <a:schemeClr val="tx1"/>
                </a:solidFill>
              </a:defRPr>
            </a:lvl1pPr>
            <a:extLst/>
          </a:lstStyle>
          <a:p>
            <a:fld id="{133C993E-D5AB-4E91-8A32-6D232990BF69}" type="datetimeFigureOut">
              <a:rPr lang="cs-CZ" smtClean="0"/>
              <a:pPr/>
              <a:t>16.5.2012</a:t>
            </a:fld>
            <a:endParaRPr lang="cs-CZ"/>
          </a:p>
        </p:txBody>
      </p:sp>
      <p:sp>
        <p:nvSpPr>
          <p:cNvPr id="6" name="Zástupný symbol pro zápatí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cs-CZ"/>
          </a:p>
        </p:txBody>
      </p:sp>
      <p:sp>
        <p:nvSpPr>
          <p:cNvPr id="7" name="Zástupný symbol pro číslo snímku 6"/>
          <p:cNvSpPr>
            <a:spLocks noGrp="1"/>
          </p:cNvSpPr>
          <p:nvPr>
            <p:ph type="sldNum" sz="quarter" idx="12"/>
          </p:nvPr>
        </p:nvSpPr>
        <p:spPr/>
        <p:txBody>
          <a:bodyPr/>
          <a:lstStyle>
            <a:lvl1pPr>
              <a:defRPr>
                <a:solidFill>
                  <a:schemeClr val="tx1"/>
                </a:solidFill>
              </a:defRPr>
            </a:lvl1pPr>
            <a:extLst/>
          </a:lstStyle>
          <a:p>
            <a:fld id="{13FB09C4-AAC9-42D9-A58B-4581058879EF}" type="slidenum">
              <a:rPr lang="cs-CZ" smtClean="0"/>
              <a:pPr/>
              <a:t>‹#›</a:t>
            </a:fld>
            <a:endParaRPr lang="cs-CZ"/>
          </a:p>
        </p:txBody>
      </p:sp>
      <p:sp>
        <p:nvSpPr>
          <p:cNvPr id="2" name="Nadpis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cs-CZ" smtClean="0"/>
              <a:t>Kliknutím lze upravit styl.</a:t>
            </a:r>
            <a:endParaRPr kumimoji="0" lang="en-US"/>
          </a:p>
        </p:txBody>
      </p:sp>
      <p:sp>
        <p:nvSpPr>
          <p:cNvPr id="8" name="Volný tvar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Volný tvar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Pravoúhlý trojúhelník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Přímá spojnice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Dvojitá šipka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Dvojitá šipka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a:xfrm>
            <a:off x="457200" y="1481329"/>
            <a:ext cx="8229600" cy="4386071"/>
          </a:xfrm>
        </p:spPr>
        <p:txBody>
          <a:bodyPr vert="eaVert"/>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133C993E-D5AB-4E91-8A32-6D232990BF69}" type="datetimeFigureOut">
              <a:rPr lang="cs-CZ" smtClean="0"/>
              <a:pPr/>
              <a:t>16.5.2012</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13FB09C4-AAC9-42D9-A58B-4581058879EF}"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844013" y="274640"/>
            <a:ext cx="1777470" cy="5592761"/>
          </a:xfrm>
        </p:spPr>
        <p:txBody>
          <a:bodyPr vert="eaVert"/>
          <a:lstStyle>
            <a:extLs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a:xfrm>
            <a:off x="457200" y="274641"/>
            <a:ext cx="6324600" cy="5592760"/>
          </a:xfrm>
        </p:spPr>
        <p:txBody>
          <a:bodyPr vert="eaVert"/>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133C993E-D5AB-4E91-8A32-6D232990BF69}" type="datetimeFigureOut">
              <a:rPr lang="cs-CZ" smtClean="0"/>
              <a:pPr/>
              <a:t>16.5.2012</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13FB09C4-AAC9-42D9-A58B-4581058879EF}"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Volný tvar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Volný tvar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Pravoúhlý trojúhelník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Přímá spojnice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Zástupný symbol pro nadpis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cs-CZ" smtClean="0"/>
              <a:t>Kliknutím lze upravit styl.</a:t>
            </a:r>
            <a:endParaRPr kumimoji="0" lang="en-US"/>
          </a:p>
        </p:txBody>
      </p:sp>
      <p:sp>
        <p:nvSpPr>
          <p:cNvPr id="30" name="Zástupný symbol pro text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cs-CZ" smtClean="0"/>
              <a:t>Kliknutím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0" name="Zástupný symbol pro datum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133C993E-D5AB-4E91-8A32-6D232990BF69}" type="datetimeFigureOut">
              <a:rPr lang="cs-CZ" smtClean="0"/>
              <a:pPr/>
              <a:t>16.5.2012</a:t>
            </a:fld>
            <a:endParaRPr lang="cs-CZ"/>
          </a:p>
        </p:txBody>
      </p:sp>
      <p:sp>
        <p:nvSpPr>
          <p:cNvPr id="22" name="Zástupný symbol pro zápatí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cs-CZ"/>
          </a:p>
        </p:txBody>
      </p:sp>
      <p:sp>
        <p:nvSpPr>
          <p:cNvPr id="18" name="Zástupný symbol pro číslo snímku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13FB09C4-AAC9-42D9-A58B-4581058879EF}"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www.youtube.com/watch?v=qMdxaAMtOYo"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p:cNvPicPr>
            <a:picLocks noChangeAspect="1"/>
          </p:cNvPicPr>
          <p:nvPr/>
        </p:nvPicPr>
        <p:blipFill rotWithShape="1">
          <a:blip r:embed="rId2">
            <a:extLst>
              <a:ext uri="{28A0092B-C50C-407E-A947-70E740481C1C}">
                <a14:useLocalDpi xmlns:a14="http://schemas.microsoft.com/office/drawing/2010/main" val="0"/>
              </a:ext>
            </a:extLst>
          </a:blip>
          <a:srcRect l="12513" r="21891"/>
          <a:stretch/>
        </p:blipFill>
        <p:spPr>
          <a:xfrm>
            <a:off x="1727684" y="-5022"/>
            <a:ext cx="5688632" cy="6236718"/>
          </a:xfrm>
          <a:prstGeom prst="rect">
            <a:avLst/>
          </a:prstGeom>
        </p:spPr>
      </p:pic>
    </p:spTree>
    <p:extLst>
      <p:ext uri="{BB962C8B-B14F-4D97-AF65-F5344CB8AC3E}">
        <p14:creationId xmlns:p14="http://schemas.microsoft.com/office/powerpoint/2010/main" val="31898214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3568" y="1268760"/>
            <a:ext cx="7772400" cy="1829761"/>
          </a:xfrm>
        </p:spPr>
        <p:txBody>
          <a:bodyPr/>
          <a:lstStyle/>
          <a:p>
            <a:r>
              <a:rPr lang="cs-CZ" dirty="0" smtClean="0"/>
              <a:t>Odraz 2. sv. v. v české literatuře</a:t>
            </a:r>
            <a:endParaRPr lang="cs-CZ" dirty="0"/>
          </a:p>
        </p:txBody>
      </p:sp>
      <p:sp>
        <p:nvSpPr>
          <p:cNvPr id="3" name="Podnadpis 2"/>
          <p:cNvSpPr>
            <a:spLocks noGrp="1"/>
          </p:cNvSpPr>
          <p:nvPr>
            <p:ph type="subTitle" idx="1"/>
          </p:nvPr>
        </p:nvSpPr>
        <p:spPr/>
        <p:txBody>
          <a:bodyPr>
            <a:normAutofit/>
          </a:bodyPr>
          <a:lstStyle/>
          <a:p>
            <a:pPr algn="ctr"/>
            <a:r>
              <a:rPr lang="cs-CZ" sz="3200" b="1" dirty="0" smtClean="0">
                <a:effectLst>
                  <a:outerShdw blurRad="38100" dist="38100" dir="2700000" algn="tl">
                    <a:srgbClr val="000000">
                      <a:alpha val="43137"/>
                    </a:srgbClr>
                  </a:outerShdw>
                </a:effectLst>
              </a:rPr>
              <a:t>Arnošt Lustig</a:t>
            </a:r>
            <a:endParaRPr lang="cs-CZ" sz="32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6345299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07504" y="1524226"/>
            <a:ext cx="5482952" cy="4525963"/>
          </a:xfrm>
        </p:spPr>
        <p:txBody>
          <a:bodyPr/>
          <a:lstStyle/>
          <a:p>
            <a:r>
              <a:rPr lang="cs-CZ" dirty="0" smtClean="0"/>
              <a:t>český židovský spisovatel, scénárista, novinář, pedagog</a:t>
            </a:r>
          </a:p>
          <a:p>
            <a:r>
              <a:rPr lang="cs-CZ" dirty="0" smtClean="0"/>
              <a:t>autor próz s židovskou tematikou</a:t>
            </a:r>
          </a:p>
          <a:p>
            <a:r>
              <a:rPr lang="cs-CZ" dirty="0" smtClean="0"/>
              <a:t>z rasových důvodů nemohl studovat, vyučil se krejčím</a:t>
            </a:r>
          </a:p>
          <a:p>
            <a:r>
              <a:rPr lang="cs-CZ" dirty="0" smtClean="0"/>
              <a:t>byl i s rodinou (matka, otec, sestra) odsunut do terezínského ghetta</a:t>
            </a:r>
            <a:endParaRPr lang="cs-CZ" dirty="0"/>
          </a:p>
        </p:txBody>
      </p:sp>
      <p:sp>
        <p:nvSpPr>
          <p:cNvPr id="3" name="Nadpis 2"/>
          <p:cNvSpPr>
            <a:spLocks noGrp="1"/>
          </p:cNvSpPr>
          <p:nvPr>
            <p:ph type="title"/>
          </p:nvPr>
        </p:nvSpPr>
        <p:spPr/>
        <p:txBody>
          <a:bodyPr/>
          <a:lstStyle/>
          <a:p>
            <a:r>
              <a:rPr lang="cs-CZ" dirty="0" smtClean="0"/>
              <a:t>ARNOŠT LUSTIG (1926-2011)</a:t>
            </a:r>
            <a:endParaRPr lang="cs-CZ"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64997" y="1556792"/>
            <a:ext cx="3577236" cy="4509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ovéPole 3"/>
          <p:cNvSpPr txBox="1"/>
          <p:nvPr/>
        </p:nvSpPr>
        <p:spPr>
          <a:xfrm>
            <a:off x="5464997" y="6237312"/>
            <a:ext cx="1555275" cy="276999"/>
          </a:xfrm>
          <a:prstGeom prst="rect">
            <a:avLst/>
          </a:prstGeom>
          <a:noFill/>
        </p:spPr>
        <p:txBody>
          <a:bodyPr wrap="square" rtlCol="0">
            <a:spAutoFit/>
          </a:bodyPr>
          <a:lstStyle/>
          <a:p>
            <a:r>
              <a:rPr lang="cs-CZ" sz="1200" b="1" dirty="0" smtClean="0"/>
              <a:t>Obr. 1</a:t>
            </a:r>
            <a:endParaRPr lang="cs-CZ" sz="1200" b="1" dirty="0"/>
          </a:p>
        </p:txBody>
      </p:sp>
    </p:spTree>
    <p:extLst>
      <p:ext uri="{BB962C8B-B14F-4D97-AF65-F5344CB8AC3E}">
        <p14:creationId xmlns:p14="http://schemas.microsoft.com/office/powerpoint/2010/main" val="1179291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barn(inVertical)">
                                      <p:cBhvr>
                                        <p:cTn id="7" dur="500"/>
                                        <p:tgtEl>
                                          <p:spTgt spid="102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2">
                                            <p:txEl>
                                              <p:pRg st="0" end="0"/>
                                            </p:txEl>
                                          </p:spTgt>
                                        </p:tgtEl>
                                        <p:attrNameLst>
                                          <p:attrName>style.visibility</p:attrName>
                                        </p:attrNameLst>
                                      </p:cBhvr>
                                      <p:to>
                                        <p:strVal val="visible"/>
                                      </p:to>
                                    </p:set>
                                    <p:animEffect transition="in" filter="fade">
                                      <p:cBhvr>
                                        <p:cTn id="15" dur="1000"/>
                                        <p:tgtEl>
                                          <p:spTgt spid="2">
                                            <p:txEl>
                                              <p:pRg st="0" end="0"/>
                                            </p:txEl>
                                          </p:spTgt>
                                        </p:tgtEl>
                                      </p:cBhvr>
                                    </p:animEffect>
                                    <p:anim calcmode="lin" valueType="num">
                                      <p:cBhvr>
                                        <p:cTn id="16"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2">
                                            <p:txEl>
                                              <p:pRg st="1" end="1"/>
                                            </p:txEl>
                                          </p:spTgt>
                                        </p:tgtEl>
                                        <p:attrNameLst>
                                          <p:attrName>style.visibility</p:attrName>
                                        </p:attrNameLst>
                                      </p:cBhvr>
                                      <p:to>
                                        <p:strVal val="visible"/>
                                      </p:to>
                                    </p:set>
                                    <p:animEffect transition="in" filter="fade">
                                      <p:cBhvr>
                                        <p:cTn id="22" dur="1000"/>
                                        <p:tgtEl>
                                          <p:spTgt spid="2">
                                            <p:txEl>
                                              <p:pRg st="1" end="1"/>
                                            </p:txEl>
                                          </p:spTgt>
                                        </p:tgtEl>
                                      </p:cBhvr>
                                    </p:animEffect>
                                    <p:anim calcmode="lin" valueType="num">
                                      <p:cBhvr>
                                        <p:cTn id="23"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24"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2">
                                            <p:txEl>
                                              <p:pRg st="2" end="2"/>
                                            </p:txEl>
                                          </p:spTgt>
                                        </p:tgtEl>
                                        <p:attrNameLst>
                                          <p:attrName>style.visibility</p:attrName>
                                        </p:attrNameLst>
                                      </p:cBhvr>
                                      <p:to>
                                        <p:strVal val="visible"/>
                                      </p:to>
                                    </p:set>
                                    <p:animEffect transition="in" filter="fade">
                                      <p:cBhvr>
                                        <p:cTn id="29" dur="1000"/>
                                        <p:tgtEl>
                                          <p:spTgt spid="2">
                                            <p:txEl>
                                              <p:pRg st="2" end="2"/>
                                            </p:txEl>
                                          </p:spTgt>
                                        </p:tgtEl>
                                      </p:cBhvr>
                                    </p:animEffect>
                                    <p:anim calcmode="lin" valueType="num">
                                      <p:cBhvr>
                                        <p:cTn id="30"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31"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2">
                                            <p:txEl>
                                              <p:pRg st="3" end="3"/>
                                            </p:txEl>
                                          </p:spTgt>
                                        </p:tgtEl>
                                        <p:attrNameLst>
                                          <p:attrName>style.visibility</p:attrName>
                                        </p:attrNameLst>
                                      </p:cBhvr>
                                      <p:to>
                                        <p:strVal val="visible"/>
                                      </p:to>
                                    </p:set>
                                    <p:animEffect transition="in" filter="fade">
                                      <p:cBhvr>
                                        <p:cTn id="36" dur="1000"/>
                                        <p:tgtEl>
                                          <p:spTgt spid="2">
                                            <p:txEl>
                                              <p:pRg st="3" end="3"/>
                                            </p:txEl>
                                          </p:spTgt>
                                        </p:tgtEl>
                                      </p:cBhvr>
                                    </p:animEffect>
                                    <p:anim calcmode="lin" valueType="num">
                                      <p:cBhvr>
                                        <p:cTn id="37"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8"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457200" y="1481329"/>
            <a:ext cx="8229600" cy="4251928"/>
          </a:xfrm>
        </p:spPr>
        <p:txBody>
          <a:bodyPr/>
          <a:lstStyle/>
          <a:p>
            <a:r>
              <a:rPr lang="cs-CZ" dirty="0" smtClean="0"/>
              <a:t>prošel i dalšími koncentračními tábory – Osvětim, Buchenwald</a:t>
            </a:r>
          </a:p>
          <a:p>
            <a:r>
              <a:rPr lang="cs-CZ" dirty="0" smtClean="0"/>
              <a:t>roku 1945 uprchl z transportu smrti do </a:t>
            </a:r>
            <a:r>
              <a:rPr lang="cs-CZ" dirty="0" err="1" smtClean="0"/>
              <a:t>Dachau</a:t>
            </a:r>
            <a:r>
              <a:rPr lang="cs-CZ" dirty="0" smtClean="0"/>
              <a:t>, poté se skrýval v Praze (o rodinu přišel)</a:t>
            </a:r>
          </a:p>
          <a:p>
            <a:r>
              <a:rPr lang="cs-CZ" dirty="0" smtClean="0"/>
              <a:t>1946 vystudoval žurnalistiku a pracoval pro Lidové noviny v Izraeli jako válečný zpravodaj</a:t>
            </a:r>
          </a:p>
          <a:p>
            <a:r>
              <a:rPr lang="cs-CZ" dirty="0" smtClean="0"/>
              <a:t>poté pracoval jako reportér, scénárista a režisér</a:t>
            </a:r>
            <a:endParaRPr lang="cs-CZ" dirty="0"/>
          </a:p>
        </p:txBody>
      </p:sp>
      <p:sp>
        <p:nvSpPr>
          <p:cNvPr id="3" name="Nadpis 2"/>
          <p:cNvSpPr>
            <a:spLocks noGrp="1"/>
          </p:cNvSpPr>
          <p:nvPr>
            <p:ph type="title"/>
          </p:nvPr>
        </p:nvSpPr>
        <p:spPr/>
        <p:txBody>
          <a:bodyPr/>
          <a:lstStyle/>
          <a:p>
            <a:r>
              <a:rPr lang="cs-CZ" dirty="0" smtClean="0"/>
              <a:t>Arnošt Lustig</a:t>
            </a:r>
            <a:endParaRPr lang="cs-CZ" dirty="0"/>
          </a:p>
        </p:txBody>
      </p:sp>
    </p:spTree>
    <p:extLst>
      <p:ext uri="{BB962C8B-B14F-4D97-AF65-F5344CB8AC3E}">
        <p14:creationId xmlns:p14="http://schemas.microsoft.com/office/powerpoint/2010/main" val="1154688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043608" y="1412776"/>
            <a:ext cx="7200800" cy="4525963"/>
          </a:xfrm>
        </p:spPr>
        <p:txBody>
          <a:bodyPr>
            <a:normAutofit/>
          </a:bodyPr>
          <a:lstStyle/>
          <a:p>
            <a:r>
              <a:rPr lang="cs-CZ" dirty="0" smtClean="0"/>
              <a:t>v srpnu 1968 byl pracovně v Itálii, ale po zvěstích z Československa se už zpátky nevrátil a emigroval, usadil se v Americe</a:t>
            </a:r>
          </a:p>
          <a:p>
            <a:r>
              <a:rPr lang="cs-CZ" dirty="0" smtClean="0"/>
              <a:t>v USA přednášel literaturu a film na univerzitě ve Washingtonu</a:t>
            </a:r>
          </a:p>
          <a:p>
            <a:r>
              <a:rPr lang="cs-CZ" dirty="0" smtClean="0"/>
              <a:t>jeho díla jsou nesčetněkrát překládána, osobně je předčítal v Bílém domě i v kongresu USA</a:t>
            </a:r>
          </a:p>
          <a:p>
            <a:r>
              <a:rPr lang="cs-CZ" dirty="0" smtClean="0"/>
              <a:t>byl blízkým přítelem Oty Pavla</a:t>
            </a:r>
            <a:endParaRPr lang="cs-CZ" dirty="0"/>
          </a:p>
        </p:txBody>
      </p:sp>
      <p:sp>
        <p:nvSpPr>
          <p:cNvPr id="3" name="Nadpis 2"/>
          <p:cNvSpPr>
            <a:spLocks noGrp="1"/>
          </p:cNvSpPr>
          <p:nvPr>
            <p:ph type="title"/>
          </p:nvPr>
        </p:nvSpPr>
        <p:spPr/>
        <p:txBody>
          <a:bodyPr/>
          <a:lstStyle/>
          <a:p>
            <a:r>
              <a:rPr lang="cs-CZ" dirty="0" smtClean="0"/>
              <a:t>Arnošt Lustig</a:t>
            </a:r>
            <a:endParaRPr lang="cs-CZ" dirty="0"/>
          </a:p>
        </p:txBody>
      </p:sp>
    </p:spTree>
    <p:extLst>
      <p:ext uri="{BB962C8B-B14F-4D97-AF65-F5344CB8AC3E}">
        <p14:creationId xmlns:p14="http://schemas.microsoft.com/office/powerpoint/2010/main" val="3079403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ircle(in)">
                                      <p:cBhvr>
                                        <p:cTn id="7" dur="20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circle(in)">
                                      <p:cBhvr>
                                        <p:cTn id="17" dur="20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barn(inVertical)">
                                      <p:cBhvr>
                                        <p:cTn id="22"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Zástupný symbol pro obsah 7"/>
          <p:cNvSpPr>
            <a:spLocks noGrp="1"/>
          </p:cNvSpPr>
          <p:nvPr>
            <p:ph idx="1"/>
          </p:nvPr>
        </p:nvSpPr>
        <p:spPr>
          <a:xfrm>
            <a:off x="457200" y="1124745"/>
            <a:ext cx="8219256" cy="2232248"/>
          </a:xfrm>
        </p:spPr>
        <p:txBody>
          <a:bodyPr/>
          <a:lstStyle/>
          <a:p>
            <a:r>
              <a:rPr lang="cs-CZ" dirty="0" smtClean="0"/>
              <a:t>zobrazoval tragické osudy Židů, holocaust, zážitky z koncentračních táborů</a:t>
            </a:r>
          </a:p>
          <a:p>
            <a:r>
              <a:rPr lang="cs-CZ" dirty="0" smtClean="0"/>
              <a:t>hledá smysl lidství a podstatu bytí</a:t>
            </a:r>
          </a:p>
        </p:txBody>
      </p:sp>
      <p:sp>
        <p:nvSpPr>
          <p:cNvPr id="7" name="Nadpis 6"/>
          <p:cNvSpPr>
            <a:spLocks noGrp="1"/>
          </p:cNvSpPr>
          <p:nvPr>
            <p:ph type="title"/>
          </p:nvPr>
        </p:nvSpPr>
        <p:spPr>
          <a:xfrm>
            <a:off x="457200" y="274638"/>
            <a:ext cx="8229600" cy="994122"/>
          </a:xfrm>
        </p:spPr>
        <p:txBody>
          <a:bodyPr>
            <a:normAutofit fontScale="90000"/>
          </a:bodyPr>
          <a:lstStyle/>
          <a:p>
            <a:r>
              <a:rPr lang="cs-CZ" dirty="0" smtClean="0"/>
              <a:t>Arnošt Lustig – odraz v literatuře</a:t>
            </a:r>
            <a:endParaRPr lang="cs-CZ" dirty="0"/>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51212" y="2492896"/>
            <a:ext cx="6006582" cy="40018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ovéPole 8"/>
          <p:cNvSpPr txBox="1"/>
          <p:nvPr/>
        </p:nvSpPr>
        <p:spPr>
          <a:xfrm>
            <a:off x="2087116" y="5949280"/>
            <a:ext cx="864096" cy="276999"/>
          </a:xfrm>
          <a:prstGeom prst="rect">
            <a:avLst/>
          </a:prstGeom>
          <a:noFill/>
        </p:spPr>
        <p:txBody>
          <a:bodyPr wrap="square" rtlCol="0">
            <a:spAutoFit/>
          </a:bodyPr>
          <a:lstStyle/>
          <a:p>
            <a:r>
              <a:rPr lang="cs-CZ" sz="1200" b="1" dirty="0" smtClean="0"/>
              <a:t>Obr. 2</a:t>
            </a:r>
            <a:endParaRPr lang="cs-CZ" sz="1200" b="1" dirty="0"/>
          </a:p>
        </p:txBody>
      </p:sp>
    </p:spTree>
    <p:extLst>
      <p:ext uri="{BB962C8B-B14F-4D97-AF65-F5344CB8AC3E}">
        <p14:creationId xmlns:p14="http://schemas.microsoft.com/office/powerpoint/2010/main" val="3278966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p:cTn id="7" dur="500" fill="hold"/>
                                        <p:tgtEl>
                                          <p:spTgt spid="8">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8">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8">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8">
                                            <p:txEl>
                                              <p:pRg st="1" end="1"/>
                                            </p:txEl>
                                          </p:spTgt>
                                        </p:tgtEl>
                                        <p:attrNameLst>
                                          <p:attrName>style.visibility</p:attrName>
                                        </p:attrNameLst>
                                      </p:cBhvr>
                                      <p:to>
                                        <p:strVal val="visible"/>
                                      </p:to>
                                    </p:set>
                                    <p:anim calcmode="lin" valueType="num">
                                      <p:cBhvr>
                                        <p:cTn id="14" dur="500" fill="hold"/>
                                        <p:tgtEl>
                                          <p:spTgt spid="8">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8">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457200" y="1481328"/>
            <a:ext cx="8229600" cy="4395943"/>
          </a:xfrm>
        </p:spPr>
        <p:txBody>
          <a:bodyPr>
            <a:normAutofit/>
          </a:bodyPr>
          <a:lstStyle/>
          <a:p>
            <a:r>
              <a:rPr lang="cs-CZ" dirty="0" smtClean="0"/>
              <a:t>povídkové </a:t>
            </a:r>
            <a:r>
              <a:rPr lang="cs-CZ" dirty="0"/>
              <a:t>soubory:</a:t>
            </a:r>
          </a:p>
          <a:p>
            <a:pPr lvl="1"/>
            <a:r>
              <a:rPr lang="cs-CZ" dirty="0"/>
              <a:t>Noc a naděje</a:t>
            </a:r>
          </a:p>
          <a:p>
            <a:pPr lvl="1"/>
            <a:r>
              <a:rPr lang="cs-CZ" b="1" dirty="0"/>
              <a:t>Démanty noci</a:t>
            </a:r>
          </a:p>
          <a:p>
            <a:pPr marL="365760" lvl="1" indent="-256032">
              <a:spcBef>
                <a:spcPts val="400"/>
              </a:spcBef>
              <a:buSzPct val="68000"/>
              <a:buFont typeface="Wingdings 3"/>
              <a:buChar char=""/>
            </a:pPr>
            <a:r>
              <a:rPr lang="cs-CZ" sz="2700" dirty="0" smtClean="0"/>
              <a:t>novely:</a:t>
            </a:r>
          </a:p>
          <a:p>
            <a:pPr marL="688975" lvl="2" indent="-246063">
              <a:spcBef>
                <a:spcPts val="400"/>
              </a:spcBef>
              <a:buClr>
                <a:schemeClr val="accent1"/>
              </a:buClr>
              <a:buSzPct val="68000"/>
              <a:buFont typeface="Courier New" pitchFamily="49" charset="0"/>
              <a:buChar char="o"/>
            </a:pPr>
            <a:r>
              <a:rPr lang="cs-CZ" sz="2300" b="1" dirty="0" smtClean="0"/>
              <a:t>Dita Saxová</a:t>
            </a:r>
          </a:p>
          <a:p>
            <a:pPr marL="688975" lvl="2" indent="-246063">
              <a:spcBef>
                <a:spcPts val="400"/>
              </a:spcBef>
              <a:buClr>
                <a:schemeClr val="accent1"/>
              </a:buClr>
              <a:buSzPct val="68000"/>
              <a:buFont typeface="Courier New" pitchFamily="49" charset="0"/>
              <a:buChar char="o"/>
            </a:pPr>
            <a:r>
              <a:rPr lang="cs-CZ" sz="2300" b="1" dirty="0" smtClean="0"/>
              <a:t>Modlitba pro Kateřinu Horovitzovou</a:t>
            </a:r>
            <a:endParaRPr lang="cs-CZ" dirty="0"/>
          </a:p>
          <a:p>
            <a:pPr marL="442912" lvl="2" indent="0">
              <a:spcBef>
                <a:spcPts val="400"/>
              </a:spcBef>
              <a:buClr>
                <a:schemeClr val="accent1"/>
              </a:buClr>
              <a:buSzPct val="68000"/>
              <a:buNone/>
            </a:pPr>
            <a:r>
              <a:rPr lang="cs-CZ" sz="2300" b="1" dirty="0" smtClean="0"/>
              <a:t> </a:t>
            </a:r>
          </a:p>
          <a:p>
            <a:pPr marL="442912" lvl="2" indent="0">
              <a:spcBef>
                <a:spcPts val="400"/>
              </a:spcBef>
              <a:buClr>
                <a:schemeClr val="accent1"/>
              </a:buClr>
              <a:buSzPct val="68000"/>
              <a:buNone/>
            </a:pPr>
            <a:r>
              <a:rPr lang="cs-CZ" sz="2300" dirty="0" smtClean="0"/>
              <a:t> - uvedené novely byly zfilmovány režisérem Antonínem </a:t>
            </a:r>
            <a:r>
              <a:rPr lang="cs-CZ" sz="2300" dirty="0" err="1" smtClean="0"/>
              <a:t>Moskalykem</a:t>
            </a:r>
            <a:r>
              <a:rPr lang="cs-CZ" sz="2300" dirty="0" smtClean="0"/>
              <a:t> </a:t>
            </a:r>
          </a:p>
        </p:txBody>
      </p:sp>
      <p:sp>
        <p:nvSpPr>
          <p:cNvPr id="3" name="Nadpis 2"/>
          <p:cNvSpPr>
            <a:spLocks noGrp="1"/>
          </p:cNvSpPr>
          <p:nvPr>
            <p:ph type="title"/>
          </p:nvPr>
        </p:nvSpPr>
        <p:spPr/>
        <p:txBody>
          <a:bodyPr/>
          <a:lstStyle/>
          <a:p>
            <a:r>
              <a:rPr lang="cs-CZ" dirty="0" smtClean="0"/>
              <a:t>Arnošt Lustig – dílo:</a:t>
            </a:r>
            <a:endParaRPr lang="cs-CZ" dirty="0"/>
          </a:p>
        </p:txBody>
      </p:sp>
    </p:spTree>
    <p:extLst>
      <p:ext uri="{BB962C8B-B14F-4D97-AF65-F5344CB8AC3E}">
        <p14:creationId xmlns:p14="http://schemas.microsoft.com/office/powerpoint/2010/main" val="3830371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wipe(down)">
                                      <p:cBhvr>
                                        <p:cTn id="14" dur="500"/>
                                        <p:tgtEl>
                                          <p:spTgt spid="2">
                                            <p:txEl>
                                              <p:pRg st="1" end="1"/>
                                            </p:txEl>
                                          </p:spTgt>
                                        </p:tgtEl>
                                      </p:cBhvr>
                                    </p:animEffect>
                                  </p:childTnLst>
                                </p:cTn>
                              </p:par>
                              <p:par>
                                <p:cTn id="15" presetID="22" presetClass="entr" presetSubtype="4" fill="hold" nodeType="with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wipe(down)">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 calcmode="lin" valueType="num">
                                      <p:cBhvr additive="base">
                                        <p:cTn id="22"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nodeType="clickEffect">
                                  <p:stCondLst>
                                    <p:cond delay="0"/>
                                  </p:stCondLst>
                                  <p:childTnLst>
                                    <p:set>
                                      <p:cBhvr>
                                        <p:cTn id="27" dur="1" fill="hold">
                                          <p:stCondLst>
                                            <p:cond delay="0"/>
                                          </p:stCondLst>
                                        </p:cTn>
                                        <p:tgtEl>
                                          <p:spTgt spid="2">
                                            <p:txEl>
                                              <p:pRg st="4" end="4"/>
                                            </p:txEl>
                                          </p:spTgt>
                                        </p:tgtEl>
                                        <p:attrNameLst>
                                          <p:attrName>style.visibility</p:attrName>
                                        </p:attrNameLst>
                                      </p:cBhvr>
                                      <p:to>
                                        <p:strVal val="visible"/>
                                      </p:to>
                                    </p:set>
                                    <p:animEffect transition="in" filter="circle(in)">
                                      <p:cBhvr>
                                        <p:cTn id="28" dur="2000"/>
                                        <p:tgtEl>
                                          <p:spTgt spid="2">
                                            <p:txEl>
                                              <p:pRg st="4" end="4"/>
                                            </p:txEl>
                                          </p:spTgt>
                                        </p:tgtEl>
                                      </p:cBhvr>
                                    </p:animEffect>
                                  </p:childTnLst>
                                </p:cTn>
                              </p:par>
                              <p:par>
                                <p:cTn id="29" presetID="6" presetClass="entr" presetSubtype="16" fill="hold" nodeType="with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animEffect transition="in" filter="circle(in)">
                                      <p:cBhvr>
                                        <p:cTn id="31" dur="2000"/>
                                        <p:tgtEl>
                                          <p:spTgt spid="2">
                                            <p:txEl>
                                              <p:pRg st="5" end="5"/>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2">
                                            <p:txEl>
                                              <p:pRg st="7" end="7"/>
                                            </p:txEl>
                                          </p:spTgt>
                                        </p:tgtEl>
                                        <p:attrNameLst>
                                          <p:attrName>style.visibility</p:attrName>
                                        </p:attrNameLst>
                                      </p:cBhvr>
                                      <p:to>
                                        <p:strVal val="visible"/>
                                      </p:to>
                                    </p:set>
                                    <p:anim calcmode="lin" valueType="num">
                                      <p:cBhvr additive="base">
                                        <p:cTn id="36"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p:txBody>
          <a:bodyPr/>
          <a:lstStyle/>
          <a:p>
            <a:r>
              <a:rPr lang="cs-CZ" b="1" dirty="0" smtClean="0"/>
              <a:t>Modlitba pro Kateřinu Horovitzovou</a:t>
            </a:r>
          </a:p>
          <a:p>
            <a:pPr marL="109728" indent="0" algn="just">
              <a:buNone/>
            </a:pPr>
            <a:r>
              <a:rPr lang="cs-CZ" dirty="0" smtClean="0"/>
              <a:t>	- </a:t>
            </a:r>
            <a:r>
              <a:rPr lang="cs-CZ" dirty="0"/>
              <a:t>novela podle skutečné události z roku </a:t>
            </a:r>
            <a:r>
              <a:rPr lang="cs-CZ" dirty="0" smtClean="0"/>
              <a:t>	1943 </a:t>
            </a:r>
            <a:r>
              <a:rPr lang="cs-CZ" dirty="0"/>
              <a:t>v </a:t>
            </a:r>
            <a:r>
              <a:rPr lang="cs-CZ" dirty="0" smtClean="0"/>
              <a:t>Itálii. Němci </a:t>
            </a:r>
            <a:r>
              <a:rPr lang="cs-CZ" dirty="0"/>
              <a:t>na Sicílii zajali bohaté </a:t>
            </a:r>
            <a:r>
              <a:rPr lang="cs-CZ" dirty="0" smtClean="0"/>
              <a:t>	židovské </a:t>
            </a:r>
            <a:r>
              <a:rPr lang="cs-CZ" dirty="0"/>
              <a:t>podnikatele s americkými pasy, </a:t>
            </a:r>
            <a:r>
              <a:rPr lang="cs-CZ" dirty="0" smtClean="0"/>
              <a:t>	pod </a:t>
            </a:r>
            <a:r>
              <a:rPr lang="cs-CZ" dirty="0"/>
              <a:t>záminkami z nich vymámí jejich </a:t>
            </a:r>
            <a:r>
              <a:rPr lang="cs-CZ" dirty="0" smtClean="0"/>
              <a:t>	peníze </a:t>
            </a:r>
            <a:r>
              <a:rPr lang="cs-CZ" dirty="0"/>
              <a:t>a ožebračí je, pak je pošlou s </a:t>
            </a:r>
            <a:r>
              <a:rPr lang="cs-CZ" dirty="0" smtClean="0"/>
              <a:t>	mladou </a:t>
            </a:r>
            <a:r>
              <a:rPr lang="cs-CZ" dirty="0"/>
              <a:t>tanečnicí Kateřinou do plynu. Ta si </a:t>
            </a:r>
            <a:r>
              <a:rPr lang="cs-CZ" dirty="0" smtClean="0"/>
              <a:t>	to </a:t>
            </a:r>
            <a:r>
              <a:rPr lang="cs-CZ" dirty="0"/>
              <a:t>jako jediná uvědomí, vytrhne dozorci </a:t>
            </a:r>
            <a:r>
              <a:rPr lang="cs-CZ" dirty="0" smtClean="0"/>
              <a:t>	pistoli </a:t>
            </a:r>
            <a:r>
              <a:rPr lang="cs-CZ" dirty="0"/>
              <a:t>a zastřelí ho, i když ví, že vzpoura </a:t>
            </a:r>
            <a:r>
              <a:rPr lang="cs-CZ" dirty="0" smtClean="0"/>
              <a:t>	je </a:t>
            </a:r>
            <a:r>
              <a:rPr lang="cs-CZ" dirty="0"/>
              <a:t>marná.</a:t>
            </a:r>
          </a:p>
        </p:txBody>
      </p:sp>
      <p:sp>
        <p:nvSpPr>
          <p:cNvPr id="3" name="Nadpis 2"/>
          <p:cNvSpPr>
            <a:spLocks noGrp="1"/>
          </p:cNvSpPr>
          <p:nvPr>
            <p:ph type="title"/>
          </p:nvPr>
        </p:nvSpPr>
        <p:spPr/>
        <p:txBody>
          <a:bodyPr/>
          <a:lstStyle/>
          <a:p>
            <a:r>
              <a:rPr lang="cs-CZ" dirty="0" smtClean="0"/>
              <a:t>Arnošt Lustig</a:t>
            </a:r>
            <a:endParaRPr lang="cs-CZ" dirty="0"/>
          </a:p>
        </p:txBody>
      </p:sp>
    </p:spTree>
    <p:extLst>
      <p:ext uri="{BB962C8B-B14F-4D97-AF65-F5344CB8AC3E}">
        <p14:creationId xmlns:p14="http://schemas.microsoft.com/office/powerpoint/2010/main" val="4224606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179512" y="836712"/>
            <a:ext cx="8856984" cy="5544616"/>
          </a:xfrm>
        </p:spPr>
        <p:txBody>
          <a:bodyPr>
            <a:noAutofit/>
          </a:bodyPr>
          <a:lstStyle/>
          <a:p>
            <a:pPr marL="109728" indent="0" algn="just">
              <a:buNone/>
            </a:pPr>
            <a:r>
              <a:rPr lang="cs-CZ" sz="2000" dirty="0"/>
              <a:t>„Pánové, a samozřejmě pánové a dámo," začal pan </a:t>
            </a:r>
            <a:r>
              <a:rPr lang="cs-CZ" sz="2000" dirty="0" err="1"/>
              <a:t>Brenske</a:t>
            </a:r>
            <a:r>
              <a:rPr lang="cs-CZ" sz="2000" dirty="0"/>
              <a:t>. „Nastal okamžik, kdy nastupujeme cestu k výměně, která by mohla zdobit naše vzájemné vztahy a o níž pojednává jedna z nejobsáhlejších hlav mezinárodního práva, tuším, že je to hlava osmá, a o které lze mluvit stěží bez pohnutí, protože je to výměna, pro kterou lze získat požehnání bojujících stran i organizace tak ušlechtilé, jakou je právě ta, již mám na mysli, Mezinárodní červený kříž. Je to vskutku krásná organizace, příklad lidské dobrodušnosti na pravém místě, vtělení božského principu do všelidských činů soucitu. Je na nás, abychom tuto výměnu provedli jaksepatří, a jak je jen v našich silách. Víme, co to slovo znamená, jak pro vás, tak pro naše vojáky, kteří stoji možná v této chvíli někde shromážděni stejně tak jako právě vy. Není příliš těžké uhodnout jejich touhy a nahlédnout do jejich myšlenek; podobají se v tomto okamžiku s největší pravděpodobností vašim myšlenkám. Byly časy, kdy se zajatí nepřátelští vojáci pojídali, jejich hlavy se napichovaly na kůly jako trofej; byly i doby, kdy se zajatci vůbec nebrali a kdy meče, nože a smrtící střely triumfovaly. </a:t>
            </a:r>
          </a:p>
        </p:txBody>
      </p:sp>
      <p:sp>
        <p:nvSpPr>
          <p:cNvPr id="3" name="Nadpis 2"/>
          <p:cNvSpPr>
            <a:spLocks noGrp="1"/>
          </p:cNvSpPr>
          <p:nvPr>
            <p:ph type="title"/>
          </p:nvPr>
        </p:nvSpPr>
        <p:spPr>
          <a:xfrm>
            <a:off x="467544" y="116632"/>
            <a:ext cx="2458616" cy="940966"/>
          </a:xfrm>
        </p:spPr>
        <p:txBody>
          <a:bodyPr>
            <a:normAutofit fontScale="90000"/>
          </a:bodyPr>
          <a:lstStyle/>
          <a:p>
            <a:r>
              <a:rPr lang="cs-CZ" dirty="0" smtClean="0"/>
              <a:t>Ukázka</a:t>
            </a:r>
            <a:r>
              <a:rPr lang="cs-CZ" sz="4400" baseline="30000" dirty="0" smtClean="0"/>
              <a:t> 1 </a:t>
            </a:r>
            <a:r>
              <a:rPr lang="cs-CZ" dirty="0" smtClean="0"/>
              <a:t>:</a:t>
            </a:r>
            <a:endParaRPr lang="cs-CZ" dirty="0"/>
          </a:p>
        </p:txBody>
      </p:sp>
    </p:spTree>
    <p:extLst>
      <p:ext uri="{BB962C8B-B14F-4D97-AF65-F5344CB8AC3E}">
        <p14:creationId xmlns:p14="http://schemas.microsoft.com/office/powerpoint/2010/main" val="4091988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randombar(horizontal)">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251520" y="1268760"/>
            <a:ext cx="8579296" cy="4738531"/>
          </a:xfrm>
        </p:spPr>
        <p:txBody>
          <a:bodyPr>
            <a:normAutofit fontScale="62500" lnSpcReduction="20000"/>
          </a:bodyPr>
          <a:lstStyle/>
          <a:p>
            <a:pPr marL="109728" indent="0" algn="just">
              <a:buNone/>
            </a:pPr>
            <a:r>
              <a:rPr lang="cs-CZ" sz="3200" dirty="0" smtClean="0"/>
              <a:t>Nuže</a:t>
            </a:r>
            <a:r>
              <a:rPr lang="cs-CZ" sz="3200" dirty="0"/>
              <a:t>, dnes zajatci na obou stranách bitevního pole i v hlubokém zázemí každé z bojujících stran nikdy neztrácejí naději, že zase spatří svou milovanou zemi, své blízké, matky, otce, dědy, sestry a někdy i bratry, svůj pluh a kladivo anebo rýsovací prkno, krátce, chci říci, to všechno, co dohromady vytváří smysl jejich života. Vojenské sukno spojuje lidi bez ohledu na jejich původ; vytváří bratrství zbraně, pro které je tato výměna jen jedním z mnoha příkladů snášenlivosti navzdory všem nesnášenlivostem, vzorem mužnosti a vytrvalosti v naději. Vojenská mravní abeceda je přesná, každé písmeno je na svém místě, tak jako v tomto táboře -dejme tomu - život a smrt. Byli jste vybráni mezi šťastné, kterým los společenského postavení předurčil, aby nezůstávali v zajetí, třebaže nezůstanou ani v tomto ohledu ve skutečnosti tak docela bez osobní zkušenosti. V přístavu, asi tisíc kilometrů odtud, vezmeme-li v úvahu naši trať, abychom zmátli nepřátelská (chci říci vaše letadla, pokud by na tento vlak chtěla útočit), v tomto přístavu tedy, vzdáleném sedm až deset hodin cesty, podle okolností cesty samé, čeká velká a krásná loď </a:t>
            </a:r>
            <a:r>
              <a:rPr lang="cs-CZ" sz="3200" dirty="0" smtClean="0"/>
              <a:t>,</a:t>
            </a:r>
            <a:r>
              <a:rPr lang="cs-CZ" sz="3200" dirty="0"/>
              <a:t>Německo'. </a:t>
            </a:r>
            <a:endParaRPr lang="cs-CZ" sz="3200" b="1" baseline="30000" dirty="0"/>
          </a:p>
          <a:p>
            <a:endParaRPr lang="cs-CZ" dirty="0"/>
          </a:p>
        </p:txBody>
      </p:sp>
      <p:sp>
        <p:nvSpPr>
          <p:cNvPr id="3" name="Nadpis 2"/>
          <p:cNvSpPr>
            <a:spLocks noGrp="1"/>
          </p:cNvSpPr>
          <p:nvPr>
            <p:ph type="title"/>
          </p:nvPr>
        </p:nvSpPr>
        <p:spPr/>
        <p:txBody>
          <a:bodyPr/>
          <a:lstStyle/>
          <a:p>
            <a:r>
              <a:rPr lang="cs-CZ" dirty="0" smtClean="0"/>
              <a:t>Ukázka:</a:t>
            </a:r>
            <a:endParaRPr lang="cs-CZ" dirty="0"/>
          </a:p>
        </p:txBody>
      </p:sp>
    </p:spTree>
    <p:extLst>
      <p:ext uri="{BB962C8B-B14F-4D97-AF65-F5344CB8AC3E}">
        <p14:creationId xmlns:p14="http://schemas.microsoft.com/office/powerpoint/2010/main" val="1778378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2">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sah 1"/>
          <p:cNvSpPr>
            <a:spLocks noGrp="1"/>
          </p:cNvSpPr>
          <p:nvPr>
            <p:ph idx="1"/>
          </p:nvPr>
        </p:nvSpPr>
        <p:spPr>
          <a:xfrm>
            <a:off x="457200" y="1481329"/>
            <a:ext cx="4834880" cy="2163696"/>
          </a:xfrm>
        </p:spPr>
        <p:txBody>
          <a:bodyPr/>
          <a:lstStyle/>
          <a:p>
            <a:r>
              <a:rPr lang="cs-CZ" dirty="0" smtClean="0"/>
              <a:t>cesta vlakem k lodi „Německo“</a:t>
            </a:r>
          </a:p>
          <a:p>
            <a:pPr marL="109728" indent="0">
              <a:buNone/>
            </a:pPr>
            <a:r>
              <a:rPr lang="cs-CZ" dirty="0" smtClean="0">
                <a:hlinkClick r:id="rId2"/>
              </a:rPr>
              <a:t>http</a:t>
            </a:r>
            <a:r>
              <a:rPr lang="cs-CZ" dirty="0">
                <a:hlinkClick r:id="rId2"/>
              </a:rPr>
              <a:t>://</a:t>
            </a:r>
            <a:r>
              <a:rPr lang="cs-CZ" dirty="0" smtClean="0">
                <a:hlinkClick r:id="rId2"/>
              </a:rPr>
              <a:t>www.youtube.com/watch?v=qMdxaAMtOYo</a:t>
            </a:r>
            <a:endParaRPr lang="cs-CZ" dirty="0" smtClean="0"/>
          </a:p>
          <a:p>
            <a:pPr marL="109728" indent="0">
              <a:buNone/>
            </a:pPr>
            <a:endParaRPr lang="cs-CZ" dirty="0" smtClean="0"/>
          </a:p>
        </p:txBody>
      </p:sp>
      <p:sp>
        <p:nvSpPr>
          <p:cNvPr id="3" name="Nadpis 2"/>
          <p:cNvSpPr>
            <a:spLocks noGrp="1"/>
          </p:cNvSpPr>
          <p:nvPr>
            <p:ph type="title"/>
          </p:nvPr>
        </p:nvSpPr>
        <p:spPr/>
        <p:txBody>
          <a:bodyPr/>
          <a:lstStyle/>
          <a:p>
            <a:r>
              <a:rPr lang="cs-CZ" dirty="0" smtClean="0"/>
              <a:t>Ukázka:</a:t>
            </a:r>
            <a:endParaRPr lang="cs-CZ" dirty="0"/>
          </a:p>
        </p:txBody>
      </p:sp>
      <p:sp>
        <p:nvSpPr>
          <p:cNvPr id="4" name="TextovéPole 3"/>
          <p:cNvSpPr txBox="1"/>
          <p:nvPr/>
        </p:nvSpPr>
        <p:spPr>
          <a:xfrm>
            <a:off x="5364088" y="2852936"/>
            <a:ext cx="3384376" cy="3000821"/>
          </a:xfrm>
          <a:prstGeom prst="rect">
            <a:avLst/>
          </a:prstGeom>
          <a:noFill/>
          <a:ln>
            <a:solidFill>
              <a:schemeClr val="tx1"/>
            </a:solidFill>
            <a:prstDash val="lgDash"/>
          </a:ln>
        </p:spPr>
        <p:txBody>
          <a:bodyPr wrap="square" rtlCol="0">
            <a:spAutoFit/>
          </a:bodyPr>
          <a:lstStyle/>
          <a:p>
            <a:r>
              <a:rPr lang="cs-CZ" sz="2700" dirty="0" smtClean="0"/>
              <a:t>Za anglické vydání této knihy byl Lustig navržen na americkou Národní knižní cenu, ale v té době ještě nebyl občanem USA</a:t>
            </a:r>
            <a:endParaRPr lang="cs-CZ" sz="2700" dirty="0"/>
          </a:p>
        </p:txBody>
      </p:sp>
    </p:spTree>
    <p:extLst>
      <p:ext uri="{BB962C8B-B14F-4D97-AF65-F5344CB8AC3E}">
        <p14:creationId xmlns:p14="http://schemas.microsoft.com/office/powerpoint/2010/main" val="665914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fade">
                                      <p:cBhvr>
                                        <p:cTn id="10" dur="500"/>
                                        <p:tgtEl>
                                          <p:spTgt spid="2">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ástupný symbol pro obsah 4"/>
          <p:cNvSpPr>
            <a:spLocks noGrp="1"/>
          </p:cNvSpPr>
          <p:nvPr>
            <p:ph idx="1"/>
          </p:nvPr>
        </p:nvSpPr>
        <p:spPr>
          <a:xfrm>
            <a:off x="457200" y="1481328"/>
            <a:ext cx="8229600" cy="1875663"/>
          </a:xfrm>
        </p:spPr>
        <p:txBody>
          <a:bodyPr>
            <a:normAutofit/>
          </a:bodyPr>
          <a:lstStyle/>
          <a:p>
            <a:pPr marL="109728" indent="0">
              <a:buNone/>
            </a:pPr>
            <a:r>
              <a:rPr lang="cs-CZ" sz="1400" b="1" dirty="0" smtClean="0"/>
              <a:t>Obr. 1 </a:t>
            </a:r>
            <a:r>
              <a:rPr lang="cs-CZ" sz="1400" dirty="0"/>
              <a:t>Jiří </a:t>
            </a:r>
            <a:r>
              <a:rPr lang="cs-CZ" sz="1400" dirty="0" smtClean="0"/>
              <a:t>Nedorost </a:t>
            </a:r>
            <a:r>
              <a:rPr lang="en-US" sz="1400" dirty="0"/>
              <a:t>[2012-0</a:t>
            </a:r>
            <a:r>
              <a:rPr lang="cs-CZ" sz="1400" dirty="0"/>
              <a:t>4</a:t>
            </a:r>
            <a:r>
              <a:rPr lang="en-US" sz="1400" dirty="0"/>
              <a:t>-</a:t>
            </a:r>
            <a:r>
              <a:rPr lang="cs-CZ" sz="1400" dirty="0"/>
              <a:t>15</a:t>
            </a:r>
            <a:r>
              <a:rPr lang="en-US" sz="1400" dirty="0"/>
              <a:t>] </a:t>
            </a:r>
            <a:r>
              <a:rPr lang="en-US" sz="1400" dirty="0" err="1"/>
              <a:t>dostupn</a:t>
            </a:r>
            <a:r>
              <a:rPr lang="cs-CZ" sz="1400" dirty="0"/>
              <a:t>é</a:t>
            </a:r>
            <a:r>
              <a:rPr lang="en-US" sz="1400" dirty="0"/>
              <a:t> pod </a:t>
            </a:r>
            <a:r>
              <a:rPr lang="en-US" sz="1400" dirty="0" err="1"/>
              <a:t>licenc</a:t>
            </a:r>
            <a:r>
              <a:rPr lang="cs-CZ" sz="1400" dirty="0"/>
              <a:t>í </a:t>
            </a:r>
            <a:r>
              <a:rPr lang="cs-CZ" sz="1400" dirty="0" err="1"/>
              <a:t>Creative</a:t>
            </a:r>
            <a:r>
              <a:rPr lang="cs-CZ" sz="1400" dirty="0"/>
              <a:t> </a:t>
            </a:r>
            <a:r>
              <a:rPr lang="cs-CZ" sz="1400" dirty="0" err="1"/>
              <a:t>Commons</a:t>
            </a:r>
            <a:r>
              <a:rPr lang="en-US" sz="1400" dirty="0"/>
              <a:t> http://cs.wikipedia.org/wiki/Soubor:Arnost_Lustig_a_Marketa_Malisova_-</a:t>
            </a:r>
            <a:r>
              <a:rPr lang="en-US" sz="1400" dirty="0" smtClean="0"/>
              <a:t>1_cropped.jpg</a:t>
            </a:r>
            <a:endParaRPr lang="cs-CZ" sz="1400" dirty="0" smtClean="0"/>
          </a:p>
          <a:p>
            <a:pPr marL="109728" indent="0">
              <a:buNone/>
            </a:pPr>
            <a:r>
              <a:rPr lang="cs-CZ" sz="1400" b="1" dirty="0" smtClean="0"/>
              <a:t>Obr. 2 </a:t>
            </a:r>
            <a:r>
              <a:rPr lang="cs-CZ" sz="1400" dirty="0" smtClean="0"/>
              <a:t>Jiří Nedorost </a:t>
            </a:r>
            <a:r>
              <a:rPr lang="en-US" sz="1400" dirty="0" smtClean="0"/>
              <a:t>[2012-0</a:t>
            </a:r>
            <a:r>
              <a:rPr lang="cs-CZ" sz="1400" dirty="0"/>
              <a:t>4</a:t>
            </a:r>
            <a:r>
              <a:rPr lang="en-US" sz="1400" dirty="0"/>
              <a:t>-</a:t>
            </a:r>
            <a:r>
              <a:rPr lang="cs-CZ" sz="1400" dirty="0"/>
              <a:t>15</a:t>
            </a:r>
            <a:r>
              <a:rPr lang="en-US" sz="1400" dirty="0"/>
              <a:t>] </a:t>
            </a:r>
            <a:r>
              <a:rPr lang="en-US" sz="1400" dirty="0" err="1"/>
              <a:t>dostupn</a:t>
            </a:r>
            <a:r>
              <a:rPr lang="cs-CZ" sz="1400" dirty="0"/>
              <a:t>é</a:t>
            </a:r>
            <a:r>
              <a:rPr lang="en-US" sz="1400" dirty="0"/>
              <a:t> pod </a:t>
            </a:r>
            <a:r>
              <a:rPr lang="en-US" sz="1400" dirty="0" err="1"/>
              <a:t>licenc</a:t>
            </a:r>
            <a:r>
              <a:rPr lang="cs-CZ" sz="1400" dirty="0"/>
              <a:t>í </a:t>
            </a:r>
            <a:r>
              <a:rPr lang="cs-CZ" sz="1400" dirty="0" err="1"/>
              <a:t>Creative</a:t>
            </a:r>
            <a:r>
              <a:rPr lang="cs-CZ" sz="1400" dirty="0"/>
              <a:t> </a:t>
            </a:r>
            <a:r>
              <a:rPr lang="cs-CZ" sz="1400" dirty="0" err="1"/>
              <a:t>Commons</a:t>
            </a:r>
            <a:r>
              <a:rPr lang="en-US" sz="1400" dirty="0"/>
              <a:t> http://</a:t>
            </a:r>
            <a:r>
              <a:rPr lang="en-US" sz="1400" dirty="0" smtClean="0"/>
              <a:t>cs.wikipedia.org/wiki/Soubor:Arnost_Lustig</a:t>
            </a:r>
            <a:r>
              <a:rPr lang="en-US" sz="1400" dirty="0"/>
              <a:t>_-</a:t>
            </a:r>
            <a:r>
              <a:rPr lang="en-US" sz="1400" dirty="0" smtClean="0"/>
              <a:t>2.jpg</a:t>
            </a:r>
            <a:endParaRPr lang="cs-CZ" sz="1400" b="1" baseline="30000" dirty="0" smtClean="0"/>
          </a:p>
          <a:p>
            <a:pPr marL="109728" indent="0">
              <a:buNone/>
            </a:pPr>
            <a:r>
              <a:rPr lang="cs-CZ" sz="1400" dirty="0" err="1" smtClean="0"/>
              <a:t>Lustig</a:t>
            </a:r>
            <a:r>
              <a:rPr lang="cs-CZ" sz="1400" dirty="0" smtClean="0"/>
              <a:t>,A.: Modlitba pro Kateřinu </a:t>
            </a:r>
            <a:r>
              <a:rPr lang="cs-CZ" sz="1400" dirty="0" err="1" smtClean="0"/>
              <a:t>Horovitzovou</a:t>
            </a:r>
            <a:r>
              <a:rPr lang="cs-CZ" sz="1400" dirty="0" smtClean="0"/>
              <a:t>, Mladá Fronta, 2011</a:t>
            </a:r>
          </a:p>
          <a:p>
            <a:pPr marL="109728" indent="0">
              <a:buNone/>
            </a:pPr>
            <a:r>
              <a:rPr lang="cs-CZ" sz="1400" dirty="0" smtClean="0"/>
              <a:t>Pokud není uvedeno jinak, autorem textu je Mgr. Zuzana Eliášová</a:t>
            </a:r>
          </a:p>
          <a:p>
            <a:pPr marL="109728" indent="0">
              <a:buNone/>
            </a:pPr>
            <a:endParaRPr lang="cs-CZ" sz="1400" dirty="0" smtClean="0"/>
          </a:p>
        </p:txBody>
      </p:sp>
      <p:sp>
        <p:nvSpPr>
          <p:cNvPr id="4" name="Nadpis 3"/>
          <p:cNvSpPr>
            <a:spLocks noGrp="1"/>
          </p:cNvSpPr>
          <p:nvPr>
            <p:ph type="title"/>
          </p:nvPr>
        </p:nvSpPr>
        <p:spPr/>
        <p:txBody>
          <a:bodyPr/>
          <a:lstStyle/>
          <a:p>
            <a:r>
              <a:rPr lang="cs-CZ" dirty="0" smtClean="0"/>
              <a:t>Zdroje:</a:t>
            </a:r>
            <a:endParaRPr lang="cs-CZ" dirty="0"/>
          </a:p>
        </p:txBody>
      </p:sp>
    </p:spTree>
    <p:extLst>
      <p:ext uri="{BB962C8B-B14F-4D97-AF65-F5344CB8AC3E}">
        <p14:creationId xmlns:p14="http://schemas.microsoft.com/office/powerpoint/2010/main" val="256515626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ctrTitle"/>
          </p:nvPr>
        </p:nvSpPr>
        <p:spPr>
          <a:xfrm>
            <a:off x="611560" y="1124744"/>
            <a:ext cx="7772400" cy="945450"/>
          </a:xfrm>
        </p:spPr>
        <p:txBody>
          <a:bodyPr/>
          <a:lstStyle/>
          <a:p>
            <a:pPr algn="l"/>
            <a:r>
              <a:rPr lang="cs-CZ" dirty="0" smtClean="0"/>
              <a:t>KONEC</a:t>
            </a:r>
            <a:endParaRPr lang="cs-CZ" dirty="0"/>
          </a:p>
        </p:txBody>
      </p:sp>
      <p:sp>
        <p:nvSpPr>
          <p:cNvPr id="5" name="Podnadpis 4"/>
          <p:cNvSpPr>
            <a:spLocks noGrp="1"/>
          </p:cNvSpPr>
          <p:nvPr>
            <p:ph type="subTitle" idx="1"/>
          </p:nvPr>
        </p:nvSpPr>
        <p:spPr/>
        <p:txBody>
          <a:bodyPr/>
          <a:lstStyle/>
          <a:p>
            <a:endParaRPr lang="cs-CZ"/>
          </a:p>
        </p:txBody>
      </p:sp>
    </p:spTree>
    <p:extLst>
      <p:ext uri="{BB962C8B-B14F-4D97-AF65-F5344CB8AC3E}">
        <p14:creationId xmlns:p14="http://schemas.microsoft.com/office/powerpoint/2010/main" val="3863996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xit" presetSubtype="0" fill="hold" grpId="0" nodeType="clickEffect">
                                  <p:stCondLst>
                                    <p:cond delay="0"/>
                                  </p:stCondLst>
                                  <p:childTnLst>
                                    <p:animEffect transition="out" filter="wipe(down)">
                                      <p:cBhvr>
                                        <p:cTn id="6" dur="180" accel="50000">
                                          <p:stCondLst>
                                            <p:cond delay="1820"/>
                                          </p:stCondLst>
                                        </p:cTn>
                                        <p:tgtEl>
                                          <p:spTgt spid="4"/>
                                        </p:tgtEl>
                                      </p:cBhvr>
                                    </p:animEffect>
                                    <p:anim calcmode="lin" valueType="num">
                                      <p:cBhvr>
                                        <p:cTn id="7" dur="1822" tmFilter="0,0; 0.14,0.31; 0.43,0.73; 0.71,0.91; 1.0,1.0">
                                          <p:stCondLst>
                                            <p:cond delay="0"/>
                                          </p:stCondLst>
                                        </p:cTn>
                                        <p:tgtEl>
                                          <p:spTgt spid="4"/>
                                        </p:tgtEl>
                                        <p:attrNameLst>
                                          <p:attrName>ppt_x</p:attrName>
                                        </p:attrNameLst>
                                      </p:cBhvr>
                                      <p:tavLst>
                                        <p:tav tm="0">
                                          <p:val>
                                            <p:strVal val="ppt_x"/>
                                          </p:val>
                                        </p:tav>
                                        <p:tav tm="100000">
                                          <p:val>
                                            <p:strVal val="#ppt_x+0.25"/>
                                          </p:val>
                                        </p:tav>
                                      </p:tavLst>
                                    </p:anim>
                                    <p:anim calcmode="lin" valueType="num">
                                      <p:cBhvr>
                                        <p:cTn id="8" dur="178">
                                          <p:stCondLst>
                                            <p:cond delay="1822"/>
                                          </p:stCondLst>
                                        </p:cTn>
                                        <p:tgtEl>
                                          <p:spTgt spid="4"/>
                                        </p:tgtEl>
                                        <p:attrNameLst>
                                          <p:attrName>ppt_x</p:attrName>
                                        </p:attrNameLst>
                                      </p:cBhvr>
                                      <p:tavLst>
                                        <p:tav tm="0">
                                          <p:val>
                                            <p:strVal val="ppt_x"/>
                                          </p:val>
                                        </p:tav>
                                        <p:tav tm="100000">
                                          <p:val>
                                            <p:strVal val="ppt_x"/>
                                          </p:val>
                                        </p:tav>
                                      </p:tavLst>
                                    </p:anim>
                                    <p:anim calcmode="lin" valueType="num">
                                      <p:cBhvr>
                                        <p:cTn id="9" dur="664" tmFilter="0.0,0.0;0.25,0.07;0.50,0.2;0.75,0.467;1.0,1.0">
                                          <p:stCondLst>
                                            <p:cond delay="0"/>
                                          </p:stCondLst>
                                        </p:cTn>
                                        <p:tgtEl>
                                          <p:spTgt spid="4"/>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p:cTn id="13" dur="180" accel="50000">
                                          <p:stCondLst>
                                            <p:cond delay="1820"/>
                                          </p:stCondLst>
                                        </p:cTn>
                                        <p:tgtEl>
                                          <p:spTgt spid="4"/>
                                        </p:tgtEl>
                                        <p:attrNameLst>
                                          <p:attrName>ppt_y</p:attrName>
                                        </p:attrNameLst>
                                      </p:cBhvr>
                                      <p:tavLst>
                                        <p:tav tm="0">
                                          <p:val>
                                            <p:strVal val="ppt_y"/>
                                          </p:val>
                                        </p:tav>
                                        <p:tav tm="100000">
                                          <p:val>
                                            <p:strVal val="ppt_y+ppt_h"/>
                                          </p:val>
                                        </p:tav>
                                      </p:tavLst>
                                    </p:anim>
                                    <p:animScale>
                                      <p:cBhvr>
                                        <p:cTn id="14" dur="26">
                                          <p:stCondLst>
                                            <p:cond delay="620"/>
                                          </p:stCondLst>
                                        </p:cTn>
                                        <p:tgtEl>
                                          <p:spTgt spid="4"/>
                                        </p:tgtEl>
                                      </p:cBhvr>
                                      <p:to x="100000" y="60000"/>
                                    </p:animScale>
                                    <p:animScale>
                                      <p:cBhvr>
                                        <p:cTn id="15" dur="166" decel="50000">
                                          <p:stCondLst>
                                            <p:cond delay="646"/>
                                          </p:stCondLst>
                                        </p:cTn>
                                        <p:tgtEl>
                                          <p:spTgt spid="4"/>
                                        </p:tgtEl>
                                      </p:cBhvr>
                                      <p:to x="100000" y="100000"/>
                                    </p:animScale>
                                    <p:animScale>
                                      <p:cBhvr>
                                        <p:cTn id="16" dur="26">
                                          <p:stCondLst>
                                            <p:cond delay="1312"/>
                                          </p:stCondLst>
                                        </p:cTn>
                                        <p:tgtEl>
                                          <p:spTgt spid="4"/>
                                        </p:tgtEl>
                                      </p:cBhvr>
                                      <p:to x="100000" y="80000"/>
                                    </p:animScale>
                                    <p:animScale>
                                      <p:cBhvr>
                                        <p:cTn id="17" dur="166" decel="50000">
                                          <p:stCondLst>
                                            <p:cond delay="1338"/>
                                          </p:stCondLst>
                                        </p:cTn>
                                        <p:tgtEl>
                                          <p:spTgt spid="4"/>
                                        </p:tgtEl>
                                      </p:cBhvr>
                                      <p:to x="100000" y="100000"/>
                                    </p:animScale>
                                    <p:animScale>
                                      <p:cBhvr>
                                        <p:cTn id="18" dur="26">
                                          <p:stCondLst>
                                            <p:cond delay="1642"/>
                                          </p:stCondLst>
                                        </p:cTn>
                                        <p:tgtEl>
                                          <p:spTgt spid="4"/>
                                        </p:tgtEl>
                                      </p:cBhvr>
                                      <p:to x="100000" y="90000"/>
                                    </p:animScale>
                                    <p:animScale>
                                      <p:cBhvr>
                                        <p:cTn id="19" dur="166" decel="50000">
                                          <p:stCondLst>
                                            <p:cond delay="1668"/>
                                          </p:stCondLst>
                                        </p:cTn>
                                        <p:tgtEl>
                                          <p:spTgt spid="4"/>
                                        </p:tgtEl>
                                      </p:cBhvr>
                                      <p:to x="100000" y="100000"/>
                                    </p:animScale>
                                    <p:animScale>
                                      <p:cBhvr>
                                        <p:cTn id="20" dur="26">
                                          <p:stCondLst>
                                            <p:cond delay="1808"/>
                                          </p:stCondLst>
                                        </p:cTn>
                                        <p:tgtEl>
                                          <p:spTgt spid="4"/>
                                        </p:tgtEl>
                                      </p:cBhvr>
                                      <p:to x="100000" y="95000"/>
                                    </p:animScale>
                                    <p:animScale>
                                      <p:cBhvr>
                                        <p:cTn id="21" dur="166" decel="50000">
                                          <p:stCondLst>
                                            <p:cond delay="1834"/>
                                          </p:stCondLst>
                                        </p:cTn>
                                        <p:tgtEl>
                                          <p:spTgt spid="4"/>
                                        </p:tgtEl>
                                      </p:cBhvr>
                                      <p:to x="100000" y="100000"/>
                                    </p:animScale>
                                    <p:set>
                                      <p:cBhvr>
                                        <p:cTn id="22"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hluk">
  <a:themeElements>
    <a:clrScheme name="Shluk">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Shluk">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Shluk">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48</TotalTime>
  <Words>774</Words>
  <Application>Microsoft Office PowerPoint</Application>
  <PresentationFormat>Předvádění na obrazovce (4:3)</PresentationFormat>
  <Paragraphs>48</Paragraphs>
  <Slides>13</Slides>
  <Notes>0</Notes>
  <HiddenSlides>0</HiddenSlides>
  <MMClips>0</MMClips>
  <ScaleCrop>false</ScaleCrop>
  <HeadingPairs>
    <vt:vector size="4" baseType="variant">
      <vt:variant>
        <vt:lpstr>Motiv</vt:lpstr>
      </vt:variant>
      <vt:variant>
        <vt:i4>1</vt:i4>
      </vt:variant>
      <vt:variant>
        <vt:lpstr>Nadpisy snímků</vt:lpstr>
      </vt:variant>
      <vt:variant>
        <vt:i4>13</vt:i4>
      </vt:variant>
    </vt:vector>
  </HeadingPairs>
  <TitlesOfParts>
    <vt:vector size="14" baseType="lpstr">
      <vt:lpstr>Shluk</vt:lpstr>
      <vt:lpstr>Prezentace aplikace PowerPoint</vt:lpstr>
      <vt:lpstr>Odraz 2. sv. v. v české literatuře</vt:lpstr>
      <vt:lpstr>ARNOŠT LUSTIG (1926-2011)</vt:lpstr>
      <vt:lpstr>Arnošt Lustig</vt:lpstr>
      <vt:lpstr>Arnošt Lustig</vt:lpstr>
      <vt:lpstr>Arnošt Lustig – odraz v literatuře</vt:lpstr>
      <vt:lpstr>Arnošt Lustig – dílo:</vt:lpstr>
      <vt:lpstr>Arnošt Lustig</vt:lpstr>
      <vt:lpstr>Ukázka 1 :</vt:lpstr>
      <vt:lpstr>Ukázka:</vt:lpstr>
      <vt:lpstr>Ukázka:</vt:lpstr>
      <vt:lpstr>Zdroje:</vt:lpstr>
      <vt:lpstr>KONEC</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Odraz 2. sv. v. v české literatuře</dc:title>
  <dc:creator>uživatel</dc:creator>
  <cp:lastModifiedBy>uživatel</cp:lastModifiedBy>
  <cp:revision>9</cp:revision>
  <dcterms:created xsi:type="dcterms:W3CDTF">2012-04-15T15:11:02Z</dcterms:created>
  <dcterms:modified xsi:type="dcterms:W3CDTF">2012-05-16T18:35:13Z</dcterms:modified>
</cp:coreProperties>
</file>