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58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6A62DBD-A747-49D2-BD24-809E964F096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009F46C-9185-48D8-87EB-8C44E7A51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2DBD-A747-49D2-BD24-809E964F096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F46C-9185-48D8-87EB-8C44E7A5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2DBD-A747-49D2-BD24-809E964F096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F46C-9185-48D8-87EB-8C44E7A5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2DBD-A747-49D2-BD24-809E964F096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F46C-9185-48D8-87EB-8C44E7A51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2DBD-A747-49D2-BD24-809E964F096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F46C-9185-48D8-87EB-8C44E7A5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2DBD-A747-49D2-BD24-809E964F096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F46C-9185-48D8-87EB-8C44E7A5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2DBD-A747-49D2-BD24-809E964F096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F46C-9185-48D8-87EB-8C44E7A5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2DBD-A747-49D2-BD24-809E964F096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F46C-9185-48D8-87EB-8C44E7A51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2DBD-A747-49D2-BD24-809E964F096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F46C-9185-48D8-87EB-8C44E7A5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2DBD-A747-49D2-BD24-809E964F096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F46C-9185-48D8-87EB-8C44E7A5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2DBD-A747-49D2-BD24-809E964F096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9F46C-9185-48D8-87EB-8C44E7A5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6A62DBD-A747-49D2-BD24-809E964F096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009F46C-9185-48D8-87EB-8C44E7A51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2" r="18808"/>
          <a:stretch/>
        </p:blipFill>
        <p:spPr>
          <a:xfrm>
            <a:off x="1655676" y="390712"/>
            <a:ext cx="5832648" cy="6076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921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Odraz 2. sv. války v české literatuře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JOSEF ŠKVORECKÝ</a:t>
            </a:r>
          </a:p>
          <a:p>
            <a:r>
              <a:rPr lang="cs-CZ" b="1" dirty="0" smtClean="0"/>
              <a:t>ZDENA SALIVAROVÁ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38656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854968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JOSEF ŠKVORECKÝ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132856"/>
            <a:ext cx="4032563" cy="3508977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b="1" dirty="0" smtClean="0"/>
              <a:t>(27. 9. 1924 – 3. 1. 2012)</a:t>
            </a:r>
          </a:p>
          <a:p>
            <a:pPr marL="68580" indent="0" algn="ctr">
              <a:buNone/>
            </a:pPr>
            <a:r>
              <a:rPr lang="cs-CZ" sz="3200" b="1" dirty="0" smtClean="0"/>
              <a:t>významný český poválečný prozaik, esejista, překladatel, exilový nakladatel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111"/>
          <a:stretch/>
        </p:blipFill>
        <p:spPr bwMode="auto">
          <a:xfrm>
            <a:off x="5148064" y="1630095"/>
            <a:ext cx="3312368" cy="4630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5953098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37119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901904"/>
          </a:xfrm>
        </p:spPr>
        <p:txBody>
          <a:bodyPr/>
          <a:lstStyle/>
          <a:p>
            <a:r>
              <a:rPr lang="cs-CZ" dirty="0" smtClean="0"/>
              <a:t>JOSEF ŠKVORECKÝ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7"/>
            <a:ext cx="7344931" cy="2592288"/>
          </a:xfrm>
        </p:spPr>
        <p:txBody>
          <a:bodyPr/>
          <a:lstStyle/>
          <a:p>
            <a:r>
              <a:rPr lang="cs-CZ" dirty="0" smtClean="0"/>
              <a:t>narodil se v Náchodě</a:t>
            </a:r>
          </a:p>
          <a:p>
            <a:r>
              <a:rPr lang="cs-CZ" dirty="0" smtClean="0"/>
              <a:t>po maturitě na gymnáziu pracoval jako „totálně nasazený“ pomocný dělník v továrně</a:t>
            </a:r>
          </a:p>
          <a:p>
            <a:r>
              <a:rPr lang="cs-CZ" dirty="0" smtClean="0"/>
              <a:t>na univerzitu nastoupil po jejím znovuotevření po 2. sv. válce – vystudoval anglický jazyk a filosofii na FF UK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21088"/>
            <a:ext cx="761047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5507359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941326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829896"/>
          </a:xfrm>
        </p:spPr>
        <p:txBody>
          <a:bodyPr/>
          <a:lstStyle/>
          <a:p>
            <a:r>
              <a:rPr lang="cs-CZ" dirty="0" smtClean="0"/>
              <a:t>JOSEF ŠKVORECKÝ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5"/>
            <a:ext cx="6777317" cy="158417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působil jako učitel na středních školách, poté jako novinář, redaktor a zástupce šéfredaktora dvouměsíčníku </a:t>
            </a:r>
            <a:r>
              <a:rPr lang="cs-CZ" b="1" dirty="0" smtClean="0">
                <a:solidFill>
                  <a:schemeClr val="accent1"/>
                </a:solidFill>
              </a:rPr>
              <a:t>Světová literatura </a:t>
            </a:r>
          </a:p>
          <a:p>
            <a:pPr marL="1892808" lvl="8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	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2627784" y="3501008"/>
            <a:ext cx="86409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3429000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vydání kontroverzního díla </a:t>
            </a:r>
            <a:r>
              <a:rPr lang="cs-CZ" b="1" dirty="0" smtClean="0">
                <a:solidFill>
                  <a:schemeClr val="accent1"/>
                </a:solidFill>
              </a:rPr>
              <a:t>Zbabělci</a:t>
            </a:r>
            <a:r>
              <a:rPr lang="cs-CZ" dirty="0" smtClean="0"/>
              <a:t> musel redakci opustit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172675" y="4149080"/>
            <a:ext cx="6777317" cy="20162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 smtClean="0"/>
              <a:t>roku 1958 se žení se zpěvačkou a spisovatelkou Zdenou Salivarovou</a:t>
            </a:r>
          </a:p>
          <a:p>
            <a:r>
              <a:rPr lang="cs-CZ" sz="2200" dirty="0" smtClean="0"/>
              <a:t>od roku 1963 se stává spisovatelem z povolání</a:t>
            </a:r>
          </a:p>
          <a:p>
            <a:r>
              <a:rPr lang="cs-CZ" sz="2200" dirty="0" smtClean="0"/>
              <a:t>roku 1969 odjíždí se ženou do USA, kde přednáší na univerzitách v NY či v Kalifornii</a:t>
            </a:r>
          </a:p>
        </p:txBody>
      </p:sp>
    </p:spTree>
    <p:extLst>
      <p:ext uri="{BB962C8B-B14F-4D97-AF65-F5344CB8AC3E}">
        <p14:creationId xmlns:p14="http://schemas.microsoft.com/office/powerpoint/2010/main" val="2015576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829896"/>
          </a:xfrm>
        </p:spPr>
        <p:txBody>
          <a:bodyPr/>
          <a:lstStyle/>
          <a:p>
            <a:r>
              <a:rPr lang="cs-CZ" dirty="0" smtClean="0"/>
              <a:t>JOSEF ŠKVORECKÝ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1" y="1738783"/>
            <a:ext cx="3384375" cy="307650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ČSL zakáží další spisovatelův román, proto se manželé rozhodnou usadit v Torontu, kde dostal Škvorecký pracovní nabídky z univerzit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00808"/>
            <a:ext cx="4674637" cy="3114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5133692"/>
            <a:ext cx="568247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274320">
              <a:spcBef>
                <a:spcPct val="20000"/>
              </a:spcBef>
              <a:buClr>
                <a:srgbClr val="4E67C8"/>
              </a:buClr>
              <a:buSzPct val="76000"/>
              <a:buFont typeface="Wingdings 2" pitchFamily="18" charset="2"/>
              <a:buChar char=""/>
            </a:pPr>
            <a:r>
              <a:rPr lang="cs-CZ" sz="2400" dirty="0">
                <a:solidFill>
                  <a:srgbClr val="212745"/>
                </a:solidFill>
              </a:rPr>
              <a:t>začal vyučovat české divadlo a film, anglickou a americkou literaturu, tvůrčí psaní, apod.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057181" y="4850194"/>
            <a:ext cx="15782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3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23040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757888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JOSEF ŠKVORECKÝ + ZDENA SALIVAROVÁ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1700808"/>
            <a:ext cx="4032564" cy="381642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1971 – založili s manželkou exilové nakladatelství   </a:t>
            </a:r>
            <a:r>
              <a:rPr lang="cs-CZ" b="1" dirty="0" smtClean="0"/>
              <a:t>´68 </a:t>
            </a:r>
            <a:r>
              <a:rPr lang="cs-CZ" b="1" dirty="0" err="1" smtClean="0"/>
              <a:t>Publishers</a:t>
            </a:r>
            <a:r>
              <a:rPr lang="cs-CZ" b="1" dirty="0" smtClean="0"/>
              <a:t> </a:t>
            </a:r>
            <a:r>
              <a:rPr lang="cs-CZ" dirty="0" smtClean="0"/>
              <a:t>– v něm vydávali zakázaná díla </a:t>
            </a:r>
          </a:p>
          <a:p>
            <a:r>
              <a:rPr lang="cs-CZ" dirty="0" smtClean="0"/>
              <a:t>1978 – byli manželé zbaveni československého občanství</a:t>
            </a:r>
          </a:p>
          <a:p>
            <a:r>
              <a:rPr lang="cs-CZ" dirty="0" smtClean="0"/>
              <a:t>oba získali </a:t>
            </a:r>
            <a:r>
              <a:rPr lang="cs-CZ" b="1" dirty="0" smtClean="0"/>
              <a:t>Řád Bílého lva </a:t>
            </a:r>
            <a:r>
              <a:rPr lang="cs-CZ" dirty="0" smtClean="0"/>
              <a:t>za zásluhy o českou literaturu ve světě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646" y="1844824"/>
            <a:ext cx="3577580" cy="3577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83646" y="5422404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4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820142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ŠKVORECKÝ – 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3"/>
            <a:ext cx="6777317" cy="2617515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ZBABĚLCI </a:t>
            </a:r>
          </a:p>
          <a:p>
            <a:pPr lvl="2"/>
            <a:r>
              <a:rPr lang="cs-CZ" dirty="0" smtClean="0"/>
              <a:t>hlavní postavou je student a jazzman </a:t>
            </a:r>
            <a:r>
              <a:rPr lang="cs-CZ" b="1" dirty="0" smtClean="0"/>
              <a:t>Danny Smiřický</a:t>
            </a:r>
            <a:r>
              <a:rPr lang="cs-CZ" dirty="0" smtClean="0"/>
              <a:t>, který nám předává svědectví o společnosti po 2. sv. válce</a:t>
            </a:r>
          </a:p>
          <a:p>
            <a:pPr lvl="2"/>
            <a:r>
              <a:rPr lang="cs-CZ" dirty="0" smtClean="0"/>
              <a:t>román je 1. dílem pentalogie</a:t>
            </a:r>
          </a:p>
          <a:p>
            <a:pPr lvl="2"/>
            <a:r>
              <a:rPr lang="cs-CZ" dirty="0" smtClean="0"/>
              <a:t>děj se odehrává v posledních dnech války a je popisován formou deníku hlavního hrdiny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5616" y="5013176"/>
            <a:ext cx="2952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TANKOVÝ PRAPOR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PRIMA SEZÓNA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LVÍČE</a:t>
            </a:r>
          </a:p>
        </p:txBody>
      </p:sp>
      <p:sp>
        <p:nvSpPr>
          <p:cNvPr id="5" name="Pravá složená závorka 4"/>
          <p:cNvSpPr/>
          <p:nvPr/>
        </p:nvSpPr>
        <p:spPr>
          <a:xfrm>
            <a:off x="4067944" y="5183177"/>
            <a:ext cx="288032" cy="585014"/>
          </a:xfrm>
          <a:prstGeom prst="rightBrace">
            <a:avLst>
              <a:gd name="adj1" fmla="val 40079"/>
              <a:gd name="adj2" fmla="val 48372"/>
            </a:avLst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5187151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součást pentalogie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5435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973912"/>
          </a:xfrm>
        </p:spPr>
        <p:txBody>
          <a:bodyPr>
            <a:normAutofit/>
          </a:bodyPr>
          <a:lstStyle/>
          <a:p>
            <a:r>
              <a:rPr lang="cs-CZ" b="1" dirty="0" smtClean="0"/>
              <a:t>ZDENA SALIVAROVÁ </a:t>
            </a:r>
            <a:r>
              <a:rPr lang="cs-CZ" sz="2800" dirty="0" smtClean="0">
                <a:solidFill>
                  <a:schemeClr val="tx2"/>
                </a:solidFill>
              </a:rPr>
              <a:t>(</a:t>
            </a:r>
            <a:r>
              <a:rPr lang="cs-CZ" sz="2800" dirty="0">
                <a:solidFill>
                  <a:schemeClr val="tx2"/>
                </a:solidFill>
              </a:rPr>
              <a:t>1933</a:t>
            </a:r>
            <a:r>
              <a:rPr lang="cs-CZ" sz="2800" dirty="0" smtClean="0">
                <a:solidFill>
                  <a:schemeClr val="tx2"/>
                </a:solidFill>
              </a:rPr>
              <a:t>)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844824"/>
            <a:ext cx="7344932" cy="1419999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česká zpěvačka, prozaička, překladatelka</a:t>
            </a:r>
          </a:p>
          <a:p>
            <a:pPr>
              <a:buFontTx/>
              <a:buChar char="-"/>
            </a:pPr>
            <a:r>
              <a:rPr lang="cs-CZ" dirty="0" smtClean="0"/>
              <a:t>působila jako herečka a zpěvačka v pražské Laterně Magice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636" y="3264823"/>
            <a:ext cx="6552728" cy="312073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848364" y="6087779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 5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780047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757888"/>
          </a:xfrm>
        </p:spPr>
        <p:txBody>
          <a:bodyPr/>
          <a:lstStyle/>
          <a:p>
            <a:r>
              <a:rPr lang="cs-CZ" b="1" dirty="0" smtClean="0"/>
              <a:t>ZDENA SALIVAROVÁ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16832"/>
            <a:ext cx="3600400" cy="42484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vlastním jménem Zdena Škvorecká</a:t>
            </a:r>
          </a:p>
          <a:p>
            <a:r>
              <a:rPr lang="cs-CZ" dirty="0" smtClean="0"/>
              <a:t>se svým manželem žila od roku 1969 v Kanadě</a:t>
            </a:r>
          </a:p>
          <a:p>
            <a:r>
              <a:rPr lang="cs-CZ" dirty="0" smtClean="0"/>
              <a:t>tam zůstává i po smrti manžela</a:t>
            </a:r>
          </a:p>
          <a:p>
            <a:r>
              <a:rPr lang="cs-CZ" dirty="0" smtClean="0"/>
              <a:t>od roku 1989 znovu navštěvovali ČR, zimy však trávili na Floridě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132856"/>
            <a:ext cx="4458072" cy="312622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871520" y="5259079"/>
            <a:ext cx="7265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6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047356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ZDENA SALIVAROVÁ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3"/>
            <a:ext cx="6777317" cy="2617516"/>
          </a:xfrm>
        </p:spPr>
        <p:txBody>
          <a:bodyPr/>
          <a:lstStyle/>
          <a:p>
            <a:r>
              <a:rPr lang="cs-CZ" dirty="0" smtClean="0"/>
              <a:t>spisovatelka byla označena v seznamech </a:t>
            </a:r>
            <a:r>
              <a:rPr lang="cs-CZ" dirty="0" err="1" smtClean="0"/>
              <a:t>StB</a:t>
            </a:r>
            <a:r>
              <a:rPr lang="cs-CZ" dirty="0" smtClean="0"/>
              <a:t> jako jejich spolupracovnice </a:t>
            </a:r>
          </a:p>
          <a:p>
            <a:r>
              <a:rPr lang="cs-CZ" dirty="0" smtClean="0"/>
              <a:t>záznam pocházel z roku 1958</a:t>
            </a:r>
          </a:p>
          <a:p>
            <a:r>
              <a:rPr lang="cs-CZ" dirty="0" smtClean="0"/>
              <a:t>spisovatelka toto tvrzení odmítla a u soudu dosáhla vymazání </a:t>
            </a:r>
            <a:r>
              <a:rPr lang="cs-CZ" dirty="0"/>
              <a:t>ze seznamu agentů, zveřejněném </a:t>
            </a:r>
            <a:r>
              <a:rPr lang="cs-CZ" dirty="0" smtClean="0"/>
              <a:t>ministerstvem vnitra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443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ZDENA SALIVAROVÁ – dílo: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3"/>
            <a:ext cx="6777317" cy="1105348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- HONZLOVÁ</a:t>
            </a:r>
          </a:p>
          <a:p>
            <a:pPr marL="68580" indent="0">
              <a:buNone/>
            </a:pPr>
            <a:r>
              <a:rPr lang="cs-CZ" b="1" dirty="0" smtClean="0"/>
              <a:t>- NEBE, PEKLO, RÁJ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3573016"/>
            <a:ext cx="59766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poslední kniha vydaná v </a:t>
            </a:r>
          </a:p>
          <a:p>
            <a:r>
              <a:rPr lang="cs-CZ" sz="2400" b="1" dirty="0" smtClean="0">
                <a:solidFill>
                  <a:schemeClr val="accent1"/>
                </a:solidFill>
              </a:rPr>
              <a:t>´68 </a:t>
            </a:r>
            <a:r>
              <a:rPr lang="cs-CZ" sz="2400" b="1" dirty="0" err="1" smtClean="0">
                <a:solidFill>
                  <a:schemeClr val="accent1"/>
                </a:solidFill>
              </a:rPr>
              <a:t>Publishers</a:t>
            </a:r>
            <a:r>
              <a:rPr lang="cs-CZ" sz="2400" b="1" dirty="0" smtClean="0">
                <a:solidFill>
                  <a:schemeClr val="accent1"/>
                </a:solidFill>
              </a:rPr>
              <a:t>:</a:t>
            </a:r>
          </a:p>
          <a:p>
            <a:r>
              <a:rPr lang="cs-CZ" sz="2400" dirty="0" smtClean="0"/>
              <a:t>sborník Zdeny </a:t>
            </a:r>
            <a:r>
              <a:rPr lang="cs-CZ" sz="2400" dirty="0" err="1" smtClean="0"/>
              <a:t>Salivarové-Škvorecké</a:t>
            </a:r>
            <a:r>
              <a:rPr lang="cs-CZ" sz="2400" dirty="0" smtClean="0"/>
              <a:t>:  </a:t>
            </a:r>
            <a:r>
              <a:rPr lang="cs-CZ" sz="2400" b="1" i="1" dirty="0" smtClean="0"/>
              <a:t>Osočení. Dopisy lidí ze seznamu.</a:t>
            </a:r>
            <a:r>
              <a:rPr lang="cs-CZ" sz="2400" b="1" dirty="0" smtClean="0"/>
              <a:t> </a:t>
            </a:r>
            <a:r>
              <a:rPr lang="cs-CZ" sz="2400" dirty="0" smtClean="0"/>
              <a:t>vydaný v lednu 1993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93592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757888"/>
          </a:xfrm>
        </p:spPr>
        <p:txBody>
          <a:bodyPr/>
          <a:lstStyle/>
          <a:p>
            <a:r>
              <a:rPr lang="cs-CZ" b="1" dirty="0" smtClean="0"/>
              <a:t>ZDROJE: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556792"/>
            <a:ext cx="6777317" cy="4275837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1400" b="1" dirty="0" smtClean="0"/>
              <a:t>Obr. 1 </a:t>
            </a:r>
            <a:r>
              <a:rPr lang="cs-CZ" sz="1400" dirty="0" smtClean="0"/>
              <a:t>Jiří Hůlka </a:t>
            </a:r>
            <a:r>
              <a:rPr lang="en-US" sz="1400" dirty="0"/>
              <a:t>[</a:t>
            </a:r>
            <a:r>
              <a:rPr lang="en-US" sz="1400" dirty="0" smtClean="0"/>
              <a:t>2012-0</a:t>
            </a:r>
            <a:r>
              <a:rPr lang="cs-CZ" sz="1400" dirty="0" smtClean="0"/>
              <a:t>5</a:t>
            </a:r>
            <a:r>
              <a:rPr lang="en-US" sz="1400" dirty="0" smtClean="0"/>
              <a:t>-</a:t>
            </a:r>
            <a:r>
              <a:rPr lang="cs-CZ" sz="1400" dirty="0" smtClean="0"/>
              <a:t>02</a:t>
            </a:r>
            <a:r>
              <a:rPr lang="en-US" sz="1400" dirty="0" smtClean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</a:t>
            </a:r>
            <a:r>
              <a:rPr lang="en-US" sz="1400" dirty="0" smtClean="0"/>
              <a:t>://cs.wikipedia.org/wiki/Soubor:Josef_skvorecky.jpg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2 </a:t>
            </a:r>
            <a:r>
              <a:rPr lang="cs-CZ" sz="1400" dirty="0" err="1" smtClean="0"/>
              <a:t>Kozuch</a:t>
            </a:r>
            <a:r>
              <a:rPr lang="cs-CZ" sz="1400" dirty="0" smtClean="0"/>
              <a:t> </a:t>
            </a:r>
            <a:r>
              <a:rPr lang="en-US" sz="1400" dirty="0"/>
              <a:t>[2012-0</a:t>
            </a:r>
            <a:r>
              <a:rPr lang="cs-CZ" sz="1400" dirty="0"/>
              <a:t>5</a:t>
            </a:r>
            <a:r>
              <a:rPr lang="en-US" sz="1400" dirty="0"/>
              <a:t>-</a:t>
            </a:r>
            <a:r>
              <a:rPr lang="cs-CZ" sz="1400" dirty="0"/>
              <a:t>02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http://cs.wikipedia.org/wiki/Soubor:B%C4%9Bloves_panorama_%</a:t>
            </a:r>
            <a:r>
              <a:rPr lang="en-US" sz="1400" dirty="0" smtClean="0"/>
              <a:t>28part_of_N%C3%A1chod%29.jpg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3 </a:t>
            </a:r>
            <a:r>
              <a:rPr lang="cs-CZ" sz="1400" dirty="0"/>
              <a:t>John </a:t>
            </a:r>
            <a:r>
              <a:rPr lang="cs-CZ" sz="1400" dirty="0" err="1" smtClean="0"/>
              <a:t>Vetterli</a:t>
            </a:r>
            <a:r>
              <a:rPr lang="cs-CZ" sz="1400" dirty="0" smtClean="0"/>
              <a:t> </a:t>
            </a:r>
            <a:r>
              <a:rPr lang="en-US" sz="1400" dirty="0"/>
              <a:t>[2012-0</a:t>
            </a:r>
            <a:r>
              <a:rPr lang="cs-CZ" sz="1400" dirty="0"/>
              <a:t>5</a:t>
            </a:r>
            <a:r>
              <a:rPr lang="en-US" sz="1400" dirty="0"/>
              <a:t>-</a:t>
            </a:r>
            <a:r>
              <a:rPr lang="cs-CZ" sz="1400" dirty="0"/>
              <a:t>02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</a:t>
            </a:r>
            <a:r>
              <a:rPr lang="en-US" sz="1400" dirty="0" smtClean="0"/>
              <a:t>cs.wikipedia.org/wiki/Soubor:Skyline_of_Toronto_viewed_from_Harbour.jpg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</a:t>
            </a:r>
            <a:r>
              <a:rPr lang="cs-CZ" sz="1400" b="1" dirty="0"/>
              <a:t>4 </a:t>
            </a:r>
            <a:r>
              <a:rPr lang="cs-CZ" sz="1400" dirty="0"/>
              <a:t>Národní museum, </a:t>
            </a:r>
            <a:r>
              <a:rPr lang="cs-CZ" sz="1400" dirty="0" smtClean="0"/>
              <a:t>Praha </a:t>
            </a:r>
            <a:r>
              <a:rPr lang="en-US" sz="1400" dirty="0"/>
              <a:t>[2012-0</a:t>
            </a:r>
            <a:r>
              <a:rPr lang="cs-CZ" sz="1400" dirty="0"/>
              <a:t>5</a:t>
            </a:r>
            <a:r>
              <a:rPr lang="en-US" sz="1400" dirty="0"/>
              <a:t>-</a:t>
            </a:r>
            <a:r>
              <a:rPr lang="cs-CZ" sz="1400" dirty="0"/>
              <a:t>02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http://cs.wikipedia.org/wiki/Soubor:%C5%98%C3%A1d_B%C3%ADl%C3%A9ho_lva_%</a:t>
            </a:r>
            <a:r>
              <a:rPr lang="en-US" sz="1400" dirty="0" smtClean="0"/>
              <a:t>C5%99et%C4%9Bz.jpg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5 </a:t>
            </a:r>
            <a:r>
              <a:rPr lang="cs-CZ" sz="1400" dirty="0" err="1" smtClean="0"/>
              <a:t>Aktron</a:t>
            </a:r>
            <a:r>
              <a:rPr lang="en-US" sz="1400" dirty="0"/>
              <a:t> [2012-0</a:t>
            </a:r>
            <a:r>
              <a:rPr lang="cs-CZ" sz="1400" dirty="0"/>
              <a:t>5</a:t>
            </a:r>
            <a:r>
              <a:rPr lang="en-US" sz="1400" dirty="0"/>
              <a:t>-</a:t>
            </a:r>
            <a:r>
              <a:rPr lang="cs-CZ" sz="1400" dirty="0"/>
              <a:t>02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http://cs.wikipedia.org/wiki/Soubor:Praha,_Nov%C3%A9_M%C4%9Bsto,_N%C3%A1rodn%C3%AD_divadlo,_</a:t>
            </a:r>
            <a:r>
              <a:rPr lang="en-US" sz="1400" dirty="0" smtClean="0"/>
              <a:t>Laterna_Magika.jpg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6 </a:t>
            </a:r>
            <a:r>
              <a:rPr lang="cs-CZ" sz="1400" dirty="0" smtClean="0"/>
              <a:t>Wladyslaw </a:t>
            </a:r>
            <a:r>
              <a:rPr lang="en-US" sz="1400" dirty="0"/>
              <a:t>[2012-0</a:t>
            </a:r>
            <a:r>
              <a:rPr lang="cs-CZ" sz="1400" dirty="0"/>
              <a:t>5</a:t>
            </a:r>
            <a:r>
              <a:rPr lang="en-US" sz="1400" dirty="0"/>
              <a:t>-</a:t>
            </a:r>
            <a:r>
              <a:rPr lang="cs-CZ" sz="1400" dirty="0"/>
              <a:t>02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http://cs.wikipedia.org/wiki/Soubor:Toronto_-_ON_-_</a:t>
            </a:r>
            <a:r>
              <a:rPr lang="en-US" sz="1400" dirty="0" smtClean="0"/>
              <a:t>Skyline_bei_Nacht.jpg</a:t>
            </a:r>
            <a:endParaRPr lang="cs-CZ" sz="1400" dirty="0" smtClean="0"/>
          </a:p>
          <a:p>
            <a:pPr marL="68580" indent="0">
              <a:buNone/>
            </a:pPr>
            <a:r>
              <a:rPr lang="cs-CZ" sz="1400" b="1" dirty="0" smtClean="0"/>
              <a:t>Obr. </a:t>
            </a:r>
            <a:r>
              <a:rPr lang="cs-CZ" sz="1400" b="1" smtClean="0"/>
              <a:t>7</a:t>
            </a:r>
            <a:r>
              <a:rPr lang="cs-CZ" sz="1400" smtClean="0"/>
              <a:t> </a:t>
            </a:r>
            <a:r>
              <a:rPr lang="cs-CZ" sz="1400" dirty="0" smtClean="0"/>
              <a:t>MS Office 2010 klipart</a:t>
            </a:r>
          </a:p>
          <a:p>
            <a:pPr marL="68580" indent="0">
              <a:buNone/>
            </a:pPr>
            <a:r>
              <a:rPr lang="cs-CZ" sz="1400" b="1" dirty="0"/>
              <a:t>Pokud není uvedeno jinak, autorem </a:t>
            </a:r>
            <a:r>
              <a:rPr lang="cs-CZ" sz="1400" b="1" dirty="0" smtClean="0"/>
              <a:t>textu v prezentaci </a:t>
            </a:r>
            <a:r>
              <a:rPr lang="cs-CZ" sz="1400" b="1" dirty="0"/>
              <a:t>je Mgr. Zuzana </a:t>
            </a:r>
            <a:r>
              <a:rPr lang="cs-CZ" sz="1400" b="1" dirty="0" smtClean="0"/>
              <a:t>Eliášová.</a:t>
            </a:r>
            <a:endParaRPr lang="cs-CZ" sz="1400" b="1" dirty="0"/>
          </a:p>
          <a:p>
            <a:pPr marL="6858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00303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Konec</a:t>
            </a:r>
            <a:endParaRPr lang="cs-CZ" b="1" dirty="0"/>
          </a:p>
        </p:txBody>
      </p:sp>
      <p:pic>
        <p:nvPicPr>
          <p:cNvPr id="7170" name="Picture 2" descr="C:\Users\uživatel\AppData\Local\Microsoft\Windows\Temporary Internet Files\Content.IE5\XC3L39JN\MC90028693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573016"/>
            <a:ext cx="2132091" cy="216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00760" y="6000768"/>
            <a:ext cx="10715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7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99594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69</TotalTime>
  <Words>586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Prezentace aplikace PowerPoint</vt:lpstr>
      <vt:lpstr>Odraz 2. sv. války v české literatuře</vt:lpstr>
      <vt:lpstr>JOSEF ŠKVORECKÝ</vt:lpstr>
      <vt:lpstr>JOSEF ŠKVORECKÝ</vt:lpstr>
      <vt:lpstr>JOSEF ŠKVORECKÝ</vt:lpstr>
      <vt:lpstr>JOSEF ŠKVORECKÝ</vt:lpstr>
      <vt:lpstr>JOSEF ŠKVORECKÝ + ZDENA SALIVAROVÁ</vt:lpstr>
      <vt:lpstr>JOSEF ŠKVORECKÝ – dílo:</vt:lpstr>
      <vt:lpstr>ZDENA SALIVAROVÁ (1933)</vt:lpstr>
      <vt:lpstr>ZDENA SALIVAROVÁ</vt:lpstr>
      <vt:lpstr>ZDENA SALIVAROVÁ</vt:lpstr>
      <vt:lpstr>ZDENA SALIVAROVÁ – dílo:</vt:lpstr>
      <vt:lpstr>ZDROJE: 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Odraz 2. sv. války v české literatuře</dc:title>
  <dc:creator>uživatel</dc:creator>
  <cp:lastModifiedBy>uživatel</cp:lastModifiedBy>
  <cp:revision>15</cp:revision>
  <dcterms:created xsi:type="dcterms:W3CDTF">2012-05-02T19:05:30Z</dcterms:created>
  <dcterms:modified xsi:type="dcterms:W3CDTF">2012-05-16T18:43:30Z</dcterms:modified>
</cp:coreProperties>
</file>