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handoutMasterIdLst>
    <p:handoutMasterId r:id="rId63"/>
  </p:handoutMasterIdLst>
  <p:sldIdLst>
    <p:sldId id="318" r:id="rId2"/>
    <p:sldId id="264" r:id="rId3"/>
    <p:sldId id="256" r:id="rId4"/>
    <p:sldId id="257" r:id="rId5"/>
    <p:sldId id="269" r:id="rId6"/>
    <p:sldId id="267" r:id="rId7"/>
    <p:sldId id="268" r:id="rId8"/>
    <p:sldId id="258" r:id="rId9"/>
    <p:sldId id="266" r:id="rId10"/>
    <p:sldId id="265" r:id="rId11"/>
    <p:sldId id="259" r:id="rId12"/>
    <p:sldId id="260" r:id="rId13"/>
    <p:sldId id="261" r:id="rId14"/>
    <p:sldId id="262" r:id="rId15"/>
    <p:sldId id="263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7" r:id="rId42"/>
    <p:sldId id="298" r:id="rId43"/>
    <p:sldId id="299" r:id="rId44"/>
    <p:sldId id="296" r:id="rId45"/>
    <p:sldId id="300" r:id="rId46"/>
    <p:sldId id="301" r:id="rId47"/>
    <p:sldId id="302" r:id="rId48"/>
    <p:sldId id="303" r:id="rId49"/>
    <p:sldId id="307" r:id="rId50"/>
    <p:sldId id="308" r:id="rId51"/>
    <p:sldId id="306" r:id="rId52"/>
    <p:sldId id="305" r:id="rId53"/>
    <p:sldId id="309" r:id="rId54"/>
    <p:sldId id="310" r:id="rId55"/>
    <p:sldId id="311" r:id="rId56"/>
    <p:sldId id="312" r:id="rId57"/>
    <p:sldId id="313" r:id="rId58"/>
    <p:sldId id="314" r:id="rId59"/>
    <p:sldId id="317" r:id="rId60"/>
    <p:sldId id="315" r:id="rId6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663300"/>
    <a:srgbClr val="660033"/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9274" autoAdjust="0"/>
  </p:normalViewPr>
  <p:slideViewPr>
    <p:cSldViewPr>
      <p:cViewPr>
        <p:scale>
          <a:sx n="66" d="100"/>
          <a:sy n="66" d="100"/>
        </p:scale>
        <p:origin x="-144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DFD5A2-A3A5-4B16-9199-95DE8960CF18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hkkk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A9A8EB-6B02-45D6-9B7E-4FAB8CE9C0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247366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1F55E-F526-4C32-85CA-FE298F147F3C}" type="datetimeFigureOut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hkkk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DC1C70-738E-4D30-8B49-968A7DAB9C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15652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cs-CZ" smtClean="0"/>
              <a:t>hkkk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13562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hkkk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847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BEACA-4D88-42B8-8EFE-DECC0AD7E714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5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AE3E2-6192-4342-94CA-0F1187353C84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427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49630-9D61-4AA0-8231-9F78BF7B772F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920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FBAC3-7E8D-41CE-A262-01957C052D68}" type="datetime1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318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F363B-52A9-4ECA-B6E6-C8A146D08A1F}" type="datetime1">
              <a:rPr lang="cs-CZ" smtClean="0"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608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8BD96-15AC-4501-BD73-270D0955E398}" type="datetime1">
              <a:rPr lang="cs-CZ" smtClean="0"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4967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A51C12-6042-4892-AFFD-FB2D641BB6D8}" type="datetime1">
              <a:rPr lang="cs-CZ" smtClean="0"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656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4C5D2-38C8-44F8-8121-1E90319C1245}" type="datetime1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0839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2FBD-4500-4364-8F7A-8E8ACBD2D7EB}" type="datetime1">
              <a:rPr lang="cs-CZ" smtClean="0"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91596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4280A-B66F-4086-A264-D2566E8D2384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296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84DDC-7D26-4593-9BB2-0EDD5EC77F4A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143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3330B1-E63D-4893-9E20-8BA220CA05C9}" type="datetime1">
              <a:rPr lang="cs-CZ" smtClean="0"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9DFDA3-D43C-4454-8737-6C0C6D567B7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7714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30.xml"/><Relationship Id="rId13" Type="http://schemas.openxmlformats.org/officeDocument/2006/relationships/slide" Target="slide24.xml"/><Relationship Id="rId18" Type="http://schemas.openxmlformats.org/officeDocument/2006/relationships/slide" Target="slide17.xml"/><Relationship Id="rId26" Type="http://schemas.openxmlformats.org/officeDocument/2006/relationships/slide" Target="slide9.xml"/><Relationship Id="rId3" Type="http://schemas.openxmlformats.org/officeDocument/2006/relationships/slide" Target="slide28.xml"/><Relationship Id="rId21" Type="http://schemas.openxmlformats.org/officeDocument/2006/relationships/slide" Target="slide12.xml"/><Relationship Id="rId7" Type="http://schemas.openxmlformats.org/officeDocument/2006/relationships/slide" Target="slide31.xml"/><Relationship Id="rId12" Type="http://schemas.openxmlformats.org/officeDocument/2006/relationships/slide" Target="slide19.xml"/><Relationship Id="rId17" Type="http://schemas.openxmlformats.org/officeDocument/2006/relationships/slide" Target="slide18.xml"/><Relationship Id="rId25" Type="http://schemas.openxmlformats.org/officeDocument/2006/relationships/slide" Target="slide5.xml"/><Relationship Id="rId2" Type="http://schemas.openxmlformats.org/officeDocument/2006/relationships/notesSlide" Target="../notesSlides/notesSlide1.xml"/><Relationship Id="rId16" Type="http://schemas.openxmlformats.org/officeDocument/2006/relationships/slide" Target="slide14.xml"/><Relationship Id="rId20" Type="http://schemas.openxmlformats.org/officeDocument/2006/relationships/slide" Target="slide15.xml"/><Relationship Id="rId29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7.xml"/><Relationship Id="rId11" Type="http://schemas.openxmlformats.org/officeDocument/2006/relationships/slide" Target="slide20.xml"/><Relationship Id="rId24" Type="http://schemas.openxmlformats.org/officeDocument/2006/relationships/slide" Target="slide6.xml"/><Relationship Id="rId5" Type="http://schemas.openxmlformats.org/officeDocument/2006/relationships/slide" Target="slide26.xml"/><Relationship Id="rId15" Type="http://schemas.openxmlformats.org/officeDocument/2006/relationships/slide" Target="slide22.xml"/><Relationship Id="rId23" Type="http://schemas.openxmlformats.org/officeDocument/2006/relationships/slide" Target="slide10.xml"/><Relationship Id="rId28" Type="http://schemas.openxmlformats.org/officeDocument/2006/relationships/slide" Target="slide7.xml"/><Relationship Id="rId10" Type="http://schemas.openxmlformats.org/officeDocument/2006/relationships/slide" Target="slide21.xml"/><Relationship Id="rId19" Type="http://schemas.openxmlformats.org/officeDocument/2006/relationships/slide" Target="slide16.xml"/><Relationship Id="rId4" Type="http://schemas.openxmlformats.org/officeDocument/2006/relationships/slide" Target="slide25.xml"/><Relationship Id="rId9" Type="http://schemas.openxmlformats.org/officeDocument/2006/relationships/slide" Target="slide29.xml"/><Relationship Id="rId14" Type="http://schemas.openxmlformats.org/officeDocument/2006/relationships/slide" Target="slide23.xml"/><Relationship Id="rId22" Type="http://schemas.openxmlformats.org/officeDocument/2006/relationships/slide" Target="slide11.xml"/><Relationship Id="rId27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slide" Target="slide3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//upload.wikimedia.org/wikipedia/commons/4/4b/Everest_kalapatthar_crop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//upload.wikimedia.org/wikipedia/commons/0/06/Koala.jpg" TargetMode="External"/><Relationship Id="rId3" Type="http://schemas.openxmlformats.org/officeDocument/2006/relationships/slide" Target="slide45.xml"/><Relationship Id="rId7" Type="http://schemas.openxmlformats.org/officeDocument/2006/relationships/image" Target="../media/image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0/0d/Echidna_ST_03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e/e6/Klokan_Bennett%C5%AFv.jpg" TargetMode="External"/><Relationship Id="rId9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3/35/Dunes.jpg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5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5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5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b/bc/Male_silverback_Gorilla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5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5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f/Eunectes_murinus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59.xml"/><Relationship Id="rId4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7/Panda_closeup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9/90/Amerikanischer_Bison_(Bison_bison)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file:///\\en.wikipedia.org\wiki\en:Creative_Common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Zástupný symbol pro obsah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289987541"/>
              </p:ext>
            </p:extLst>
          </p:nvPr>
        </p:nvGraphicFramePr>
        <p:xfrm>
          <a:off x="323528" y="285751"/>
          <a:ext cx="8534723" cy="492247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212754"/>
                <a:gridCol w="4321969"/>
              </a:tblGrid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</a:rPr>
                        <a:t>Název školy:</a:t>
                      </a:r>
                      <a:endParaRPr lang="cs-CZ" sz="12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dirty="0">
                          <a:solidFill>
                            <a:schemeClr val="tx1"/>
                          </a:solidFill>
                        </a:rPr>
                        <a:t>ZŠ a MŠ Verneřice</a:t>
                      </a:r>
                      <a:endParaRPr lang="cs-CZ" sz="1200" b="0" dirty="0">
                        <a:solidFill>
                          <a:schemeClr val="tx1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Autor výukového materiálu: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Štěpánka Hrachovcová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Číslo projektu: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CZ.1.07/1.4.00/21.1526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Název: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VY_32_INOVACE_I.Z14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Vytvořeno: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19. 3. </a:t>
                      </a:r>
                      <a:r>
                        <a:rPr lang="cs-CZ" sz="1200" dirty="0"/>
                        <a:t>2012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Vzdělávací oblast: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Člověk a příroda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Vzdělávací obor: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Zeměpis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Tematický okruh: 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Krajinná sféra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13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Určeno pro: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/>
                        <a:t>6. </a:t>
                      </a:r>
                      <a:r>
                        <a:rPr lang="cs-CZ" sz="1200" dirty="0"/>
                        <a:t>ročník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041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Anotace: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smtClean="0">
                          <a:latin typeface="+mn-lt"/>
                          <a:ea typeface="Times New Roman"/>
                          <a:cs typeface="Times New Roman"/>
                        </a:rPr>
                        <a:t>AZ – kviz  krajinná sféra.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Výukový materiál slouží k opakování </a:t>
                      </a:r>
                      <a:r>
                        <a:rPr lang="cs-CZ" sz="1200" b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 tématického</a:t>
                      </a:r>
                      <a:r>
                        <a:rPr lang="cs-CZ" sz="1200" b="0" baseline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 celku </a:t>
                      </a:r>
                      <a:r>
                        <a:rPr lang="cs-CZ" sz="1200" b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krajinná sféra formou </a:t>
                      </a:r>
                      <a:r>
                        <a:rPr lang="cs-CZ" sz="1200" b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soutěže. </a:t>
                      </a:r>
                      <a:endParaRPr lang="cs-CZ" sz="1200" b="0" dirty="0">
                        <a:latin typeface="+mn-lt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12127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/>
                        <a:t>Metodický pokyn:</a:t>
                      </a: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smtClean="0">
                          <a:latin typeface="+mn-lt"/>
                          <a:ea typeface="Times New Roman"/>
                          <a:cs typeface="Times New Roman" pitchFamily="18" charset="0"/>
                        </a:rPr>
                        <a:t>Žáky rozdělíme na dvě skupiny, přidělíme jedné skupině červenou barvu, druhé žlutou barvu, střídavě si volí čísla otázek v jednotlivých šestiúhelnících. Pokud správně odpoví na danou otázku, kliknutím na číslo správně zodpovězené otázky v barevném kruhu se zabarví příslušný šestiúhelník. Cílem hry je spojit tři strany trojúhelníku. Každý šestiúhelník má náhradní otázku v případě, že na původní otázku neodpoví ani jeden tým. Lze upravit pravidla hry podle potřeby.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684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517232"/>
            <a:ext cx="5407660" cy="10382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2616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dirty="0" smtClean="0">
                <a:solidFill>
                  <a:schemeClr val="accent2">
                    <a:lumMod val="50000"/>
                  </a:schemeClr>
                </a:solidFill>
              </a:rPr>
              <a:t>AZ-kviz</a:t>
            </a:r>
            <a:endParaRPr lang="cs-CZ" sz="9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331640" y="3068960"/>
            <a:ext cx="6400800" cy="1752600"/>
          </a:xfrm>
        </p:spPr>
        <p:txBody>
          <a:bodyPr>
            <a:normAutofit fontScale="92500"/>
          </a:bodyPr>
          <a:lstStyle/>
          <a:p>
            <a:r>
              <a:rPr lang="cs-CZ" sz="7200" dirty="0" smtClean="0">
                <a:solidFill>
                  <a:srgbClr val="003300"/>
                </a:solidFill>
              </a:rPr>
              <a:t>KRAJINNÁ SFÉRA</a:t>
            </a:r>
            <a:endParaRPr lang="cs-CZ" sz="72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980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Šestiúhelník 3">
            <a:hlinkClick r:id="rId3" action="ppaction://hlinksldjump"/>
          </p:cNvPr>
          <p:cNvSpPr>
            <a:spLocks/>
          </p:cNvSpPr>
          <p:nvPr/>
        </p:nvSpPr>
        <p:spPr>
          <a:xfrm rot="5400000">
            <a:off x="3551153" y="5674816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3" name="Šestiúhelník 2">
            <a:hlinkClick r:id="rId4" action="ppaction://hlinksldjump"/>
          </p:cNvPr>
          <p:cNvSpPr>
            <a:spLocks/>
          </p:cNvSpPr>
          <p:nvPr/>
        </p:nvSpPr>
        <p:spPr>
          <a:xfrm rot="5400000">
            <a:off x="323648" y="566124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5" name="Šestiúhelník 4">
            <a:hlinkClick r:id="rId5" action="ppaction://hlinksldjump"/>
          </p:cNvPr>
          <p:cNvSpPr>
            <a:spLocks/>
          </p:cNvSpPr>
          <p:nvPr/>
        </p:nvSpPr>
        <p:spPr>
          <a:xfrm rot="5400000">
            <a:off x="1403648" y="5634916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6" name="Šestiúhelník 5">
            <a:hlinkClick r:id="rId6" action="ppaction://hlinksldjump"/>
          </p:cNvPr>
          <p:cNvSpPr>
            <a:spLocks/>
          </p:cNvSpPr>
          <p:nvPr/>
        </p:nvSpPr>
        <p:spPr>
          <a:xfrm rot="5400000">
            <a:off x="2483648" y="566124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7" name="Šestiúhelník 6">
            <a:hlinkClick r:id="rId7" action="ppaction://hlinksldjump"/>
          </p:cNvPr>
          <p:cNvSpPr>
            <a:spLocks/>
          </p:cNvSpPr>
          <p:nvPr/>
        </p:nvSpPr>
        <p:spPr>
          <a:xfrm rot="5400000">
            <a:off x="6798691" y="5683299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8" name="Šestiúhelník 7">
            <a:hlinkClick r:id="rId8" action="ppaction://hlinksldjump"/>
          </p:cNvPr>
          <p:cNvSpPr>
            <a:spLocks/>
          </p:cNvSpPr>
          <p:nvPr/>
        </p:nvSpPr>
        <p:spPr>
          <a:xfrm rot="5400000">
            <a:off x="5738447" y="5683299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9" name="Šestiúhelník 8">
            <a:hlinkClick r:id="rId9" action="ppaction://hlinksldjump"/>
          </p:cNvPr>
          <p:cNvSpPr>
            <a:spLocks/>
          </p:cNvSpPr>
          <p:nvPr/>
        </p:nvSpPr>
        <p:spPr>
          <a:xfrm rot="5400000">
            <a:off x="4638691" y="5683299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10" name="Šestiúhelník 9">
            <a:hlinkClick r:id="rId10" action="ppaction://hlinksldjump"/>
          </p:cNvPr>
          <p:cNvSpPr>
            <a:spLocks/>
          </p:cNvSpPr>
          <p:nvPr/>
        </p:nvSpPr>
        <p:spPr>
          <a:xfrm rot="5400000">
            <a:off x="3023648" y="486972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1" name="Šestiúhelník 10">
            <a:hlinkClick r:id="rId11" action="ppaction://hlinksldjump"/>
          </p:cNvPr>
          <p:cNvSpPr>
            <a:spLocks/>
          </p:cNvSpPr>
          <p:nvPr/>
        </p:nvSpPr>
        <p:spPr>
          <a:xfrm rot="5400000">
            <a:off x="1965684" y="4838896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12" name="Šestiúhelník 11">
            <a:hlinkClick r:id="rId12" action="ppaction://hlinksldjump"/>
          </p:cNvPr>
          <p:cNvSpPr>
            <a:spLocks/>
          </p:cNvSpPr>
          <p:nvPr/>
        </p:nvSpPr>
        <p:spPr>
          <a:xfrm rot="5400000">
            <a:off x="863648" y="4838896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3" name="Šestiúhelník 12">
            <a:hlinkClick r:id="rId13" action="ppaction://hlinksldjump"/>
          </p:cNvPr>
          <p:cNvSpPr>
            <a:spLocks/>
          </p:cNvSpPr>
          <p:nvPr/>
        </p:nvSpPr>
        <p:spPr>
          <a:xfrm rot="5400000">
            <a:off x="6258691" y="488073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14" name="Šestiúhelník 13">
            <a:hlinkClick r:id="rId14" action="ppaction://hlinksldjump"/>
          </p:cNvPr>
          <p:cNvSpPr>
            <a:spLocks/>
          </p:cNvSpPr>
          <p:nvPr/>
        </p:nvSpPr>
        <p:spPr>
          <a:xfrm rot="5400000">
            <a:off x="5178691" y="489127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5" name="Šestiúhelník 14">
            <a:hlinkClick r:id="rId15" action="ppaction://hlinksldjump"/>
          </p:cNvPr>
          <p:cNvSpPr>
            <a:spLocks/>
          </p:cNvSpPr>
          <p:nvPr/>
        </p:nvSpPr>
        <p:spPr>
          <a:xfrm rot="5400000">
            <a:off x="4130426" y="486972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16" name="Šestiúhelník 15">
            <a:hlinkClick r:id="rId16" action="ppaction://hlinksldjump"/>
          </p:cNvPr>
          <p:cNvSpPr>
            <a:spLocks/>
          </p:cNvSpPr>
          <p:nvPr/>
        </p:nvSpPr>
        <p:spPr>
          <a:xfrm rot="5400000">
            <a:off x="1403648" y="4077072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7" name="Šestiúhelník 16">
            <a:hlinkClick r:id="rId17" action="ppaction://hlinksldjump"/>
          </p:cNvPr>
          <p:cNvSpPr>
            <a:spLocks/>
          </p:cNvSpPr>
          <p:nvPr/>
        </p:nvSpPr>
        <p:spPr>
          <a:xfrm rot="5400000">
            <a:off x="5738447" y="4077072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8" name="Šestiúhelník 17">
            <a:hlinkClick r:id="rId18" action="ppaction://hlinksldjump"/>
          </p:cNvPr>
          <p:cNvSpPr>
            <a:spLocks/>
          </p:cNvSpPr>
          <p:nvPr/>
        </p:nvSpPr>
        <p:spPr>
          <a:xfrm rot="5400000">
            <a:off x="4696301" y="4077072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9" name="Šestiúhelník 18">
            <a:hlinkClick r:id="rId19" action="ppaction://hlinksldjump"/>
          </p:cNvPr>
          <p:cNvSpPr>
            <a:spLocks/>
          </p:cNvSpPr>
          <p:nvPr/>
        </p:nvSpPr>
        <p:spPr>
          <a:xfrm rot="5400000">
            <a:off x="3590426" y="4057434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20" name="Šestiúhelník 19">
            <a:hlinkClick r:id="rId20" action="ppaction://hlinksldjump"/>
          </p:cNvPr>
          <p:cNvSpPr>
            <a:spLocks/>
          </p:cNvSpPr>
          <p:nvPr/>
        </p:nvSpPr>
        <p:spPr>
          <a:xfrm rot="5400000">
            <a:off x="2505684" y="4057434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21" name="Šestiúhelník 20"/>
          <p:cNvSpPr>
            <a:spLocks/>
          </p:cNvSpPr>
          <p:nvPr/>
        </p:nvSpPr>
        <p:spPr>
          <a:xfrm rot="5400000">
            <a:off x="5198447" y="3278159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22" name="Šestiúhelník 21">
            <a:hlinkClick r:id="rId21" action="ppaction://hlinksldjump"/>
          </p:cNvPr>
          <p:cNvSpPr>
            <a:spLocks/>
          </p:cNvSpPr>
          <p:nvPr/>
        </p:nvSpPr>
        <p:spPr>
          <a:xfrm rot="5400000">
            <a:off x="4103648" y="3278159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23" name="Šestiúhelník 22">
            <a:hlinkClick r:id="rId22" action="ppaction://hlinksldjump"/>
          </p:cNvPr>
          <p:cNvSpPr>
            <a:spLocks/>
          </p:cNvSpPr>
          <p:nvPr/>
        </p:nvSpPr>
        <p:spPr>
          <a:xfrm rot="5400000">
            <a:off x="3011153" y="3284984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24" name="Šestiúhelník 23">
            <a:hlinkClick r:id="rId23" action="ppaction://hlinksldjump"/>
          </p:cNvPr>
          <p:cNvSpPr>
            <a:spLocks/>
          </p:cNvSpPr>
          <p:nvPr/>
        </p:nvSpPr>
        <p:spPr>
          <a:xfrm rot="5400000">
            <a:off x="1943648" y="3284984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25" name="Šestiúhelník 24">
            <a:hlinkClick r:id="rId24" action="ppaction://hlinksldjump"/>
          </p:cNvPr>
          <p:cNvSpPr>
            <a:spLocks/>
          </p:cNvSpPr>
          <p:nvPr/>
        </p:nvSpPr>
        <p:spPr>
          <a:xfrm rot="5400000">
            <a:off x="4149995" y="1697174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none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6" name="Šestiúhelník 25">
            <a:hlinkClick r:id="rId25" action="ppaction://hlinksldjump"/>
          </p:cNvPr>
          <p:cNvSpPr>
            <a:spLocks/>
          </p:cNvSpPr>
          <p:nvPr/>
        </p:nvSpPr>
        <p:spPr>
          <a:xfrm rot="5400000">
            <a:off x="3058751" y="1700808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wrap="none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Šestiúhelník 26">
            <a:hlinkClick r:id="rId26" action="ppaction://hlinksldjump"/>
          </p:cNvPr>
          <p:cNvSpPr>
            <a:spLocks/>
          </p:cNvSpPr>
          <p:nvPr/>
        </p:nvSpPr>
        <p:spPr>
          <a:xfrm rot="5400000">
            <a:off x="4712223" y="2486072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28" name="Šestiúhelník 27">
            <a:hlinkClick r:id="rId27" action="ppaction://hlinksldjump"/>
          </p:cNvPr>
          <p:cNvSpPr>
            <a:spLocks/>
          </p:cNvSpPr>
          <p:nvPr/>
        </p:nvSpPr>
        <p:spPr>
          <a:xfrm rot="5400000">
            <a:off x="3609995" y="2486072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9" name="Šestiúhelník 28">
            <a:hlinkClick r:id="rId28" action="ppaction://hlinksldjump"/>
          </p:cNvPr>
          <p:cNvSpPr>
            <a:spLocks/>
          </p:cNvSpPr>
          <p:nvPr/>
        </p:nvSpPr>
        <p:spPr>
          <a:xfrm rot="5400000">
            <a:off x="2510426" y="2492896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30" name="Šestiúhelník 29">
            <a:hlinkClick r:id="rId29" action="ppaction://hlinksldjump"/>
          </p:cNvPr>
          <p:cNvSpPr>
            <a:spLocks/>
          </p:cNvSpPr>
          <p:nvPr/>
        </p:nvSpPr>
        <p:spPr>
          <a:xfrm rot="5400000">
            <a:off x="3632223" y="908720"/>
            <a:ext cx="1080000" cy="1080000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cs-CZ" sz="4000" smtClean="0">
                <a:solidFill>
                  <a:schemeClr val="tx1"/>
                </a:solidFill>
              </a:rPr>
              <a:t>1</a:t>
            </a:r>
            <a:endParaRPr lang="cs-CZ" sz="4000">
              <a:solidFill>
                <a:schemeClr val="tx1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1555123" y="638649"/>
            <a:ext cx="304800" cy="29641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smtClean="0">
                <a:solidFill>
                  <a:schemeClr val="tx1"/>
                </a:solidFill>
              </a:rPr>
              <a:t>3</a:t>
            </a:r>
            <a:endParaRPr lang="cs-CZ" sz="1400">
              <a:solidFill>
                <a:schemeClr val="tx1"/>
              </a:solidFill>
            </a:endParaRPr>
          </a:p>
        </p:txBody>
      </p:sp>
      <p:sp>
        <p:nvSpPr>
          <p:cNvPr id="32" name="Ovál 31"/>
          <p:cNvSpPr/>
          <p:nvPr/>
        </p:nvSpPr>
        <p:spPr>
          <a:xfrm>
            <a:off x="1759966" y="948712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3" name="Ovál 32"/>
          <p:cNvSpPr/>
          <p:nvPr/>
        </p:nvSpPr>
        <p:spPr>
          <a:xfrm>
            <a:off x="1296130" y="1575373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34" name="Ovál 33"/>
          <p:cNvSpPr/>
          <p:nvPr/>
        </p:nvSpPr>
        <p:spPr>
          <a:xfrm>
            <a:off x="1139473" y="660680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smtClean="0">
                <a:solidFill>
                  <a:schemeClr val="tx1"/>
                </a:solidFill>
              </a:rPr>
              <a:t>2</a:t>
            </a:r>
            <a:endParaRPr lang="cs-CZ" sz="140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1373819" y="350617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smtClean="0">
                <a:solidFill>
                  <a:schemeClr val="tx1"/>
                </a:solidFill>
              </a:rPr>
              <a:t>1</a:t>
            </a:r>
            <a:endParaRPr lang="cs-CZ" sz="140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679105" y="1304704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37" name="Ovál 36"/>
          <p:cNvSpPr/>
          <p:nvPr/>
        </p:nvSpPr>
        <p:spPr>
          <a:xfrm>
            <a:off x="863648" y="1609934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38" name="Ovál 37"/>
          <p:cNvSpPr/>
          <p:nvPr/>
        </p:nvSpPr>
        <p:spPr>
          <a:xfrm>
            <a:off x="283627" y="1945536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39" name="Ovál 38"/>
          <p:cNvSpPr/>
          <p:nvPr/>
        </p:nvSpPr>
        <p:spPr>
          <a:xfrm>
            <a:off x="69512" y="2245366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40" name="Ovál 39"/>
          <p:cNvSpPr/>
          <p:nvPr/>
        </p:nvSpPr>
        <p:spPr>
          <a:xfrm>
            <a:off x="464017" y="2240808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41" name="Ovál 40"/>
          <p:cNvSpPr/>
          <p:nvPr/>
        </p:nvSpPr>
        <p:spPr>
          <a:xfrm>
            <a:off x="476048" y="1607459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42" name="Ovál 41"/>
          <p:cNvSpPr/>
          <p:nvPr/>
        </p:nvSpPr>
        <p:spPr>
          <a:xfrm>
            <a:off x="2311702" y="1863405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43" name="Ovál 42"/>
          <p:cNvSpPr/>
          <p:nvPr/>
        </p:nvSpPr>
        <p:spPr>
          <a:xfrm>
            <a:off x="1525428" y="1262727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44" name="Ovál 43"/>
          <p:cNvSpPr/>
          <p:nvPr/>
        </p:nvSpPr>
        <p:spPr>
          <a:xfrm>
            <a:off x="941951" y="976544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5" name="Ovál 44"/>
          <p:cNvSpPr/>
          <p:nvPr/>
        </p:nvSpPr>
        <p:spPr>
          <a:xfrm>
            <a:off x="1357127" y="948712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6" name="Ovál 45"/>
          <p:cNvSpPr/>
          <p:nvPr/>
        </p:nvSpPr>
        <p:spPr>
          <a:xfrm>
            <a:off x="1939946" y="1238747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47" name="Ovál 46"/>
          <p:cNvSpPr/>
          <p:nvPr/>
        </p:nvSpPr>
        <p:spPr>
          <a:xfrm>
            <a:off x="2110542" y="1553158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48" name="Ovál 47"/>
          <p:cNvSpPr/>
          <p:nvPr/>
        </p:nvSpPr>
        <p:spPr>
          <a:xfrm>
            <a:off x="1085907" y="1287341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49" name="Ovál 48"/>
          <p:cNvSpPr/>
          <p:nvPr/>
        </p:nvSpPr>
        <p:spPr>
          <a:xfrm>
            <a:off x="1869666" y="1895491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50" name="Ovál 49"/>
          <p:cNvSpPr/>
          <p:nvPr/>
        </p:nvSpPr>
        <p:spPr>
          <a:xfrm>
            <a:off x="1692551" y="1553158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 smtClean="0">
                <a:solidFill>
                  <a:schemeClr val="tx1"/>
                </a:solidFill>
              </a:rPr>
              <a:t>14</a:t>
            </a:r>
            <a:endParaRPr lang="cs-CZ" sz="1400">
              <a:solidFill>
                <a:schemeClr val="tx1"/>
              </a:solidFill>
            </a:endParaRPr>
          </a:p>
        </p:txBody>
      </p:sp>
      <p:sp>
        <p:nvSpPr>
          <p:cNvPr id="51" name="Ovál 50"/>
          <p:cNvSpPr/>
          <p:nvPr/>
        </p:nvSpPr>
        <p:spPr>
          <a:xfrm>
            <a:off x="679112" y="1917759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52" name="Ovál 51"/>
          <p:cNvSpPr/>
          <p:nvPr/>
        </p:nvSpPr>
        <p:spPr>
          <a:xfrm>
            <a:off x="853839" y="2240808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53" name="Ovál 52"/>
          <p:cNvSpPr/>
          <p:nvPr/>
        </p:nvSpPr>
        <p:spPr>
          <a:xfrm>
            <a:off x="1085907" y="1895491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54" name="Ovál 53"/>
          <p:cNvSpPr/>
          <p:nvPr/>
        </p:nvSpPr>
        <p:spPr>
          <a:xfrm>
            <a:off x="1460380" y="1897966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55" name="Ovál 54"/>
          <p:cNvSpPr/>
          <p:nvPr/>
        </p:nvSpPr>
        <p:spPr>
          <a:xfrm>
            <a:off x="2110542" y="2230070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56" name="Ovál 55"/>
          <p:cNvSpPr/>
          <p:nvPr/>
        </p:nvSpPr>
        <p:spPr>
          <a:xfrm>
            <a:off x="1287332" y="2240808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57" name="Ovál 56"/>
          <p:cNvSpPr/>
          <p:nvPr/>
        </p:nvSpPr>
        <p:spPr>
          <a:xfrm>
            <a:off x="2494863" y="2228857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58" name="Ovál 57"/>
          <p:cNvSpPr/>
          <p:nvPr/>
        </p:nvSpPr>
        <p:spPr>
          <a:xfrm>
            <a:off x="1691907" y="2244229"/>
            <a:ext cx="287912" cy="288032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87" name="Ovál 86"/>
          <p:cNvSpPr/>
          <p:nvPr/>
        </p:nvSpPr>
        <p:spPr>
          <a:xfrm>
            <a:off x="6422403" y="225014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24</a:t>
            </a:r>
          </a:p>
        </p:txBody>
      </p:sp>
      <p:sp>
        <p:nvSpPr>
          <p:cNvPr id="88" name="Ovál 87"/>
          <p:cNvSpPr/>
          <p:nvPr/>
        </p:nvSpPr>
        <p:spPr>
          <a:xfrm>
            <a:off x="6056621" y="223856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23</a:t>
            </a:r>
          </a:p>
        </p:txBody>
      </p:sp>
      <p:sp>
        <p:nvSpPr>
          <p:cNvPr id="89" name="Ovál 88"/>
          <p:cNvSpPr/>
          <p:nvPr/>
        </p:nvSpPr>
        <p:spPr>
          <a:xfrm>
            <a:off x="5674382" y="2243088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22</a:t>
            </a:r>
          </a:p>
        </p:txBody>
      </p:sp>
      <p:sp>
        <p:nvSpPr>
          <p:cNvPr id="90" name="Ovál 89"/>
          <p:cNvSpPr/>
          <p:nvPr/>
        </p:nvSpPr>
        <p:spPr>
          <a:xfrm>
            <a:off x="7194735" y="2255238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26</a:t>
            </a:r>
          </a:p>
        </p:txBody>
      </p:sp>
      <p:sp>
        <p:nvSpPr>
          <p:cNvPr id="91" name="Ovál 90"/>
          <p:cNvSpPr/>
          <p:nvPr/>
        </p:nvSpPr>
        <p:spPr>
          <a:xfrm>
            <a:off x="6818447" y="2264874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25</a:t>
            </a:r>
          </a:p>
        </p:txBody>
      </p:sp>
      <p:sp>
        <p:nvSpPr>
          <p:cNvPr id="92" name="Ovál 91"/>
          <p:cNvSpPr/>
          <p:nvPr/>
        </p:nvSpPr>
        <p:spPr>
          <a:xfrm>
            <a:off x="7590780" y="2236997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27</a:t>
            </a:r>
          </a:p>
        </p:txBody>
      </p:sp>
      <p:sp>
        <p:nvSpPr>
          <p:cNvPr id="93" name="Ovál 92"/>
          <p:cNvSpPr/>
          <p:nvPr/>
        </p:nvSpPr>
        <p:spPr>
          <a:xfrm>
            <a:off x="7987146" y="223653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28</a:t>
            </a:r>
          </a:p>
        </p:txBody>
      </p:sp>
      <p:sp>
        <p:nvSpPr>
          <p:cNvPr id="102" name="Ovál 101"/>
          <p:cNvSpPr/>
          <p:nvPr/>
        </p:nvSpPr>
        <p:spPr>
          <a:xfrm>
            <a:off x="6886336" y="1613570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13</a:t>
            </a:r>
          </a:p>
        </p:txBody>
      </p:sp>
      <p:sp>
        <p:nvSpPr>
          <p:cNvPr id="103" name="Ovál 102"/>
          <p:cNvSpPr/>
          <p:nvPr/>
        </p:nvSpPr>
        <p:spPr>
          <a:xfrm>
            <a:off x="6519573" y="162344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104" name="Ovál 103"/>
          <p:cNvSpPr/>
          <p:nvPr/>
        </p:nvSpPr>
        <p:spPr>
          <a:xfrm>
            <a:off x="6057504" y="162344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11</a:t>
            </a:r>
          </a:p>
        </p:txBody>
      </p:sp>
      <p:sp>
        <p:nvSpPr>
          <p:cNvPr id="105" name="Ovál 104"/>
          <p:cNvSpPr/>
          <p:nvPr/>
        </p:nvSpPr>
        <p:spPr>
          <a:xfrm>
            <a:off x="7843190" y="1937672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21</a:t>
            </a:r>
          </a:p>
        </p:txBody>
      </p:sp>
      <p:sp>
        <p:nvSpPr>
          <p:cNvPr id="106" name="Ovál 105"/>
          <p:cNvSpPr/>
          <p:nvPr/>
        </p:nvSpPr>
        <p:spPr>
          <a:xfrm>
            <a:off x="7426337" y="1918470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07" name="Ovál 106"/>
          <p:cNvSpPr/>
          <p:nvPr/>
        </p:nvSpPr>
        <p:spPr>
          <a:xfrm>
            <a:off x="7030292" y="1911005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19</a:t>
            </a:r>
          </a:p>
        </p:txBody>
      </p:sp>
      <p:sp>
        <p:nvSpPr>
          <p:cNvPr id="108" name="Ovál 107"/>
          <p:cNvSpPr/>
          <p:nvPr/>
        </p:nvSpPr>
        <p:spPr>
          <a:xfrm>
            <a:off x="6663529" y="1939580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18</a:t>
            </a:r>
          </a:p>
        </p:txBody>
      </p:sp>
      <p:sp>
        <p:nvSpPr>
          <p:cNvPr id="109" name="Ovál 108"/>
          <p:cNvSpPr/>
          <p:nvPr/>
        </p:nvSpPr>
        <p:spPr>
          <a:xfrm>
            <a:off x="6275538" y="1918470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17</a:t>
            </a:r>
          </a:p>
        </p:txBody>
      </p:sp>
      <p:sp>
        <p:nvSpPr>
          <p:cNvPr id="110" name="Ovál 109"/>
          <p:cNvSpPr/>
          <p:nvPr/>
        </p:nvSpPr>
        <p:spPr>
          <a:xfrm>
            <a:off x="5896975" y="1939580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16</a:t>
            </a:r>
          </a:p>
        </p:txBody>
      </p:sp>
      <p:sp>
        <p:nvSpPr>
          <p:cNvPr id="111" name="Ovál 110"/>
          <p:cNvSpPr/>
          <p:nvPr/>
        </p:nvSpPr>
        <p:spPr>
          <a:xfrm>
            <a:off x="7533354" y="127978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12" name="Ovál 111"/>
          <p:cNvSpPr/>
          <p:nvPr/>
        </p:nvSpPr>
        <p:spPr>
          <a:xfrm>
            <a:off x="7138425" y="1271751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13" name="Ovál 112"/>
          <p:cNvSpPr/>
          <p:nvPr/>
        </p:nvSpPr>
        <p:spPr>
          <a:xfrm>
            <a:off x="6710315" y="1279783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8</a:t>
            </a:r>
          </a:p>
        </p:txBody>
      </p:sp>
      <p:sp>
        <p:nvSpPr>
          <p:cNvPr id="114" name="Ovál 113"/>
          <p:cNvSpPr/>
          <p:nvPr/>
        </p:nvSpPr>
        <p:spPr>
          <a:xfrm>
            <a:off x="6283982" y="1304704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7</a:t>
            </a:r>
          </a:p>
        </p:txBody>
      </p:sp>
      <p:sp>
        <p:nvSpPr>
          <p:cNvPr id="115" name="Ovál 114"/>
          <p:cNvSpPr/>
          <p:nvPr/>
        </p:nvSpPr>
        <p:spPr>
          <a:xfrm>
            <a:off x="7678747" y="1604618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15</a:t>
            </a:r>
          </a:p>
        </p:txBody>
      </p:sp>
      <p:sp>
        <p:nvSpPr>
          <p:cNvPr id="116" name="Ovál 115"/>
          <p:cNvSpPr/>
          <p:nvPr/>
        </p:nvSpPr>
        <p:spPr>
          <a:xfrm>
            <a:off x="7277571" y="1596798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14</a:t>
            </a:r>
          </a:p>
        </p:txBody>
      </p:sp>
      <p:sp>
        <p:nvSpPr>
          <p:cNvPr id="117" name="Ovál 116"/>
          <p:cNvSpPr/>
          <p:nvPr/>
        </p:nvSpPr>
        <p:spPr>
          <a:xfrm>
            <a:off x="7378436" y="976544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18" name="Ovál 117"/>
          <p:cNvSpPr/>
          <p:nvPr/>
        </p:nvSpPr>
        <p:spPr>
          <a:xfrm>
            <a:off x="6950004" y="994761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19" name="Ovál 118"/>
          <p:cNvSpPr/>
          <p:nvPr/>
        </p:nvSpPr>
        <p:spPr>
          <a:xfrm>
            <a:off x="6510423" y="993951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0" name="Ovál 119"/>
          <p:cNvSpPr/>
          <p:nvPr/>
        </p:nvSpPr>
        <p:spPr>
          <a:xfrm>
            <a:off x="7194735" y="652527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21" name="Ovál 120"/>
          <p:cNvSpPr/>
          <p:nvPr/>
        </p:nvSpPr>
        <p:spPr>
          <a:xfrm>
            <a:off x="6740943" y="669047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22" name="Ovál 121"/>
          <p:cNvSpPr/>
          <p:nvPr/>
        </p:nvSpPr>
        <p:spPr>
          <a:xfrm>
            <a:off x="6989659" y="379586"/>
            <a:ext cx="287912" cy="28803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>
                <a:solidFill>
                  <a:schemeClr val="tx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61269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1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1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3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1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9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8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5" fill="hold">
                      <p:stCondLst>
                        <p:cond delay="0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9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9" fill="hold">
                      <p:stCondLst>
                        <p:cond delay="0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19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0" fill="hold">
                      <p:stCondLst>
                        <p:cond delay="0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6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7" fill="hold">
                      <p:stCondLst>
                        <p:cond delay="0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33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4" fill="hold">
                      <p:stCondLst>
                        <p:cond delay="0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61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2" fill="hold">
                      <p:stCondLst>
                        <p:cond delay="0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26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9" fill="hold">
                      <p:stCondLst>
                        <p:cond delay="0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7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6" fill="hold">
                      <p:stCondLst>
                        <p:cond delay="0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8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9"/>
                  </p:tgtEl>
                </p:cond>
              </p:nextCondLst>
            </p:seq>
            <p:seq concurrent="1" nextAc="seek">
              <p:cTn id="289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0" fill="hold">
                      <p:stCondLst>
                        <p:cond delay="0"/>
                      </p:stCondLst>
                      <p:childTnLst>
                        <p:par>
                          <p:cTn id="291" fill="hold">
                            <p:stCondLst>
                              <p:cond delay="0"/>
                            </p:stCondLst>
                            <p:childTnLst>
                              <p:par>
                                <p:cTn id="2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29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303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4" fill="hold">
                      <p:stCondLst>
                        <p:cond delay="0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10" restart="whenNotActive" fill="hold" evtFilter="cancelBubble" nodeType="interactiveSeq">
                <p:stCondLst>
                  <p:cond evt="onClick" delay="0">
                    <p:tgtEl>
                      <p:spTgt spid="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1" fill="hold">
                      <p:stCondLst>
                        <p:cond delay="0"/>
                      </p:stCondLst>
                      <p:childTnLst>
                        <p:par>
                          <p:cTn id="312" fill="hold">
                            <p:stCondLst>
                              <p:cond delay="0"/>
                            </p:stCondLst>
                            <p:childTnLst>
                              <p:par>
                                <p:cTn id="3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7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24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5" fill="hold">
                      <p:stCondLst>
                        <p:cond delay="0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331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2" fill="hold">
                      <p:stCondLst>
                        <p:cond delay="0"/>
                      </p:stCondLst>
                      <p:childTnLst>
                        <p:par>
                          <p:cTn id="333" fill="hold">
                            <p:stCondLst>
                              <p:cond delay="0"/>
                            </p:stCondLst>
                            <p:childTnLst>
                              <p:par>
                                <p:cTn id="33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0"/>
                  </p:tgtEl>
                </p:cond>
              </p:nextCondLst>
            </p:seq>
            <p:seq concurrent="1" nextAc="seek">
              <p:cTn id="34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6" fill="hold">
                      <p:stCondLst>
                        <p:cond delay="0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"/>
                  </p:tgtEl>
                </p:cond>
              </p:nextCondLst>
            </p:seq>
            <p:seq concurrent="1" nextAc="seek">
              <p:cTn id="359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0" fill="hold">
                      <p:stCondLst>
                        <p:cond delay="0"/>
                      </p:stCondLst>
                      <p:childTnLst>
                        <p:par>
                          <p:cTn id="361" fill="hold">
                            <p:stCondLst>
                              <p:cond delay="0"/>
                            </p:stCondLst>
                            <p:childTnLst>
                              <p:par>
                                <p:cTn id="3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66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7" fill="hold">
                      <p:stCondLst>
                        <p:cond delay="0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73" restart="whenNotActive" fill="hold" evtFilter="cancelBubble" nodeType="interactiveSeq">
                <p:stCondLst>
                  <p:cond evt="onClick" delay="0">
                    <p:tgtEl>
                      <p:spTgt spid="1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4" fill="hold">
                      <p:stCondLst>
                        <p:cond delay="0"/>
                      </p:stCondLst>
                      <p:childTnLst>
                        <p:par>
                          <p:cTn id="375" fill="hold">
                            <p:stCondLst>
                              <p:cond delay="0"/>
                            </p:stCondLst>
                            <p:childTnLst>
                              <p:par>
                                <p:cTn id="3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1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8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8" fill="hold">
                      <p:stCondLst>
                        <p:cond delay="0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3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4" action="ppaction://hlinksldjump"/>
          </p:cNvPr>
          <p:cNvSpPr/>
          <p:nvPr/>
        </p:nvSpPr>
        <p:spPr>
          <a:xfrm>
            <a:off x="251520" y="5589240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074574"/>
            <a:ext cx="78488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Co je litosféra?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4155060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548680"/>
            <a:ext cx="74168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/>
              <a:t>Z jakých částí se skládá Země?</a:t>
            </a:r>
            <a:endParaRPr lang="cs-CZ" sz="4400" b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6852" y="1590292"/>
            <a:ext cx="4478288" cy="4664883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296852" y="6346194"/>
            <a:ext cx="1195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obr.č.1</a:t>
            </a:r>
            <a:endParaRPr lang="cs-CZ" sz="1400" dirty="0"/>
          </a:p>
        </p:txBody>
      </p:sp>
      <p:cxnSp>
        <p:nvCxnSpPr>
          <p:cNvPr id="8" name="Přímá spojnice se šipkou 7"/>
          <p:cNvCxnSpPr/>
          <p:nvPr/>
        </p:nvCxnSpPr>
        <p:spPr>
          <a:xfrm flipV="1">
            <a:off x="4932040" y="2564904"/>
            <a:ext cx="2376264" cy="108012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6120172" y="3429000"/>
            <a:ext cx="2268252" cy="21602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5796136" y="4077072"/>
            <a:ext cx="2016224" cy="129614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254298" y="230329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388424" y="316739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856197" y="5157192"/>
            <a:ext cx="684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486950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13993" y="2091906"/>
            <a:ext cx="75608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Co je pedosféra?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10995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6672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Uveď nejvyšší horu světa.</a:t>
            </a:r>
            <a:endParaRPr lang="cs-CZ" sz="5400" b="1" dirty="0"/>
          </a:p>
        </p:txBody>
      </p:sp>
      <p:pic>
        <p:nvPicPr>
          <p:cNvPr id="1026" name="Picture 2" descr="File:Everest kalapatthar crop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601" y="1811175"/>
            <a:ext cx="6179840" cy="415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29601" y="6097058"/>
            <a:ext cx="8582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obr.č.2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6399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271" y="1052736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Jak se nazývá nejhlubší oceánský příkop?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392241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1872119"/>
            <a:ext cx="7920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Co je zvětrávání?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17270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7699" y="1641303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Vysvětli pojem – </a:t>
            </a:r>
          </a:p>
          <a:p>
            <a:pPr algn="ctr"/>
            <a:r>
              <a:rPr lang="cs-CZ" sz="8000" b="1" dirty="0" smtClean="0"/>
              <a:t> ústí řeky.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40913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1609928"/>
            <a:ext cx="828092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Který plyn je ve vzduchu obsažen nejvíce?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584768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1741" y="1340768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Jaký význam pro Zemi má ozónová vrstva?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11888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6009" y="908720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Na které polokouli leží obratník Raka?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008418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764704"/>
            <a:ext cx="79928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Jak se nazývá největší tropický les na světě?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265696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8917" y="764704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Doplň zeměpisný pojem:</a:t>
            </a:r>
          </a:p>
          <a:p>
            <a:pPr algn="ctr"/>
            <a:r>
              <a:rPr lang="cs-CZ" sz="7200" b="1" dirty="0" smtClean="0"/>
              <a:t>Suezský ………….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252920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2239" y="1556792"/>
            <a:ext cx="835292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Vysvětli pojem polární noc.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133123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3265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Na kterém kontinentě žijí tato zvířata?:</a:t>
            </a:r>
          </a:p>
          <a:p>
            <a:r>
              <a:rPr lang="cs-CZ" sz="3600" b="1" dirty="0" smtClean="0"/>
              <a:t>klokan, ježura, koala.</a:t>
            </a:r>
            <a:endParaRPr lang="cs-CZ" sz="3600" b="1" dirty="0"/>
          </a:p>
        </p:txBody>
      </p:sp>
      <p:pic>
        <p:nvPicPr>
          <p:cNvPr id="2050" name="Picture 2" descr="File:Klokan Bennettův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05" y="1700808"/>
            <a:ext cx="3947498" cy="310826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Echidna ST 03.jp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223" y="1568594"/>
            <a:ext cx="3059201" cy="31058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ile:Koala.jpg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50" y="3882679"/>
            <a:ext cx="2915506" cy="28214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23905" y="4882260"/>
            <a:ext cx="9797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obr.č.3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811527" y="4772219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obr.č.4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63840" y="6363570"/>
            <a:ext cx="872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obr.č.5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85877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8716" y="980728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Jak se nazývá nejslanější moře na světě?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1452564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404664"/>
            <a:ext cx="8208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Ve kterém podnebném pásu se pěstují olivy, citrusy, vinná réva?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287699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908720"/>
            <a:ext cx="81369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/>
              <a:t>Jak se nazývá nejdelší řeka na světě? Ve kterém světadílu se nachází?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2263757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908720"/>
            <a:ext cx="84657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Jak se nazývají stepi v Jižní Americe?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66961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1112" y="1484784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Znáš největší jezero na světě?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99334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548680"/>
            <a:ext cx="763284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/>
              <a:t>Jak se nazývá největší pouš</a:t>
            </a:r>
            <a:r>
              <a:rPr lang="cs-CZ" sz="5400" b="1" dirty="0"/>
              <a:t>ť</a:t>
            </a:r>
            <a:r>
              <a:rPr lang="cs-CZ" sz="5400" b="1" dirty="0" smtClean="0"/>
              <a:t> na světě? Kde se nachází?</a:t>
            </a:r>
            <a:endParaRPr lang="cs-CZ" sz="5400" b="1" dirty="0"/>
          </a:p>
        </p:txBody>
      </p:sp>
      <p:pic>
        <p:nvPicPr>
          <p:cNvPr id="4098" name="Picture 2" descr="File:Dunes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90721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83768" y="6286115"/>
            <a:ext cx="15841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obr.č.6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7581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548680"/>
            <a:ext cx="74888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Ve kterém podnebném pásu se střídají čtyři roční doby?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103238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40769" y="908720"/>
            <a:ext cx="79208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Jak dlouho trvá na rovníku den a jak dlouho noc?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123311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476672"/>
            <a:ext cx="741682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/>
              <a:t>Jak  se nazývá nejhlubší jezero na světě? Kde se nachází?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34418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7732" y="2204864"/>
            <a:ext cx="7272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Co je to oáza?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27384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48680"/>
            <a:ext cx="39604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/>
              <a:t>Jak se jmenuje tento živočich. Kde žije?</a:t>
            </a:r>
            <a:endParaRPr lang="cs-CZ" sz="6000" b="1" dirty="0"/>
          </a:p>
        </p:txBody>
      </p:sp>
      <p:pic>
        <p:nvPicPr>
          <p:cNvPr id="3076" name="Picture 4" descr="File:Male silverback Gorilla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80728"/>
            <a:ext cx="4619101" cy="4689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95936" y="5753500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obr.č.7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24382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66495" y="548680"/>
            <a:ext cx="7272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Ve které přírodní krajině žijí sloni, zebry, lvi, žirafy?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42581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Vodorovný svitek 2">
            <a:hlinkClick r:id="rId3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0"/>
            <a:ext cx="77048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Zimní slunovrat nastává:</a:t>
            </a:r>
          </a:p>
          <a:p>
            <a:pPr marL="342900" indent="-342900">
              <a:buAutoNum type="alphaLcParenR"/>
            </a:pPr>
            <a:r>
              <a:rPr lang="cs-CZ" sz="6000" b="1" dirty="0" smtClean="0"/>
              <a:t>22.12.</a:t>
            </a:r>
          </a:p>
          <a:p>
            <a:pPr marL="342900" indent="-342900">
              <a:buAutoNum type="alphaLcParenR"/>
            </a:pPr>
            <a:r>
              <a:rPr lang="cs-CZ" sz="6000" b="1" dirty="0" smtClean="0"/>
              <a:t>22.1.</a:t>
            </a:r>
          </a:p>
          <a:p>
            <a:pPr marL="342900" indent="-342900">
              <a:buAutoNum type="alphaLcParenR"/>
            </a:pPr>
            <a:r>
              <a:rPr lang="cs-CZ" sz="6000" b="1" dirty="0" smtClean="0"/>
              <a:t> 1.12.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41574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File:Eunectes murinu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881977"/>
            <a:ext cx="464451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699792" y="6098812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obr.č.10</a:t>
            </a:r>
            <a:endParaRPr lang="cs-CZ" sz="1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76672"/>
            <a:ext cx="74168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Na obrázku je jeden z největších hadů světa, obývá Amazonský prales.</a:t>
            </a:r>
          </a:p>
          <a:p>
            <a:r>
              <a:rPr lang="cs-CZ" sz="2800" b="1" dirty="0" smtClean="0"/>
              <a:t>Pokus se uhodnout název živočicha s malou nápovědou.</a:t>
            </a:r>
          </a:p>
          <a:p>
            <a:r>
              <a:rPr lang="cs-CZ" sz="2800" b="1" dirty="0" smtClean="0"/>
              <a:t>__  __  A  __  O  __  D  __</a:t>
            </a:r>
            <a:endParaRPr lang="cs-CZ" sz="2800" b="1" dirty="0"/>
          </a:p>
        </p:txBody>
      </p:sp>
      <p:sp>
        <p:nvSpPr>
          <p:cNvPr id="7" name="Vodorovný svitek 6">
            <a:hlinkClick r:id="rId5" action="ppaction://hlinksldjump"/>
          </p:cNvPr>
          <p:cNvSpPr/>
          <p:nvPr/>
        </p:nvSpPr>
        <p:spPr>
          <a:xfrm>
            <a:off x="251520" y="5534677"/>
            <a:ext cx="1656184" cy="936104"/>
          </a:xfrm>
          <a:prstGeom prst="horizontalScroll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Náhradní otázka</a:t>
            </a:r>
            <a:endParaRPr lang="cs-CZ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78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484784"/>
            <a:ext cx="81369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Je Grónsko největší ostrov na světě?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84875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548680"/>
            <a:ext cx="73448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Je výška hory Mount Everest 12848 metrů?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81331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98263" y="980728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Mohou se kořeny rostlin podílet na zvětrávání hornin?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23708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692696"/>
            <a:ext cx="81369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Leží obratník Kozoroha na Jižní polokouli?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281921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5536" y="404664"/>
            <a:ext cx="813690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/>
              <a:t>Je toto pravdivé tvrzení?</a:t>
            </a:r>
          </a:p>
          <a:p>
            <a:pPr algn="ctr"/>
            <a:r>
              <a:rPr lang="cs-CZ" sz="6600" b="1" dirty="0" smtClean="0"/>
              <a:t>Sněžná čára je nadmořská výška od které sníh začíná tát. 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390952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340768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Je  Lipno největším  rybníkem v České republice?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939164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980728"/>
            <a:ext cx="79208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Magma jsou roztavené horniny uvnitř Země.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375941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69144" y="980728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Na severním pólu je rok polární den a rok polární noc.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417211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556792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Čad je jezero </a:t>
            </a:r>
          </a:p>
          <a:p>
            <a:pPr algn="ctr"/>
            <a:r>
              <a:rPr lang="cs-CZ" sz="8000" b="1" dirty="0" smtClean="0"/>
              <a:t>v Africe.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583559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908720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Eroze je zúrodňování půdy hnojením.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32922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24001" y="1825952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Srážky vznikají na horách.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28416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692696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/>
              <a:t>Je na obrázku medvídek koala?</a:t>
            </a:r>
            <a:endParaRPr lang="cs-CZ" sz="4800" b="1" dirty="0"/>
          </a:p>
        </p:txBody>
      </p:sp>
      <p:pic>
        <p:nvPicPr>
          <p:cNvPr id="5122" name="Picture 2" descr="File:Panda closeup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584685"/>
            <a:ext cx="5324640" cy="4582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40609" y="6278832"/>
            <a:ext cx="12241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obr.č.8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66781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47667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Roční doba se střídají, protože se Země otáčí kolem Slunce.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51810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97226" y="1412776"/>
            <a:ext cx="82089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Je medvěd lední typický obyvatel lesů mírného pásu?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165505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268760"/>
            <a:ext cx="76328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Jezero je vodní nádrž vytvořená člověkem.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70619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77768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Podzimní rovnodennost nastává 21.9.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163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620688"/>
            <a:ext cx="83529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Plankton jsou mikroorganismy žijící v trvale zamokřené půdě.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079750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556792"/>
            <a:ext cx="7992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Tsunami je podmořské zemětřesení.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421209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825952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Kyslíku je v atmosféře nejvíce.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37852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12304" y="1809732"/>
            <a:ext cx="799288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Počasí je okamžitý stav ovzduší.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160326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620688"/>
            <a:ext cx="828092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Tundra je přírodní krajina zastoupená jehličnatými lesy.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3329498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48680"/>
            <a:ext cx="849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Je Černé jezero největší v České republice?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28816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620688"/>
            <a:ext cx="83529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Humus je nejúrodnější část půdy.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405425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79512" y="641733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obr.č.9</a:t>
            </a:r>
            <a:endParaRPr lang="cs-CZ" sz="1200" dirty="0"/>
          </a:p>
        </p:txBody>
      </p:sp>
      <p:pic>
        <p:nvPicPr>
          <p:cNvPr id="1030" name="Picture 6" descr="File:Amerikanischer Bison (Bison bison)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260676"/>
            <a:ext cx="5754224" cy="430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11560" y="476672"/>
            <a:ext cx="77768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600" b="1" dirty="0" smtClean="0"/>
              <a:t>Je na obrázku bizon?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val="416734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908720"/>
            <a:ext cx="820891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800" b="1" dirty="0" smtClean="0"/>
              <a:t>Vzniká půda zvětráváním hornin?</a:t>
            </a:r>
            <a:endParaRPr lang="cs-CZ" sz="8800" b="1" dirty="0"/>
          </a:p>
        </p:txBody>
      </p:sp>
    </p:spTree>
    <p:extLst>
      <p:ext uri="{BB962C8B-B14F-4D97-AF65-F5344CB8AC3E}">
        <p14:creationId xmlns:p14="http://schemas.microsoft.com/office/powerpoint/2010/main" val="3778135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692696"/>
            <a:ext cx="82809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/>
              <a:t>Pěstují se na tropických plantážích např. banánovníky, kakaovníky nebo kokosovníky?</a:t>
            </a:r>
            <a:endParaRPr lang="cs-CZ" sz="7200" b="1" dirty="0"/>
          </a:p>
        </p:txBody>
      </p:sp>
    </p:spTree>
    <p:extLst>
      <p:ext uri="{BB962C8B-B14F-4D97-AF65-F5344CB8AC3E}">
        <p14:creationId xmlns:p14="http://schemas.microsoft.com/office/powerpoint/2010/main" val="19311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980728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Antarktida se nachází na severní polokouli.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33132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rId2" action="ppaction://hlinksldjump" highlightClick="1"/>
          </p:cNvPr>
          <p:cNvSpPr/>
          <p:nvPr/>
        </p:nvSpPr>
        <p:spPr>
          <a:xfrm>
            <a:off x="7812360" y="6165304"/>
            <a:ext cx="576064" cy="504056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76672"/>
            <a:ext cx="806489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/>
              <a:t>Mrož a tuleň jsou typickými obyvateli tropických moří.</a:t>
            </a:r>
            <a:endParaRPr lang="cs-CZ" sz="8000" b="1" dirty="0"/>
          </a:p>
        </p:txBody>
      </p:sp>
    </p:spTree>
    <p:extLst>
      <p:ext uri="{BB962C8B-B14F-4D97-AF65-F5344CB8AC3E}">
        <p14:creationId xmlns:p14="http://schemas.microsoft.com/office/powerpoint/2010/main" val="243620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84249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Zdroje obrázků</a:t>
            </a:r>
            <a:r>
              <a:rPr lang="cs-CZ" sz="3200" dirty="0" smtClean="0"/>
              <a:t>: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obr.č.1:</a:t>
            </a:r>
            <a:r>
              <a:rPr lang="cs-CZ" sz="1400" smtClean="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[cit. </a:t>
            </a:r>
            <a:r>
              <a:rPr lang="cs-CZ" sz="1200" smtClean="0">
                <a:solidFill>
                  <a:prstClr val="black"/>
                </a:solidFill>
                <a:latin typeface="Trebuchet MS"/>
              </a:rPr>
              <a:t>2012-03-19] </a:t>
            </a:r>
            <a:r>
              <a:rPr lang="cs-CZ" sz="1400" smtClean="0"/>
              <a:t> </a:t>
            </a:r>
            <a:r>
              <a:rPr lang="cs-CZ" sz="1400"/>
              <a:t>Dostupné pod licencí </a:t>
            </a:r>
            <a:r>
              <a:rPr lang="cs-CZ" sz="1400" i="1"/>
              <a:t>Creative Commons</a:t>
            </a:r>
            <a:r>
              <a:rPr lang="cs-CZ" sz="1400"/>
              <a:t> </a:t>
            </a:r>
            <a:r>
              <a:rPr lang="cs-CZ" sz="1400" smtClean="0"/>
              <a:t>na </a:t>
            </a:r>
            <a:r>
              <a:rPr lang="cs-CZ" sz="140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cs.wikipedia.org/wiki/Soubor:Jordens_inre.svg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obr.č.2:</a:t>
            </a:r>
            <a:r>
              <a:rPr lang="cs-CZ" sz="1400" smtClean="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</a:t>
            </a:r>
            <a:r>
              <a:rPr lang="cs-CZ" sz="1400" smtClean="0"/>
              <a:t> Dostupné pod licencí</a:t>
            </a:r>
            <a:r>
              <a:rPr lang="en-US" sz="1400">
                <a:hlinkClick r:id="rId2" action="ppaction://hlinkfile" tooltip="w:en:Creative Commons"/>
              </a:rPr>
              <a:t> </a:t>
            </a:r>
            <a:r>
              <a:rPr lang="en-US" sz="1400" i="1"/>
              <a:t>Creative Commons Attribution-Share Alike 2.5 Generic license </a:t>
            </a:r>
            <a:r>
              <a:rPr lang="cs-CZ" sz="1400" smtClean="0"/>
              <a:t>na	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commons.wikimedia.org/wiki/File:Everest_kalapatthar_crop.jpg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obr.č.3</a:t>
            </a:r>
            <a:r>
              <a:rPr lang="cs-CZ" sz="1400" dirty="0"/>
              <a:t>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 </a:t>
            </a:r>
            <a:r>
              <a:rPr lang="cs-CZ" sz="1400" smtClean="0"/>
              <a:t>Dostupné pod licencí </a:t>
            </a:r>
            <a:r>
              <a:rPr lang="en-US" sz="1400" i="1" smtClean="0"/>
              <a:t>Creative </a:t>
            </a:r>
            <a:r>
              <a:rPr lang="en-US" sz="1400" i="1"/>
              <a:t>Commons Attribution 3.0 Unported license</a:t>
            </a:r>
            <a:r>
              <a:rPr lang="en-US" sz="1400" smtClean="0"/>
              <a:t>.</a:t>
            </a:r>
            <a:r>
              <a:rPr lang="cs-CZ" sz="1400" smtClean="0"/>
              <a:t> na</a:t>
            </a:r>
            <a:r>
              <a:rPr lang="en-US" sz="1400" smtClean="0"/>
              <a:t> </a:t>
            </a:r>
            <a:r>
              <a:rPr lang="cs-CZ" sz="1400" smtClean="0"/>
              <a:t>	http</a:t>
            </a:r>
            <a:r>
              <a:rPr lang="cs-CZ" sz="1400"/>
              <a:t>://</a:t>
            </a:r>
            <a:r>
              <a:rPr lang="cs-CZ" sz="1400" smtClean="0"/>
              <a:t>commons.wikimedi a.org/wiki/File:Klokan_Bennett%C5%AFv.jpg</a:t>
            </a:r>
            <a:endParaRPr lang="cs-CZ" sz="1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obr.č.4</a:t>
            </a:r>
            <a:r>
              <a:rPr lang="cs-CZ" sz="1400" dirty="0"/>
              <a:t>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 </a:t>
            </a:r>
            <a:r>
              <a:rPr lang="cs-CZ" sz="1400" smtClean="0"/>
              <a:t>Dostupné pod licencí </a:t>
            </a:r>
            <a:r>
              <a:rPr lang="cs-CZ" sz="1400" i="1"/>
              <a:t>Creative </a:t>
            </a:r>
            <a:r>
              <a:rPr lang="cs-CZ" sz="1400" i="1" smtClean="0"/>
              <a:t>Commons na 	</a:t>
            </a:r>
            <a:r>
              <a:rPr lang="cs-CZ" sz="140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commons.wikimedia.org/wiki/File:Echidna_ST_03.jpg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obr.č.5: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</a:t>
            </a:r>
            <a:r>
              <a:rPr lang="cs-CZ" sz="1400" smtClean="0"/>
              <a:t> </a:t>
            </a:r>
            <a:r>
              <a:rPr lang="cs-CZ" sz="1400"/>
              <a:t>Dostupné pod licencí </a:t>
            </a:r>
            <a:r>
              <a:rPr lang="en-US" sz="1400" i="1"/>
              <a:t>Creative Commons Attribution 3.0 Unported license </a:t>
            </a:r>
            <a:r>
              <a:rPr lang="cs-CZ" sz="1400" i="1" smtClean="0"/>
              <a:t>na	</a:t>
            </a:r>
            <a:r>
              <a:rPr lang="cs-CZ" sz="140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commons.wikimedia.org/wiki/File:Koala.jpg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obr.č.6</a:t>
            </a:r>
            <a:r>
              <a:rPr lang="cs-CZ" sz="1400" dirty="0"/>
              <a:t>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 </a:t>
            </a:r>
            <a:r>
              <a:rPr lang="cs-CZ" sz="1400" smtClean="0"/>
              <a:t>Dostupné </a:t>
            </a:r>
            <a:r>
              <a:rPr lang="cs-CZ" sz="1400"/>
              <a:t>pod licencí </a:t>
            </a:r>
            <a:r>
              <a:rPr lang="en-US" sz="1400" i="1"/>
              <a:t>Creative Commons Attribution 3.0 Unported license </a:t>
            </a:r>
            <a:r>
              <a:rPr lang="cs-CZ" sz="1400" i="1"/>
              <a:t>na </a:t>
            </a:r>
            <a:r>
              <a:rPr lang="cs-CZ" sz="1400" i="1" smtClean="0"/>
              <a:t>	</a:t>
            </a:r>
            <a:r>
              <a:rPr lang="cs-CZ" sz="1400" smtClean="0"/>
              <a:t>http</a:t>
            </a:r>
            <a:r>
              <a:rPr lang="cs-CZ" sz="1400" dirty="0"/>
              <a:t>://commons.wikimedia.org/wiki/File:Dunes.jpg</a:t>
            </a:r>
            <a:endParaRPr lang="cs-CZ" sz="1400" dirty="0" smtClean="0"/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obr.č.7 </a:t>
            </a:r>
            <a:r>
              <a:rPr lang="cs-CZ" sz="1400" dirty="0"/>
              <a:t>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</a:t>
            </a:r>
            <a:r>
              <a:rPr lang="cs-CZ" sz="1400" smtClean="0"/>
              <a:t> </a:t>
            </a:r>
            <a:r>
              <a:rPr lang="cs-CZ" sz="1400"/>
              <a:t>Dostupné pod licencí </a:t>
            </a:r>
            <a:r>
              <a:rPr lang="en-US" sz="1400" i="1"/>
              <a:t>Creative Commons Attribution 3.0 Unported license </a:t>
            </a:r>
            <a:r>
              <a:rPr lang="cs-CZ" sz="1400" i="1"/>
              <a:t>na </a:t>
            </a:r>
            <a:r>
              <a:rPr lang="cs-CZ" sz="1400" i="1" smtClean="0"/>
              <a:t>	</a:t>
            </a:r>
            <a:r>
              <a:rPr lang="cs-CZ" sz="140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upload.wikimedia.org/wikipedia/commons/b/bc/Male_silverback_Gorilla.JPG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obr.č.8: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</a:t>
            </a:r>
            <a:r>
              <a:rPr lang="cs-CZ" sz="1400" smtClean="0"/>
              <a:t> </a:t>
            </a:r>
            <a:r>
              <a:rPr lang="cs-CZ" sz="1400"/>
              <a:t>Dostupné pod licencí </a:t>
            </a:r>
            <a:r>
              <a:rPr lang="en-US" sz="1400" i="1"/>
              <a:t>Creative Commons Attribution 3.0 Unported license </a:t>
            </a:r>
            <a:r>
              <a:rPr lang="cs-CZ" sz="1400" i="1"/>
              <a:t>na </a:t>
            </a:r>
            <a:r>
              <a:rPr lang="cs-CZ" sz="1400" i="1" smtClean="0"/>
              <a:t>	</a:t>
            </a:r>
            <a:r>
              <a:rPr lang="cs-CZ" sz="1400" smtClean="0"/>
              <a:t>http</a:t>
            </a:r>
            <a:r>
              <a:rPr lang="cs-CZ" sz="1400" dirty="0"/>
              <a:t>://</a:t>
            </a:r>
            <a:r>
              <a:rPr lang="cs-CZ" sz="1400" dirty="0" smtClean="0"/>
              <a:t>commons.wikimedia.org/wiki/File:Panda_closeup.jpg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dirty="0" smtClean="0"/>
              <a:t>obr.č.9</a:t>
            </a:r>
            <a:r>
              <a:rPr lang="cs-CZ" sz="1400" dirty="0"/>
              <a:t>:</a:t>
            </a:r>
            <a:r>
              <a:rPr lang="cs-CZ" sz="1400"/>
              <a:t>	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 </a:t>
            </a:r>
            <a:r>
              <a:rPr lang="cs-CZ" sz="1400" smtClean="0"/>
              <a:t>Dostupné pod licencí </a:t>
            </a:r>
            <a:r>
              <a:rPr lang="en-US" sz="1400" i="1"/>
              <a:t>Creative Commons Attribution-Share Alike 3.0 </a:t>
            </a:r>
            <a:r>
              <a:rPr lang="en-US" sz="1400" i="1" smtClean="0"/>
              <a:t>Unporte</a:t>
            </a:r>
            <a:r>
              <a:rPr lang="cs-CZ" sz="1400" i="1" smtClean="0"/>
              <a:t>d </a:t>
            </a:r>
            <a:r>
              <a:rPr lang="cs-CZ" sz="1400" smtClean="0"/>
              <a:t>na 	http</a:t>
            </a:r>
            <a:r>
              <a:rPr lang="cs-CZ" sz="1400" dirty="0"/>
              <a:t>://commons.wikimedia.org/wiki/File:Amerikanischer_Bison_(Bison_bison).</a:t>
            </a:r>
            <a:r>
              <a:rPr lang="cs-CZ" sz="1400" dirty="0" smtClean="0"/>
              <a:t>jpg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1400" smtClean="0"/>
              <a:t>obr.č.10:</a:t>
            </a:r>
            <a:r>
              <a:rPr lang="cs-CZ" sz="1200">
                <a:solidFill>
                  <a:prstClr val="black"/>
                </a:solidFill>
                <a:latin typeface="Trebuchet MS"/>
              </a:rPr>
              <a:t> [cit. 2012-03-19]</a:t>
            </a:r>
            <a:r>
              <a:rPr lang="cs-CZ" sz="1400" smtClean="0"/>
              <a:t> </a:t>
            </a:r>
            <a:r>
              <a:rPr lang="cs-CZ" sz="1400"/>
              <a:t>Dostupné pod licencí </a:t>
            </a:r>
            <a:r>
              <a:rPr lang="en-US" sz="1400" i="1"/>
              <a:t>Creative Commons Attribution-Share Alike 3.0 Unporte</a:t>
            </a:r>
            <a:r>
              <a:rPr lang="cs-CZ" sz="1400" i="1"/>
              <a:t>d </a:t>
            </a:r>
            <a:r>
              <a:rPr lang="cs-CZ" sz="1400"/>
              <a:t>na </a:t>
            </a:r>
            <a:r>
              <a:rPr lang="cs-CZ" sz="1400" smtClean="0"/>
              <a:t>	http</a:t>
            </a:r>
            <a:r>
              <a:rPr lang="cs-CZ" sz="1400" dirty="0"/>
              <a:t>://commons.wikimedia.org/wiki/File:Eunectes_murinus.jpg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9792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1051</TotalTime>
  <Words>785</Words>
  <Application>Microsoft Office PowerPoint</Application>
  <PresentationFormat>Předvádění na obrazovce (4:3)</PresentationFormat>
  <Paragraphs>229</Paragraphs>
  <Slides>60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60</vt:i4>
      </vt:variant>
    </vt:vector>
  </HeadingPairs>
  <TitlesOfParts>
    <vt:vector size="61" baseType="lpstr">
      <vt:lpstr>Motiv systému Office</vt:lpstr>
      <vt:lpstr>Prezentace aplikace PowerPoint</vt:lpstr>
      <vt:lpstr>AZ-kviz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hracst</dc:creator>
  <cp:lastModifiedBy>hracst</cp:lastModifiedBy>
  <cp:revision>113</cp:revision>
  <dcterms:created xsi:type="dcterms:W3CDTF">2012-02-11T20:20:46Z</dcterms:created>
  <dcterms:modified xsi:type="dcterms:W3CDTF">2012-05-17T15:25:14Z</dcterms:modified>
</cp:coreProperties>
</file>