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3"/>
  </p:notesMasterIdLst>
  <p:handoutMasterIdLst>
    <p:handoutMasterId r:id="rId64"/>
  </p:handoutMasterIdLst>
  <p:sldIdLst>
    <p:sldId id="317" r:id="rId2"/>
    <p:sldId id="264" r:id="rId3"/>
    <p:sldId id="256" r:id="rId4"/>
    <p:sldId id="257" r:id="rId5"/>
    <p:sldId id="269" r:id="rId6"/>
    <p:sldId id="267" r:id="rId7"/>
    <p:sldId id="268" r:id="rId8"/>
    <p:sldId id="258" r:id="rId9"/>
    <p:sldId id="266" r:id="rId10"/>
    <p:sldId id="265" r:id="rId11"/>
    <p:sldId id="259" r:id="rId12"/>
    <p:sldId id="260" r:id="rId13"/>
    <p:sldId id="261" r:id="rId14"/>
    <p:sldId id="262" r:id="rId15"/>
    <p:sldId id="263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92" r:id="rId39"/>
    <p:sldId id="293" r:id="rId40"/>
    <p:sldId id="294" r:id="rId41"/>
    <p:sldId id="295" r:id="rId42"/>
    <p:sldId id="297" r:id="rId43"/>
    <p:sldId id="298" r:id="rId44"/>
    <p:sldId id="299" r:id="rId45"/>
    <p:sldId id="296" r:id="rId46"/>
    <p:sldId id="300" r:id="rId47"/>
    <p:sldId id="301" r:id="rId48"/>
    <p:sldId id="302" r:id="rId49"/>
    <p:sldId id="303" r:id="rId50"/>
    <p:sldId id="307" r:id="rId51"/>
    <p:sldId id="308" r:id="rId52"/>
    <p:sldId id="306" r:id="rId53"/>
    <p:sldId id="305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F661EED4-0B3A-46F9-A2D2-36D14DEAC668}">
          <p14:sldIdLst>
            <p14:sldId id="317"/>
            <p14:sldId id="264"/>
            <p14:sldId id="256"/>
            <p14:sldId id="257"/>
            <p14:sldId id="269"/>
            <p14:sldId id="267"/>
            <p14:sldId id="268"/>
            <p14:sldId id="258"/>
            <p14:sldId id="266"/>
            <p14:sldId id="265"/>
            <p14:sldId id="259"/>
            <p14:sldId id="260"/>
            <p14:sldId id="261"/>
            <p14:sldId id="262"/>
            <p14:sldId id="263"/>
            <p14:sldId id="270"/>
            <p14:sldId id="271"/>
            <p14:sldId id="272"/>
            <p14:sldId id="273"/>
            <p14:sldId id="274"/>
            <p14:sldId id="275"/>
            <p14:sldId id="276"/>
            <p14:sldId id="277"/>
            <p14:sldId id="278"/>
            <p14:sldId id="279"/>
            <p14:sldId id="280"/>
            <p14:sldId id="281"/>
            <p14:sldId id="282"/>
            <p14:sldId id="283"/>
            <p14:sldId id="284"/>
            <p14:sldId id="285"/>
            <p14:sldId id="286"/>
            <p14:sldId id="287"/>
            <p14:sldId id="288"/>
            <p14:sldId id="289"/>
            <p14:sldId id="290"/>
            <p14:sldId id="291"/>
            <p14:sldId id="292"/>
            <p14:sldId id="293"/>
            <p14:sldId id="294"/>
            <p14:sldId id="295"/>
            <p14:sldId id="297"/>
            <p14:sldId id="298"/>
            <p14:sldId id="299"/>
            <p14:sldId id="296"/>
            <p14:sldId id="300"/>
            <p14:sldId id="301"/>
            <p14:sldId id="302"/>
            <p14:sldId id="303"/>
            <p14:sldId id="307"/>
            <p14:sldId id="308"/>
            <p14:sldId id="306"/>
            <p14:sldId id="305"/>
            <p14:sldId id="309"/>
            <p14:sldId id="310"/>
            <p14:sldId id="311"/>
            <p14:sldId id="312"/>
            <p14:sldId id="313"/>
            <p14:sldId id="314"/>
            <p14:sldId id="315"/>
            <p14:sldId id="31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55" autoAdjust="0"/>
    <p:restoredTop sz="99274" autoAdjust="0"/>
  </p:normalViewPr>
  <p:slideViewPr>
    <p:cSldViewPr>
      <p:cViewPr>
        <p:scale>
          <a:sx n="66" d="100"/>
          <a:sy n="66" d="100"/>
        </p:scale>
        <p:origin x="-1530" y="-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notesMaster" Target="notesMasters/notesMaster1.xml"/><Relationship Id="rId68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DFD5A2-A3A5-4B16-9199-95DE8960CF18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hkkk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A9A8EB-6B02-45D6-9B7E-4FAB8CE9C0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4247366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81F55E-F526-4C32-85CA-FE298F147F3C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hkkk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DC1C70-738E-4D30-8B49-968A7DAB9C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15652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hkkk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13562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hkkk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38476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EACA-4D88-42B8-8EFE-DECC0AD7E714}" type="datetime1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25728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AE3E2-6192-4342-94CA-0F1187353C84}" type="datetime1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14272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49630-9D61-4AA0-8231-9F78BF7B772F}" type="datetime1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9208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FBAC3-7E8D-41CE-A262-01957C052D68}" type="datetime1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3187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F363B-52A9-4ECA-B6E6-C8A146D08A1F}" type="datetime1">
              <a:rPr lang="cs-CZ" smtClean="0"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60812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8BD96-15AC-4501-BD73-270D0955E398}" type="datetime1">
              <a:rPr lang="cs-CZ" smtClean="0"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49676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51C12-6042-4892-AFFD-FB2D641BB6D8}" type="datetime1">
              <a:rPr lang="cs-CZ" smtClean="0"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65688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4C5D2-38C8-44F8-8121-1E90319C1245}" type="datetime1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0839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62FBD-4500-4364-8F7A-8E8ACBD2D7EB}" type="datetime1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91596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E4280A-B66F-4086-A264-D2566E8D2384}" type="datetime1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8296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84DDC-7D26-4593-9BB2-0EDD5EC77F4A}" type="datetime1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435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3330B1-E63D-4893-9E20-8BA220CA05C9}" type="datetime1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9DFDA3-D43C-4454-8737-6C0C6D567B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77147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30.xml"/><Relationship Id="rId13" Type="http://schemas.openxmlformats.org/officeDocument/2006/relationships/slide" Target="slide24.xml"/><Relationship Id="rId18" Type="http://schemas.openxmlformats.org/officeDocument/2006/relationships/slide" Target="slide17.xml"/><Relationship Id="rId26" Type="http://schemas.openxmlformats.org/officeDocument/2006/relationships/slide" Target="slide5.xml"/><Relationship Id="rId3" Type="http://schemas.openxmlformats.org/officeDocument/2006/relationships/slide" Target="slide28.xml"/><Relationship Id="rId21" Type="http://schemas.openxmlformats.org/officeDocument/2006/relationships/slide" Target="slide13.xml"/><Relationship Id="rId7" Type="http://schemas.openxmlformats.org/officeDocument/2006/relationships/slide" Target="slide31.xml"/><Relationship Id="rId12" Type="http://schemas.openxmlformats.org/officeDocument/2006/relationships/slide" Target="slide19.xml"/><Relationship Id="rId17" Type="http://schemas.openxmlformats.org/officeDocument/2006/relationships/slide" Target="slide18.xml"/><Relationship Id="rId25" Type="http://schemas.openxmlformats.org/officeDocument/2006/relationships/slide" Target="slide6.xml"/><Relationship Id="rId2" Type="http://schemas.openxmlformats.org/officeDocument/2006/relationships/notesSlide" Target="../notesSlides/notesSlide1.xml"/><Relationship Id="rId16" Type="http://schemas.openxmlformats.org/officeDocument/2006/relationships/slide" Target="slide14.xml"/><Relationship Id="rId20" Type="http://schemas.openxmlformats.org/officeDocument/2006/relationships/slide" Target="slide15.xml"/><Relationship Id="rId29" Type="http://schemas.openxmlformats.org/officeDocument/2006/relationships/slide" Target="slide7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7.xml"/><Relationship Id="rId11" Type="http://schemas.openxmlformats.org/officeDocument/2006/relationships/slide" Target="slide20.xml"/><Relationship Id="rId24" Type="http://schemas.openxmlformats.org/officeDocument/2006/relationships/slide" Target="slide10.xml"/><Relationship Id="rId5" Type="http://schemas.openxmlformats.org/officeDocument/2006/relationships/slide" Target="slide26.xml"/><Relationship Id="rId15" Type="http://schemas.openxmlformats.org/officeDocument/2006/relationships/slide" Target="slide22.xml"/><Relationship Id="rId23" Type="http://schemas.openxmlformats.org/officeDocument/2006/relationships/slide" Target="slide11.xml"/><Relationship Id="rId28" Type="http://schemas.openxmlformats.org/officeDocument/2006/relationships/slide" Target="slide8.xml"/><Relationship Id="rId10" Type="http://schemas.openxmlformats.org/officeDocument/2006/relationships/slide" Target="slide21.xml"/><Relationship Id="rId19" Type="http://schemas.openxmlformats.org/officeDocument/2006/relationships/slide" Target="slide16.xml"/><Relationship Id="rId4" Type="http://schemas.openxmlformats.org/officeDocument/2006/relationships/slide" Target="slide25.xml"/><Relationship Id="rId9" Type="http://schemas.openxmlformats.org/officeDocument/2006/relationships/slide" Target="slide29.xml"/><Relationship Id="rId14" Type="http://schemas.openxmlformats.org/officeDocument/2006/relationships/slide" Target="slide23.xml"/><Relationship Id="rId22" Type="http://schemas.openxmlformats.org/officeDocument/2006/relationships/slide" Target="slide12.xml"/><Relationship Id="rId27" Type="http://schemas.openxmlformats.org/officeDocument/2006/relationships/slide" Target="slide9.xml"/><Relationship Id="rId30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jpeg"/><Relationship Id="rId5" Type="http://schemas.openxmlformats.org/officeDocument/2006/relationships/hyperlink" Target="//upload.wikimedia.org/wikipedia/commons/d/d1/Mont_Blanc_du_Tacul_-_July.jpg" TargetMode="External"/><Relationship Id="rId4" Type="http://schemas.openxmlformats.org/officeDocument/2006/relationships/slide" Target="slide3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6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eg"/><Relationship Id="rId4" Type="http://schemas.openxmlformats.org/officeDocument/2006/relationships/hyperlink" Target="//upload.wikimedia.org/wikipedia/commons/7/7f/Eiffelova_vez_2006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7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8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9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0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1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a/a5/Big_Ben_01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2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5/52/SmallEdamCheese.jpg" TargetMode="External"/><Relationship Id="rId3" Type="http://schemas.openxmlformats.org/officeDocument/2006/relationships/slide" Target="slide43.xml"/><Relationship Id="rId7" Type="http://schemas.openxmlformats.org/officeDocument/2006/relationships/image" Target="../media/image6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e/e3/Kvetouc%C3%AD_tulip%C3%A1ny_(2).jpg" TargetMode="External"/><Relationship Id="rId5" Type="http://schemas.openxmlformats.org/officeDocument/2006/relationships/image" Target="../media/image5.jpeg"/><Relationship Id="rId4" Type="http://schemas.openxmlformats.org/officeDocument/2006/relationships/hyperlink" Target="http://cs.wikipedia.org/wiki/Soubor:Bredevoort_003.jpg" TargetMode="External"/><Relationship Id="rId9" Type="http://schemas.openxmlformats.org/officeDocument/2006/relationships/image" Target="../media/image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5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6/6c/Gerlachovsky_stit_from_Velicka_dolina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46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hyperlink" Target="//upload.wikimedia.org/wikipedia/commons/c/c8/Koloseum_Roma_fc01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7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48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9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50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9/98/HCAndersen.jpeg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51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52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hyperlink" Target="//upload.wikimedia.org/wikipedia/commons/f/fb/Tan%C4%8D%C3%ADc%C3%AD_d%C5%AFm_2.JPG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5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55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56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57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58.xml"/><Relationship Id="rId7" Type="http://schemas.openxmlformats.org/officeDocument/2006/relationships/image" Target="../media/image1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f/f3/Flag_of_Switzerland.svg" TargetMode="External"/><Relationship Id="rId5" Type="http://schemas.openxmlformats.org/officeDocument/2006/relationships/image" Target="../media/image12.png"/><Relationship Id="rId4" Type="http://schemas.openxmlformats.org/officeDocument/2006/relationships/hyperlink" Target="//upload.wikimedia.org/wikipedia/commons/5/5c/Flag_of_Greece.svg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59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hyperlink" Target="//upload.wikimedia.org/wikipedia/commons/e/ec/St_Basils_Cathedral-500px.jpg" TargetMode="Externa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b/ba/Flag_of_Germany.svg" TargetMode="Externa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1/1e/Stonehenge.jpg" TargetMode="Externa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9/90/EtnaAvi%C3%B3.JPG" TargetMode="Externa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f/fc/San_marcos_bullfight_01.jpg" TargetMode="Externa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909333296"/>
              </p:ext>
            </p:extLst>
          </p:nvPr>
        </p:nvGraphicFramePr>
        <p:xfrm>
          <a:off x="214313" y="285751"/>
          <a:ext cx="8643938" cy="5157541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4321969"/>
                <a:gridCol w="4321969"/>
              </a:tblGrid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/>
                        <a:t>Název školy:</a:t>
                      </a:r>
                      <a:endParaRPr lang="cs-CZ" sz="1200" b="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/>
                        <a:t>ZŠ a MŠ Verneřice</a:t>
                      </a:r>
                      <a:endParaRPr lang="cs-CZ" sz="1200" b="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Autor výukového materiálu: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Štěpánka Hrachovcová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Číslo projektu: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CZ.1.07/1.4.00/21.1526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Název: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VY_32_INOVACE_I.Z9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Vytvořeno: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15. 2. </a:t>
                      </a:r>
                      <a:r>
                        <a:rPr lang="cs-CZ" sz="1200" dirty="0"/>
                        <a:t>2012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Vzdělávací oblast: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Člověk a příroda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Vzdělávací obor: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Zeměpis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Tematický okruh: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Evropa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Určeno pro: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7. </a:t>
                      </a:r>
                      <a:r>
                        <a:rPr lang="cs-CZ" sz="1200" dirty="0"/>
                        <a:t>ročník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8041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Anotace: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smtClean="0">
                          <a:latin typeface="Calibri"/>
                          <a:ea typeface="Times New Roman"/>
                          <a:cs typeface="Times New Roman"/>
                        </a:rPr>
                        <a:t>AZ kviz – Evropa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smtClean="0">
                          <a:latin typeface="+mn-lt"/>
                          <a:ea typeface="Times New Roman"/>
                          <a:cs typeface="Times New Roman"/>
                        </a:rPr>
                        <a:t>Výukový materiál slouží k opakování </a:t>
                      </a:r>
                      <a:r>
                        <a:rPr lang="cs-CZ" sz="1200" b="0" smtClean="0">
                          <a:latin typeface="+mn-lt"/>
                          <a:ea typeface="Times New Roman"/>
                          <a:cs typeface="Times New Roman"/>
                        </a:rPr>
                        <a:t>Evropy </a:t>
                      </a:r>
                      <a:r>
                        <a:rPr lang="cs-CZ" sz="1200" b="0" smtClean="0">
                          <a:latin typeface="+mn-lt"/>
                          <a:ea typeface="Times New Roman"/>
                          <a:cs typeface="Times New Roman"/>
                        </a:rPr>
                        <a:t>jako celku formou soutěže.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2127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Metodický pokyn: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latin typeface="+mn-lt"/>
                          <a:ea typeface="Times New Roman"/>
                          <a:cs typeface="Times New Roman"/>
                        </a:rPr>
                        <a:t>Žáky rozdělíme na dvě skupiny, přidělíme jedné skupině červenou barvu, druhé žlutou barvu, střídavě si volí čísla otázek v jednotlivých šestiúhelnících. Pokud správně odpoví na danou otázku, kliknutím na číslo správně zodpovězené otázky v barevném kruhu se zabarví příslušný šestiúhelník. Cílem hry je spojit tři strany trojúhelníku. Každý šestiúhelník má náhradní otázku v případě, že na původní otázku neodpoví ani jeden tým. Lze upravit pravidla hry podle potřeby.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smtClean="0">
                        <a:latin typeface="+mn-lt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2684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Autorem materiálu a všech jeho částí, není-li uvedeno jinak, </a:t>
                      </a:r>
                      <a:r>
                        <a:rPr lang="cs-CZ" sz="1200"/>
                        <a:t>je </a:t>
                      </a:r>
                      <a:r>
                        <a:rPr lang="cs-CZ" sz="1200" smtClean="0"/>
                        <a:t>Štěpánka Hrachovcová.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589240"/>
            <a:ext cx="5407660" cy="10382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40831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11560" y="1268760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smtClean="0">
                <a:solidFill>
                  <a:srgbClr val="660033"/>
                </a:solidFill>
              </a:rPr>
              <a:t>AZ-kviz</a:t>
            </a:r>
            <a:endParaRPr lang="cs-CZ" sz="9600">
              <a:solidFill>
                <a:srgbClr val="660033"/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331640" y="3068960"/>
            <a:ext cx="6400800" cy="1752600"/>
          </a:xfrm>
        </p:spPr>
        <p:txBody>
          <a:bodyPr>
            <a:normAutofit/>
          </a:bodyPr>
          <a:lstStyle/>
          <a:p>
            <a:r>
              <a:rPr lang="cs-CZ" sz="7200" smtClean="0">
                <a:solidFill>
                  <a:srgbClr val="0070C0"/>
                </a:solidFill>
              </a:rPr>
              <a:t>EVROPA</a:t>
            </a:r>
            <a:endParaRPr lang="cs-CZ" sz="720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9800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>
            <a:hlinkClick r:id="rId3" action="ppaction://hlinksldjump"/>
          </p:cNvPr>
          <p:cNvSpPr>
            <a:spLocks/>
          </p:cNvSpPr>
          <p:nvPr/>
        </p:nvSpPr>
        <p:spPr>
          <a:xfrm rot="5400000">
            <a:off x="3551153" y="5674816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25</a:t>
            </a:r>
          </a:p>
        </p:txBody>
      </p:sp>
      <p:sp>
        <p:nvSpPr>
          <p:cNvPr id="3" name="Šestiúhelník 2">
            <a:hlinkClick r:id="rId4" action="ppaction://hlinksldjump"/>
          </p:cNvPr>
          <p:cNvSpPr>
            <a:spLocks/>
          </p:cNvSpPr>
          <p:nvPr/>
        </p:nvSpPr>
        <p:spPr>
          <a:xfrm rot="5400000">
            <a:off x="323648" y="5661248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22</a:t>
            </a:r>
          </a:p>
        </p:txBody>
      </p:sp>
      <p:sp>
        <p:nvSpPr>
          <p:cNvPr id="5" name="Šestiúhelník 4">
            <a:hlinkClick r:id="rId5" action="ppaction://hlinksldjump"/>
          </p:cNvPr>
          <p:cNvSpPr>
            <a:spLocks/>
          </p:cNvSpPr>
          <p:nvPr/>
        </p:nvSpPr>
        <p:spPr>
          <a:xfrm rot="5400000">
            <a:off x="1403648" y="5634916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23</a:t>
            </a:r>
          </a:p>
        </p:txBody>
      </p:sp>
      <p:sp>
        <p:nvSpPr>
          <p:cNvPr id="6" name="Šestiúhelník 5">
            <a:hlinkClick r:id="rId6" action="ppaction://hlinksldjump"/>
          </p:cNvPr>
          <p:cNvSpPr>
            <a:spLocks/>
          </p:cNvSpPr>
          <p:nvPr/>
        </p:nvSpPr>
        <p:spPr>
          <a:xfrm rot="5400000">
            <a:off x="2483648" y="5661248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24</a:t>
            </a:r>
          </a:p>
        </p:txBody>
      </p:sp>
      <p:sp>
        <p:nvSpPr>
          <p:cNvPr id="7" name="Šestiúhelník 6">
            <a:hlinkClick r:id="rId7" action="ppaction://hlinksldjump"/>
          </p:cNvPr>
          <p:cNvSpPr>
            <a:spLocks/>
          </p:cNvSpPr>
          <p:nvPr/>
        </p:nvSpPr>
        <p:spPr>
          <a:xfrm rot="5400000">
            <a:off x="6798691" y="5683299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28</a:t>
            </a:r>
          </a:p>
        </p:txBody>
      </p:sp>
      <p:sp>
        <p:nvSpPr>
          <p:cNvPr id="8" name="Šestiúhelník 7">
            <a:hlinkClick r:id="rId8" action="ppaction://hlinksldjump"/>
          </p:cNvPr>
          <p:cNvSpPr>
            <a:spLocks/>
          </p:cNvSpPr>
          <p:nvPr/>
        </p:nvSpPr>
        <p:spPr>
          <a:xfrm rot="5400000">
            <a:off x="5738447" y="5683299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27</a:t>
            </a:r>
          </a:p>
        </p:txBody>
      </p:sp>
      <p:sp>
        <p:nvSpPr>
          <p:cNvPr id="9" name="Šestiúhelník 8">
            <a:hlinkClick r:id="rId9" action="ppaction://hlinksldjump"/>
          </p:cNvPr>
          <p:cNvSpPr>
            <a:spLocks/>
          </p:cNvSpPr>
          <p:nvPr/>
        </p:nvSpPr>
        <p:spPr>
          <a:xfrm rot="5400000">
            <a:off x="4638691" y="5683299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26</a:t>
            </a:r>
          </a:p>
        </p:txBody>
      </p:sp>
      <p:sp>
        <p:nvSpPr>
          <p:cNvPr id="10" name="Šestiúhelník 9">
            <a:hlinkClick r:id="rId10" action="ppaction://hlinksldjump"/>
          </p:cNvPr>
          <p:cNvSpPr>
            <a:spLocks/>
          </p:cNvSpPr>
          <p:nvPr/>
        </p:nvSpPr>
        <p:spPr>
          <a:xfrm rot="5400000">
            <a:off x="3023648" y="4869728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11" name="Šestiúhelník 10">
            <a:hlinkClick r:id="rId11" action="ppaction://hlinksldjump"/>
          </p:cNvPr>
          <p:cNvSpPr>
            <a:spLocks/>
          </p:cNvSpPr>
          <p:nvPr/>
        </p:nvSpPr>
        <p:spPr>
          <a:xfrm rot="5400000">
            <a:off x="1965684" y="4838896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17</a:t>
            </a:r>
          </a:p>
        </p:txBody>
      </p:sp>
      <p:sp>
        <p:nvSpPr>
          <p:cNvPr id="12" name="Šestiúhelník 11">
            <a:hlinkClick r:id="rId12" action="ppaction://hlinksldjump"/>
          </p:cNvPr>
          <p:cNvSpPr>
            <a:spLocks/>
          </p:cNvSpPr>
          <p:nvPr/>
        </p:nvSpPr>
        <p:spPr>
          <a:xfrm rot="5400000">
            <a:off x="863648" y="4838896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13" name="Šestiúhelník 12">
            <a:hlinkClick r:id="rId13" action="ppaction://hlinksldjump"/>
          </p:cNvPr>
          <p:cNvSpPr>
            <a:spLocks/>
          </p:cNvSpPr>
          <p:nvPr/>
        </p:nvSpPr>
        <p:spPr>
          <a:xfrm rot="5400000">
            <a:off x="6258691" y="4880738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21</a:t>
            </a:r>
          </a:p>
        </p:txBody>
      </p:sp>
      <p:sp>
        <p:nvSpPr>
          <p:cNvPr id="14" name="Šestiúhelník 13">
            <a:hlinkClick r:id="rId14" action="ppaction://hlinksldjump"/>
          </p:cNvPr>
          <p:cNvSpPr>
            <a:spLocks/>
          </p:cNvSpPr>
          <p:nvPr/>
        </p:nvSpPr>
        <p:spPr>
          <a:xfrm rot="5400000">
            <a:off x="5178691" y="4891278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15" name="Šestiúhelník 14">
            <a:hlinkClick r:id="rId15" action="ppaction://hlinksldjump"/>
          </p:cNvPr>
          <p:cNvSpPr>
            <a:spLocks/>
          </p:cNvSpPr>
          <p:nvPr/>
        </p:nvSpPr>
        <p:spPr>
          <a:xfrm rot="5400000">
            <a:off x="4130426" y="4869728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19</a:t>
            </a:r>
          </a:p>
        </p:txBody>
      </p:sp>
      <p:sp>
        <p:nvSpPr>
          <p:cNvPr id="16" name="Šestiúhelník 15">
            <a:hlinkClick r:id="rId16" action="ppaction://hlinksldjump"/>
          </p:cNvPr>
          <p:cNvSpPr>
            <a:spLocks/>
          </p:cNvSpPr>
          <p:nvPr/>
        </p:nvSpPr>
        <p:spPr>
          <a:xfrm rot="5400000">
            <a:off x="1403648" y="4077072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17" name="Šestiúhelník 16">
            <a:hlinkClick r:id="rId17" action="ppaction://hlinksldjump"/>
          </p:cNvPr>
          <p:cNvSpPr>
            <a:spLocks/>
          </p:cNvSpPr>
          <p:nvPr/>
        </p:nvSpPr>
        <p:spPr>
          <a:xfrm rot="5400000">
            <a:off x="5738447" y="4077072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15</a:t>
            </a:r>
          </a:p>
        </p:txBody>
      </p:sp>
      <p:sp>
        <p:nvSpPr>
          <p:cNvPr id="18" name="Šestiúhelník 17">
            <a:hlinkClick r:id="rId18" action="ppaction://hlinksldjump"/>
          </p:cNvPr>
          <p:cNvSpPr>
            <a:spLocks/>
          </p:cNvSpPr>
          <p:nvPr/>
        </p:nvSpPr>
        <p:spPr>
          <a:xfrm rot="5400000">
            <a:off x="4696301" y="4077072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14</a:t>
            </a:r>
          </a:p>
        </p:txBody>
      </p:sp>
      <p:sp>
        <p:nvSpPr>
          <p:cNvPr id="19" name="Šestiúhelník 18">
            <a:hlinkClick r:id="rId19" action="ppaction://hlinksldjump"/>
          </p:cNvPr>
          <p:cNvSpPr>
            <a:spLocks/>
          </p:cNvSpPr>
          <p:nvPr/>
        </p:nvSpPr>
        <p:spPr>
          <a:xfrm rot="5400000">
            <a:off x="3590426" y="4057434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13</a:t>
            </a:r>
          </a:p>
        </p:txBody>
      </p:sp>
      <p:sp>
        <p:nvSpPr>
          <p:cNvPr id="20" name="Šestiúhelník 19">
            <a:hlinkClick r:id="rId20" action="ppaction://hlinksldjump"/>
          </p:cNvPr>
          <p:cNvSpPr>
            <a:spLocks/>
          </p:cNvSpPr>
          <p:nvPr/>
        </p:nvSpPr>
        <p:spPr>
          <a:xfrm rot="5400000">
            <a:off x="2505684" y="4057434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12</a:t>
            </a:r>
          </a:p>
        </p:txBody>
      </p:sp>
      <p:sp>
        <p:nvSpPr>
          <p:cNvPr id="21" name="Šestiúhelník 20">
            <a:hlinkClick r:id="rId21" action="ppaction://hlinksldjump"/>
          </p:cNvPr>
          <p:cNvSpPr>
            <a:spLocks/>
          </p:cNvSpPr>
          <p:nvPr/>
        </p:nvSpPr>
        <p:spPr>
          <a:xfrm rot="5400000">
            <a:off x="5198447" y="3278159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10</a:t>
            </a:r>
          </a:p>
        </p:txBody>
      </p:sp>
      <p:sp>
        <p:nvSpPr>
          <p:cNvPr id="22" name="Šestiúhelník 21">
            <a:hlinkClick r:id="rId22" action="ppaction://hlinksldjump"/>
          </p:cNvPr>
          <p:cNvSpPr>
            <a:spLocks/>
          </p:cNvSpPr>
          <p:nvPr/>
        </p:nvSpPr>
        <p:spPr>
          <a:xfrm rot="5400000">
            <a:off x="4103648" y="3278159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23" name="Šestiúhelník 22">
            <a:hlinkClick r:id="rId23" action="ppaction://hlinksldjump"/>
          </p:cNvPr>
          <p:cNvSpPr>
            <a:spLocks/>
          </p:cNvSpPr>
          <p:nvPr/>
        </p:nvSpPr>
        <p:spPr>
          <a:xfrm rot="5400000">
            <a:off x="3011153" y="3284984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24" name="Šestiúhelník 23">
            <a:hlinkClick r:id="rId24" action="ppaction://hlinksldjump"/>
          </p:cNvPr>
          <p:cNvSpPr>
            <a:spLocks/>
          </p:cNvSpPr>
          <p:nvPr/>
        </p:nvSpPr>
        <p:spPr>
          <a:xfrm rot="5400000">
            <a:off x="1943648" y="3284984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25" name="Šestiúhelník 24">
            <a:hlinkClick r:id="rId25" action="ppaction://hlinksldjump"/>
          </p:cNvPr>
          <p:cNvSpPr>
            <a:spLocks/>
          </p:cNvSpPr>
          <p:nvPr/>
        </p:nvSpPr>
        <p:spPr>
          <a:xfrm rot="5400000">
            <a:off x="4149995" y="1697174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wrap="none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26" name="Šestiúhelník 25">
            <a:hlinkClick r:id="rId26" action="ppaction://hlinksldjump"/>
          </p:cNvPr>
          <p:cNvSpPr>
            <a:spLocks/>
          </p:cNvSpPr>
          <p:nvPr/>
        </p:nvSpPr>
        <p:spPr>
          <a:xfrm rot="5400000">
            <a:off x="3058751" y="1700808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wrap="none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27" name="Šestiúhelník 26">
            <a:hlinkClick r:id="rId27" action="ppaction://hlinksldjump"/>
          </p:cNvPr>
          <p:cNvSpPr>
            <a:spLocks/>
          </p:cNvSpPr>
          <p:nvPr/>
        </p:nvSpPr>
        <p:spPr>
          <a:xfrm rot="5400000">
            <a:off x="4712223" y="2486072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28" name="Šestiúhelník 27">
            <a:hlinkClick r:id="rId28" action="ppaction://hlinksldjump"/>
          </p:cNvPr>
          <p:cNvSpPr>
            <a:spLocks/>
          </p:cNvSpPr>
          <p:nvPr/>
        </p:nvSpPr>
        <p:spPr>
          <a:xfrm rot="5400000">
            <a:off x="3609995" y="2486072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9" name="Šestiúhelník 28">
            <a:hlinkClick r:id="rId29" action="ppaction://hlinksldjump"/>
          </p:cNvPr>
          <p:cNvSpPr>
            <a:spLocks/>
          </p:cNvSpPr>
          <p:nvPr/>
        </p:nvSpPr>
        <p:spPr>
          <a:xfrm rot="5400000">
            <a:off x="2510426" y="2492896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30" name="Šestiúhelník 29">
            <a:hlinkClick r:id="rId30" action="ppaction://hlinksldjump"/>
          </p:cNvPr>
          <p:cNvSpPr>
            <a:spLocks/>
          </p:cNvSpPr>
          <p:nvPr/>
        </p:nvSpPr>
        <p:spPr>
          <a:xfrm rot="5400000">
            <a:off x="3632223" y="908720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 smtClean="0">
                <a:solidFill>
                  <a:schemeClr val="tx1"/>
                </a:solidFill>
              </a:rPr>
              <a:t>1</a:t>
            </a:r>
            <a:endParaRPr lang="cs-CZ" sz="4000">
              <a:solidFill>
                <a:schemeClr val="tx1"/>
              </a:solidFill>
            </a:endParaRPr>
          </a:p>
        </p:txBody>
      </p:sp>
      <p:sp>
        <p:nvSpPr>
          <p:cNvPr id="2" name="Ovál 1"/>
          <p:cNvSpPr/>
          <p:nvPr/>
        </p:nvSpPr>
        <p:spPr>
          <a:xfrm>
            <a:off x="1555123" y="638649"/>
            <a:ext cx="304800" cy="29641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smtClean="0">
                <a:solidFill>
                  <a:schemeClr val="tx1"/>
                </a:solidFill>
              </a:rPr>
              <a:t>3</a:t>
            </a:r>
            <a:endParaRPr lang="cs-CZ" sz="1400">
              <a:solidFill>
                <a:schemeClr val="tx1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1759966" y="948712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33" name="Ovál 32"/>
          <p:cNvSpPr/>
          <p:nvPr/>
        </p:nvSpPr>
        <p:spPr>
          <a:xfrm>
            <a:off x="1296130" y="1575373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13</a:t>
            </a:r>
          </a:p>
        </p:txBody>
      </p:sp>
      <p:sp>
        <p:nvSpPr>
          <p:cNvPr id="34" name="Ovál 33"/>
          <p:cNvSpPr/>
          <p:nvPr/>
        </p:nvSpPr>
        <p:spPr>
          <a:xfrm>
            <a:off x="1139473" y="660680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smtClean="0">
                <a:solidFill>
                  <a:schemeClr val="tx1"/>
                </a:solidFill>
              </a:rPr>
              <a:t>2</a:t>
            </a:r>
            <a:endParaRPr lang="cs-CZ" sz="1400">
              <a:solidFill>
                <a:schemeClr val="tx1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1373819" y="350617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smtClean="0">
                <a:solidFill>
                  <a:schemeClr val="tx1"/>
                </a:solidFill>
              </a:rPr>
              <a:t>1</a:t>
            </a:r>
            <a:endParaRPr lang="cs-CZ" sz="1400">
              <a:solidFill>
                <a:schemeClr val="tx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679105" y="1304704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37" name="Ovál 36"/>
          <p:cNvSpPr/>
          <p:nvPr/>
        </p:nvSpPr>
        <p:spPr>
          <a:xfrm>
            <a:off x="863648" y="1609934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12</a:t>
            </a:r>
          </a:p>
        </p:txBody>
      </p:sp>
      <p:sp>
        <p:nvSpPr>
          <p:cNvPr id="38" name="Ovál 37"/>
          <p:cNvSpPr/>
          <p:nvPr/>
        </p:nvSpPr>
        <p:spPr>
          <a:xfrm>
            <a:off x="283627" y="1945536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39" name="Ovál 38"/>
          <p:cNvSpPr/>
          <p:nvPr/>
        </p:nvSpPr>
        <p:spPr>
          <a:xfrm>
            <a:off x="69512" y="2245366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22</a:t>
            </a:r>
          </a:p>
        </p:txBody>
      </p:sp>
      <p:sp>
        <p:nvSpPr>
          <p:cNvPr id="40" name="Ovál 39"/>
          <p:cNvSpPr/>
          <p:nvPr/>
        </p:nvSpPr>
        <p:spPr>
          <a:xfrm>
            <a:off x="464017" y="2240808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23</a:t>
            </a:r>
          </a:p>
        </p:txBody>
      </p:sp>
      <p:sp>
        <p:nvSpPr>
          <p:cNvPr id="41" name="Ovál 40"/>
          <p:cNvSpPr/>
          <p:nvPr/>
        </p:nvSpPr>
        <p:spPr>
          <a:xfrm>
            <a:off x="476048" y="1607459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42" name="Ovál 41"/>
          <p:cNvSpPr/>
          <p:nvPr/>
        </p:nvSpPr>
        <p:spPr>
          <a:xfrm>
            <a:off x="2311702" y="1863405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21</a:t>
            </a:r>
          </a:p>
        </p:txBody>
      </p:sp>
      <p:sp>
        <p:nvSpPr>
          <p:cNvPr id="43" name="Ovál 42"/>
          <p:cNvSpPr/>
          <p:nvPr/>
        </p:nvSpPr>
        <p:spPr>
          <a:xfrm>
            <a:off x="1525428" y="1262727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44" name="Ovál 43"/>
          <p:cNvSpPr/>
          <p:nvPr/>
        </p:nvSpPr>
        <p:spPr>
          <a:xfrm>
            <a:off x="941951" y="976544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45" name="Ovál 44"/>
          <p:cNvSpPr/>
          <p:nvPr/>
        </p:nvSpPr>
        <p:spPr>
          <a:xfrm>
            <a:off x="1357127" y="948712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46" name="Ovál 45"/>
          <p:cNvSpPr/>
          <p:nvPr/>
        </p:nvSpPr>
        <p:spPr>
          <a:xfrm>
            <a:off x="1939946" y="1238747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10</a:t>
            </a:r>
          </a:p>
        </p:txBody>
      </p:sp>
      <p:sp>
        <p:nvSpPr>
          <p:cNvPr id="47" name="Ovál 46"/>
          <p:cNvSpPr/>
          <p:nvPr/>
        </p:nvSpPr>
        <p:spPr>
          <a:xfrm>
            <a:off x="2110542" y="1553158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15</a:t>
            </a:r>
          </a:p>
        </p:txBody>
      </p:sp>
      <p:sp>
        <p:nvSpPr>
          <p:cNvPr id="48" name="Ovál 47"/>
          <p:cNvSpPr/>
          <p:nvPr/>
        </p:nvSpPr>
        <p:spPr>
          <a:xfrm>
            <a:off x="1085907" y="1287341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49" name="Ovál 48"/>
          <p:cNvSpPr/>
          <p:nvPr/>
        </p:nvSpPr>
        <p:spPr>
          <a:xfrm>
            <a:off x="1869666" y="1895491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50" name="Ovál 49"/>
          <p:cNvSpPr/>
          <p:nvPr/>
        </p:nvSpPr>
        <p:spPr>
          <a:xfrm>
            <a:off x="1692551" y="1553158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 smtClean="0">
                <a:solidFill>
                  <a:schemeClr val="tx1"/>
                </a:solidFill>
              </a:rPr>
              <a:t>14</a:t>
            </a:r>
            <a:endParaRPr lang="cs-CZ" sz="1400">
              <a:solidFill>
                <a:schemeClr val="tx1"/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679112" y="1917759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17</a:t>
            </a:r>
          </a:p>
        </p:txBody>
      </p:sp>
      <p:sp>
        <p:nvSpPr>
          <p:cNvPr id="52" name="Ovál 51"/>
          <p:cNvSpPr/>
          <p:nvPr/>
        </p:nvSpPr>
        <p:spPr>
          <a:xfrm>
            <a:off x="853839" y="2240808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24</a:t>
            </a:r>
          </a:p>
        </p:txBody>
      </p:sp>
      <p:sp>
        <p:nvSpPr>
          <p:cNvPr id="53" name="Ovál 52"/>
          <p:cNvSpPr/>
          <p:nvPr/>
        </p:nvSpPr>
        <p:spPr>
          <a:xfrm>
            <a:off x="1085907" y="1895491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54" name="Ovál 53"/>
          <p:cNvSpPr/>
          <p:nvPr/>
        </p:nvSpPr>
        <p:spPr>
          <a:xfrm>
            <a:off x="1460380" y="1897966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19</a:t>
            </a:r>
          </a:p>
        </p:txBody>
      </p:sp>
      <p:sp>
        <p:nvSpPr>
          <p:cNvPr id="55" name="Ovál 54"/>
          <p:cNvSpPr/>
          <p:nvPr/>
        </p:nvSpPr>
        <p:spPr>
          <a:xfrm>
            <a:off x="2110542" y="2230070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27</a:t>
            </a:r>
          </a:p>
        </p:txBody>
      </p:sp>
      <p:sp>
        <p:nvSpPr>
          <p:cNvPr id="56" name="Ovál 55"/>
          <p:cNvSpPr/>
          <p:nvPr/>
        </p:nvSpPr>
        <p:spPr>
          <a:xfrm>
            <a:off x="1287332" y="2240808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25</a:t>
            </a:r>
          </a:p>
        </p:txBody>
      </p:sp>
      <p:sp>
        <p:nvSpPr>
          <p:cNvPr id="57" name="Ovál 56"/>
          <p:cNvSpPr/>
          <p:nvPr/>
        </p:nvSpPr>
        <p:spPr>
          <a:xfrm>
            <a:off x="2494863" y="2228857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28</a:t>
            </a:r>
          </a:p>
        </p:txBody>
      </p:sp>
      <p:sp>
        <p:nvSpPr>
          <p:cNvPr id="58" name="Ovál 57"/>
          <p:cNvSpPr/>
          <p:nvPr/>
        </p:nvSpPr>
        <p:spPr>
          <a:xfrm>
            <a:off x="1691907" y="2244229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26</a:t>
            </a:r>
          </a:p>
        </p:txBody>
      </p:sp>
      <p:sp>
        <p:nvSpPr>
          <p:cNvPr id="87" name="Ovál 86"/>
          <p:cNvSpPr/>
          <p:nvPr/>
        </p:nvSpPr>
        <p:spPr>
          <a:xfrm>
            <a:off x="6422403" y="2250143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24</a:t>
            </a:r>
          </a:p>
        </p:txBody>
      </p:sp>
      <p:sp>
        <p:nvSpPr>
          <p:cNvPr id="88" name="Ovál 87"/>
          <p:cNvSpPr/>
          <p:nvPr/>
        </p:nvSpPr>
        <p:spPr>
          <a:xfrm>
            <a:off x="6056621" y="2238563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23</a:t>
            </a:r>
          </a:p>
        </p:txBody>
      </p:sp>
      <p:sp>
        <p:nvSpPr>
          <p:cNvPr id="89" name="Ovál 88"/>
          <p:cNvSpPr/>
          <p:nvPr/>
        </p:nvSpPr>
        <p:spPr>
          <a:xfrm>
            <a:off x="5674382" y="2243088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22</a:t>
            </a:r>
          </a:p>
        </p:txBody>
      </p:sp>
      <p:sp>
        <p:nvSpPr>
          <p:cNvPr id="90" name="Ovál 89"/>
          <p:cNvSpPr/>
          <p:nvPr/>
        </p:nvSpPr>
        <p:spPr>
          <a:xfrm>
            <a:off x="7194735" y="2255238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26</a:t>
            </a:r>
          </a:p>
        </p:txBody>
      </p:sp>
      <p:sp>
        <p:nvSpPr>
          <p:cNvPr id="91" name="Ovál 90"/>
          <p:cNvSpPr/>
          <p:nvPr/>
        </p:nvSpPr>
        <p:spPr>
          <a:xfrm>
            <a:off x="6818447" y="2264874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25</a:t>
            </a:r>
          </a:p>
        </p:txBody>
      </p:sp>
      <p:sp>
        <p:nvSpPr>
          <p:cNvPr id="92" name="Ovál 91"/>
          <p:cNvSpPr/>
          <p:nvPr/>
        </p:nvSpPr>
        <p:spPr>
          <a:xfrm>
            <a:off x="7590780" y="2236997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27</a:t>
            </a:r>
          </a:p>
        </p:txBody>
      </p:sp>
      <p:sp>
        <p:nvSpPr>
          <p:cNvPr id="93" name="Ovál 92"/>
          <p:cNvSpPr/>
          <p:nvPr/>
        </p:nvSpPr>
        <p:spPr>
          <a:xfrm>
            <a:off x="7987146" y="2236533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28</a:t>
            </a:r>
          </a:p>
        </p:txBody>
      </p:sp>
      <p:sp>
        <p:nvSpPr>
          <p:cNvPr id="102" name="Ovál 101"/>
          <p:cNvSpPr/>
          <p:nvPr/>
        </p:nvSpPr>
        <p:spPr>
          <a:xfrm>
            <a:off x="6886336" y="1613570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13</a:t>
            </a:r>
          </a:p>
        </p:txBody>
      </p:sp>
      <p:sp>
        <p:nvSpPr>
          <p:cNvPr id="103" name="Ovál 102"/>
          <p:cNvSpPr/>
          <p:nvPr/>
        </p:nvSpPr>
        <p:spPr>
          <a:xfrm>
            <a:off x="6519573" y="1623443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12</a:t>
            </a:r>
          </a:p>
        </p:txBody>
      </p:sp>
      <p:sp>
        <p:nvSpPr>
          <p:cNvPr id="104" name="Ovál 103"/>
          <p:cNvSpPr/>
          <p:nvPr/>
        </p:nvSpPr>
        <p:spPr>
          <a:xfrm>
            <a:off x="6057504" y="1623443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105" name="Ovál 104"/>
          <p:cNvSpPr/>
          <p:nvPr/>
        </p:nvSpPr>
        <p:spPr>
          <a:xfrm>
            <a:off x="7843190" y="1937672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21</a:t>
            </a:r>
          </a:p>
        </p:txBody>
      </p:sp>
      <p:sp>
        <p:nvSpPr>
          <p:cNvPr id="106" name="Ovál 105"/>
          <p:cNvSpPr/>
          <p:nvPr/>
        </p:nvSpPr>
        <p:spPr>
          <a:xfrm>
            <a:off x="7426337" y="1918470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107" name="Ovál 106"/>
          <p:cNvSpPr/>
          <p:nvPr/>
        </p:nvSpPr>
        <p:spPr>
          <a:xfrm>
            <a:off x="7030292" y="1911005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19</a:t>
            </a:r>
          </a:p>
        </p:txBody>
      </p:sp>
      <p:sp>
        <p:nvSpPr>
          <p:cNvPr id="108" name="Ovál 107"/>
          <p:cNvSpPr/>
          <p:nvPr/>
        </p:nvSpPr>
        <p:spPr>
          <a:xfrm>
            <a:off x="6663529" y="1939580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109" name="Ovál 108"/>
          <p:cNvSpPr/>
          <p:nvPr/>
        </p:nvSpPr>
        <p:spPr>
          <a:xfrm>
            <a:off x="6275538" y="1918470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17</a:t>
            </a:r>
          </a:p>
        </p:txBody>
      </p:sp>
      <p:sp>
        <p:nvSpPr>
          <p:cNvPr id="110" name="Ovál 109"/>
          <p:cNvSpPr/>
          <p:nvPr/>
        </p:nvSpPr>
        <p:spPr>
          <a:xfrm>
            <a:off x="5896975" y="1939580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111" name="Ovál 110"/>
          <p:cNvSpPr/>
          <p:nvPr/>
        </p:nvSpPr>
        <p:spPr>
          <a:xfrm>
            <a:off x="7533354" y="1279783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10</a:t>
            </a:r>
          </a:p>
        </p:txBody>
      </p:sp>
      <p:sp>
        <p:nvSpPr>
          <p:cNvPr id="112" name="Ovál 111"/>
          <p:cNvSpPr/>
          <p:nvPr/>
        </p:nvSpPr>
        <p:spPr>
          <a:xfrm>
            <a:off x="7138425" y="1271751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13" name="Ovál 112"/>
          <p:cNvSpPr/>
          <p:nvPr/>
        </p:nvSpPr>
        <p:spPr>
          <a:xfrm>
            <a:off x="6710315" y="1279783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14" name="Ovál 113"/>
          <p:cNvSpPr/>
          <p:nvPr/>
        </p:nvSpPr>
        <p:spPr>
          <a:xfrm>
            <a:off x="6283982" y="1304704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15" name="Ovál 114"/>
          <p:cNvSpPr/>
          <p:nvPr/>
        </p:nvSpPr>
        <p:spPr>
          <a:xfrm>
            <a:off x="7678747" y="1604618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15</a:t>
            </a:r>
          </a:p>
        </p:txBody>
      </p:sp>
      <p:sp>
        <p:nvSpPr>
          <p:cNvPr id="116" name="Ovál 115"/>
          <p:cNvSpPr/>
          <p:nvPr/>
        </p:nvSpPr>
        <p:spPr>
          <a:xfrm>
            <a:off x="7277571" y="1596798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14</a:t>
            </a:r>
          </a:p>
        </p:txBody>
      </p:sp>
      <p:sp>
        <p:nvSpPr>
          <p:cNvPr id="117" name="Ovál 116"/>
          <p:cNvSpPr/>
          <p:nvPr/>
        </p:nvSpPr>
        <p:spPr>
          <a:xfrm>
            <a:off x="7378436" y="976544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18" name="Ovál 117"/>
          <p:cNvSpPr/>
          <p:nvPr/>
        </p:nvSpPr>
        <p:spPr>
          <a:xfrm>
            <a:off x="6950004" y="994761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19" name="Ovál 118"/>
          <p:cNvSpPr/>
          <p:nvPr/>
        </p:nvSpPr>
        <p:spPr>
          <a:xfrm>
            <a:off x="6510423" y="993951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20" name="Ovál 119"/>
          <p:cNvSpPr/>
          <p:nvPr/>
        </p:nvSpPr>
        <p:spPr>
          <a:xfrm>
            <a:off x="7194735" y="652527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21" name="Ovál 120"/>
          <p:cNvSpPr/>
          <p:nvPr/>
        </p:nvSpPr>
        <p:spPr>
          <a:xfrm>
            <a:off x="6740943" y="669047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22" name="Ovál 121"/>
          <p:cNvSpPr/>
          <p:nvPr/>
        </p:nvSpPr>
        <p:spPr>
          <a:xfrm>
            <a:off x="6989659" y="379586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461269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1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7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8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1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9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0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8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9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0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1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19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0" fill="hold">
                      <p:stCondLst>
                        <p:cond delay="0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2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0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4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1" fill="hold">
                      <p:stCondLst>
                        <p:cond delay="0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5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5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61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2" fill="hold">
                      <p:stCondLst>
                        <p:cond delay="0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6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268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9" fill="hold">
                      <p:stCondLst>
                        <p:cond delay="0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7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75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6" fill="hold">
                      <p:stCondLst>
                        <p:cond delay="0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8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289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0" fill="hold">
                      <p:stCondLst>
                        <p:cond delay="0"/>
                      </p:stCondLst>
                      <p:childTnLst>
                        <p:par>
                          <p:cTn id="291" fill="hold">
                            <p:stCondLst>
                              <p:cond delay="0"/>
                            </p:stCondLst>
                            <p:childTnLst>
                              <p:par>
                                <p:cTn id="2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9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0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30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4" fill="hold">
                      <p:stCondLst>
                        <p:cond delay="0"/>
                      </p:stCondLst>
                      <p:childTnLst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0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10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1" fill="hold">
                      <p:stCondLst>
                        <p:cond delay="0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317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8" fill="hold">
                      <p:stCondLst>
                        <p:cond delay="0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24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5" fill="hold">
                      <p:stCondLst>
                        <p:cond delay="0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331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2" fill="hold">
                      <p:stCondLst>
                        <p:cond delay="0"/>
                      </p:stCondLst>
                      <p:childTnLst>
                        <p:par>
                          <p:cTn id="333" fill="hold">
                            <p:stCondLst>
                              <p:cond delay="0"/>
                            </p:stCondLst>
                            <p:childTnLst>
                              <p:par>
                                <p:cTn id="3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345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6" fill="hold">
                      <p:stCondLst>
                        <p:cond delay="0"/>
                      </p:stCondLst>
                      <p:childTnLst>
                        <p:par>
                          <p:cTn id="347" fill="hold">
                            <p:stCondLst>
                              <p:cond delay="0"/>
                            </p:stCondLst>
                            <p:childTnLst>
                              <p:par>
                                <p:cTn id="3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352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3" fill="hold">
                      <p:stCondLst>
                        <p:cond delay="0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359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0" fill="hold">
                      <p:stCondLst>
                        <p:cond delay="0"/>
                      </p:stCondLst>
                      <p:childTnLst>
                        <p:par>
                          <p:cTn id="361" fill="hold">
                            <p:stCondLst>
                              <p:cond delay="0"/>
                            </p:stCondLst>
                            <p:childTnLst>
                              <p:par>
                                <p:cTn id="3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6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366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7" fill="hold">
                      <p:stCondLst>
                        <p:cond delay="0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7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373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4" fill="hold">
                      <p:stCondLst>
                        <p:cond delay="0"/>
                      </p:stCondLst>
                      <p:childTnLst>
                        <p:par>
                          <p:cTn id="375" fill="hold">
                            <p:stCondLst>
                              <p:cond delay="0"/>
                            </p:stCondLst>
                            <p:childTnLst>
                              <p:par>
                                <p:cTn id="3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7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>
                      <p:stCondLst>
                        <p:cond delay="0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8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387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8" fill="hold">
                      <p:stCondLst>
                        <p:cond delay="0"/>
                      </p:stCondLst>
                      <p:childTnLst>
                        <p:par>
                          <p:cTn id="389" fill="hold">
                            <p:stCondLst>
                              <p:cond delay="0"/>
                            </p:stCondLst>
                            <p:childTnLst>
                              <p:par>
                                <p:cTn id="3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9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3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4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548680"/>
            <a:ext cx="309634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smtClean="0"/>
              <a:t>Urči nejvyšší vrchol Evropy.</a:t>
            </a:r>
            <a:endParaRPr lang="cs-CZ" sz="6000"/>
          </a:p>
        </p:txBody>
      </p:sp>
      <p:pic>
        <p:nvPicPr>
          <p:cNvPr id="1026" name="Picture 2" descr="File:Mont Blanc du Tacul - July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918012"/>
            <a:ext cx="5007349" cy="410445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067944" y="5152447"/>
            <a:ext cx="1152128" cy="365125"/>
          </a:xfrm>
        </p:spPr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obr.č.1</a:t>
            </a:r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5060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620688"/>
            <a:ext cx="734481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800" smtClean="0"/>
              <a:t>Do kterého moře se vlévá řeka Labe?</a:t>
            </a:r>
            <a:endParaRPr lang="cs-CZ" sz="8800"/>
          </a:p>
        </p:txBody>
      </p:sp>
    </p:spTree>
    <p:extLst>
      <p:ext uri="{BB962C8B-B14F-4D97-AF65-F5344CB8AC3E}">
        <p14:creationId xmlns:p14="http://schemas.microsoft.com/office/powerpoint/2010/main" val="2486950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476672"/>
            <a:ext cx="734481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Jak se nazývá nejmenší evropský stát?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109951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548680"/>
            <a:ext cx="784887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smtClean="0"/>
              <a:t>Ve které zemi je hlavou státu královna Alžběta II. ?</a:t>
            </a:r>
            <a:endParaRPr lang="cs-CZ" sz="6600"/>
          </a:p>
        </p:txBody>
      </p:sp>
    </p:spTree>
    <p:extLst>
      <p:ext uri="{BB962C8B-B14F-4D97-AF65-F5344CB8AC3E}">
        <p14:creationId xmlns:p14="http://schemas.microsoft.com/office/powerpoint/2010/main" val="3463993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9259" y="420888"/>
            <a:ext cx="403244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smtClean="0"/>
              <a:t>Jak se nazývá tato stavba a ve kterém městě se nachází?</a:t>
            </a:r>
            <a:endParaRPr lang="cs-CZ" sz="5400"/>
          </a:p>
        </p:txBody>
      </p:sp>
      <p:pic>
        <p:nvPicPr>
          <p:cNvPr id="2050" name="Picture 2" descr="File:Eiffelova vez 2006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8534" y="287729"/>
            <a:ext cx="4286250" cy="57150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99992" y="6115907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obr.č.2</a:t>
            </a:r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val="3922414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620688"/>
            <a:ext cx="748883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800" smtClean="0"/>
              <a:t>Jmenuj hlavní město Maďarska.</a:t>
            </a:r>
            <a:endParaRPr lang="cs-CZ" sz="8800"/>
          </a:p>
        </p:txBody>
      </p:sp>
    </p:spTree>
    <p:extLst>
      <p:ext uri="{BB962C8B-B14F-4D97-AF65-F5344CB8AC3E}">
        <p14:creationId xmlns:p14="http://schemas.microsoft.com/office/powerpoint/2010/main" val="3172709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2438" y="620688"/>
            <a:ext cx="856895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Na kterém poloostrově leží Španělsko a Portugalsko?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3409133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404664"/>
            <a:ext cx="799288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smtClean="0"/>
              <a:t>Který stát charakterizují tyto pojmy?: Versailles, víno, Ranault, sýry, móda, kosmetika, Seina.</a:t>
            </a:r>
            <a:endParaRPr lang="cs-CZ" sz="6000"/>
          </a:p>
        </p:txBody>
      </p:sp>
    </p:spTree>
    <p:extLst>
      <p:ext uri="{BB962C8B-B14F-4D97-AF65-F5344CB8AC3E}">
        <p14:creationId xmlns:p14="http://schemas.microsoft.com/office/powerpoint/2010/main" val="2584768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76672"/>
            <a:ext cx="727280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smtClean="0"/>
              <a:t>Který stát nepatří mezi Pobaltské republiky?</a:t>
            </a:r>
          </a:p>
          <a:p>
            <a:pPr marL="342900" indent="-342900">
              <a:buAutoNum type="alphaLcParenR"/>
            </a:pPr>
            <a:r>
              <a:rPr lang="cs-CZ" sz="6000" smtClean="0"/>
              <a:t>Litva</a:t>
            </a:r>
          </a:p>
          <a:p>
            <a:pPr marL="342900" indent="-342900">
              <a:buAutoNum type="alphaLcParenR"/>
            </a:pPr>
            <a:r>
              <a:rPr lang="cs-CZ" sz="6000" smtClean="0"/>
              <a:t>Estonsko</a:t>
            </a:r>
          </a:p>
          <a:p>
            <a:pPr marL="342900" indent="-342900">
              <a:buAutoNum type="alphaLcParenR"/>
            </a:pPr>
            <a:r>
              <a:rPr lang="cs-CZ" sz="6000" smtClean="0"/>
              <a:t>Řecko</a:t>
            </a:r>
            <a:endParaRPr lang="cs-CZ" sz="6000"/>
          </a:p>
        </p:txBody>
      </p:sp>
    </p:spTree>
    <p:extLst>
      <p:ext uri="{BB962C8B-B14F-4D97-AF65-F5344CB8AC3E}">
        <p14:creationId xmlns:p14="http://schemas.microsoft.com/office/powerpoint/2010/main" val="2118888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404664"/>
            <a:ext cx="288032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smtClean="0"/>
              <a:t>Ve kterém městě se nachází stavba hovorově zvaná Big Ben?</a:t>
            </a:r>
            <a:endParaRPr lang="cs-CZ" sz="4400"/>
          </a:p>
        </p:txBody>
      </p:sp>
      <p:pic>
        <p:nvPicPr>
          <p:cNvPr id="3074" name="Picture 2" descr="File:Big Ben 01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87729"/>
            <a:ext cx="4286250" cy="57150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0" y="6105656"/>
            <a:ext cx="1296144" cy="365125"/>
          </a:xfrm>
        </p:spPr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obr.č.3</a:t>
            </a:r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8418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2486" y="620688"/>
            <a:ext cx="838804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Které zemi se říká „Země tisíce jezer?“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2656961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pic>
        <p:nvPicPr>
          <p:cNvPr id="4098" name="Picture 2" descr="http://upload.wikimedia.org/wikipedia/commons/thumb/f/fe/Bredevoort_003.jpg/220px-Bredevoort_003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148614"/>
            <a:ext cx="2095500" cy="280987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File:Kvetoucí tulipány (2)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865952"/>
            <a:ext cx="2952328" cy="228776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Soubor:SmallEdamCheese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679696"/>
            <a:ext cx="3552395" cy="266429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95736" y="6028822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obr.č.4</a:t>
            </a:r>
            <a:endParaRPr lang="cs-CZ" sz="1200"/>
          </a:p>
        </p:txBody>
      </p:sp>
      <p:sp>
        <p:nvSpPr>
          <p:cNvPr id="5" name="TextovéPole 4"/>
          <p:cNvSpPr txBox="1"/>
          <p:nvPr/>
        </p:nvSpPr>
        <p:spPr>
          <a:xfrm>
            <a:off x="7812360" y="3444888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obr.č.5</a:t>
            </a:r>
            <a:endParaRPr lang="cs-CZ" sz="120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6305821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obr.č.6</a:t>
            </a:r>
            <a:endParaRPr lang="cs-CZ" sz="120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260648"/>
            <a:ext cx="36004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smtClean="0"/>
              <a:t>Který stát vystihují tyto obrázky?</a:t>
            </a:r>
            <a:endParaRPr lang="cs-CZ" sz="4800"/>
          </a:p>
        </p:txBody>
      </p:sp>
    </p:spTree>
    <p:extLst>
      <p:ext uri="{BB962C8B-B14F-4D97-AF65-F5344CB8AC3E}">
        <p14:creationId xmlns:p14="http://schemas.microsoft.com/office/powerpoint/2010/main" val="2529205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404664"/>
            <a:ext cx="799288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/>
              <a:t>Ve kterém státě leží  město </a:t>
            </a:r>
            <a:r>
              <a:rPr lang="cs-CZ" sz="6600" dirty="0" err="1" smtClean="0"/>
              <a:t>Krakow</a:t>
            </a:r>
            <a:r>
              <a:rPr lang="cs-CZ" sz="6600" dirty="0" smtClean="0"/>
              <a:t>, Vratislav, Gdaňsk, Lodž?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331237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9843" y="476672"/>
            <a:ext cx="352839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smtClean="0"/>
              <a:t>Ve kterém státě leží nejvyšší vrchol Tater Gerlachovský štít?</a:t>
            </a:r>
            <a:endParaRPr lang="cs-CZ" sz="4800"/>
          </a:p>
        </p:txBody>
      </p:sp>
      <p:pic>
        <p:nvPicPr>
          <p:cNvPr id="1026" name="Picture 2" descr="File:Gerlachovsky stit from Velicka dolina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809" y="1268760"/>
            <a:ext cx="4884071" cy="366305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137000" y="5018692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obr.č.7</a:t>
            </a:r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val="3858777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32656"/>
            <a:ext cx="27363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smtClean="0"/>
              <a:t>Jak se nazývá tato antická stavba? Ve kterém městě a státě se nachází?</a:t>
            </a:r>
            <a:endParaRPr lang="cs-CZ" sz="4000"/>
          </a:p>
        </p:txBody>
      </p:sp>
      <p:pic>
        <p:nvPicPr>
          <p:cNvPr id="2050" name="Picture 2" descr="File:Koloseum Roma fc01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0578" y="664838"/>
            <a:ext cx="5803191" cy="435239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10046" y="5204156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obr.č.8</a:t>
            </a:r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val="1452564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548680"/>
            <a:ext cx="727280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Kde se nachází města Debrecín a Segedín?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2876992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695896"/>
            <a:ext cx="568863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Kde se nachází sídlo Evropské unie?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2263757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404664"/>
            <a:ext cx="806489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smtClean="0"/>
              <a:t>Jaký stát vystihují tyto pojmy? Hekla, gejzíry, horké prameny, ledovec Vatnaj</a:t>
            </a:r>
            <a:r>
              <a:rPr lang="cs-CZ" sz="6600" smtClean="0">
                <a:latin typeface="Calibri"/>
                <a:cs typeface="Calibri"/>
              </a:rPr>
              <a:t>ökull.</a:t>
            </a:r>
            <a:endParaRPr lang="cs-CZ" sz="6600"/>
          </a:p>
        </p:txBody>
      </p:sp>
    </p:spTree>
    <p:extLst>
      <p:ext uri="{BB962C8B-B14F-4D97-AF65-F5344CB8AC3E}">
        <p14:creationId xmlns:p14="http://schemas.microsoft.com/office/powerpoint/2010/main" val="2669618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pic>
        <p:nvPicPr>
          <p:cNvPr id="3074" name="Picture 2" descr="Soubor:HCAndersen.jpe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4595" y="644071"/>
            <a:ext cx="3199853" cy="489060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476672"/>
            <a:ext cx="460851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/>
              <a:t>Na obrázku je slavný dánský </a:t>
            </a:r>
            <a:r>
              <a:rPr lang="cs-CZ" sz="2800" smtClean="0"/>
              <a:t>spisovatel, </a:t>
            </a:r>
            <a:r>
              <a:rPr lang="cs-CZ" sz="2800"/>
              <a:t>který proslul především jako </a:t>
            </a:r>
            <a:r>
              <a:rPr lang="cs-CZ" sz="2800" smtClean="0"/>
              <a:t>jeden</a:t>
            </a:r>
          </a:p>
          <a:p>
            <a:pPr algn="ctr"/>
            <a:r>
              <a:rPr lang="cs-CZ" sz="2800" smtClean="0"/>
              <a:t> </a:t>
            </a:r>
            <a:r>
              <a:rPr lang="cs-CZ" sz="2800"/>
              <a:t>z největších světových pohádkářů. Mnohé z jeho 156 pohádek se staly již klasikou (Princezna na hrášku, Ošklivé káčátko, Císařův slavík, Císařovy nové šaty, Statečný cínový vojáček, Křesadlo a Malá mořská víla).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404595" y="5602740"/>
            <a:ext cx="67957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obr.č.9</a:t>
            </a:r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val="399334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476672"/>
            <a:ext cx="770485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smtClean="0"/>
              <a:t>Který z těchto alpských států je knížectví?</a:t>
            </a:r>
          </a:p>
          <a:p>
            <a:pPr marL="342900" indent="-342900">
              <a:buAutoNum type="alphaLcParenR"/>
            </a:pPr>
            <a:r>
              <a:rPr lang="cs-CZ" sz="5400" smtClean="0"/>
              <a:t>Rakousko</a:t>
            </a:r>
          </a:p>
          <a:p>
            <a:pPr marL="342900" indent="-342900">
              <a:buAutoNum type="alphaLcParenR"/>
            </a:pPr>
            <a:r>
              <a:rPr lang="cs-CZ" sz="5400" smtClean="0"/>
              <a:t>Lichtenštejnsko</a:t>
            </a:r>
          </a:p>
          <a:p>
            <a:pPr marL="342900" indent="-342900">
              <a:buAutoNum type="alphaLcParenR"/>
            </a:pPr>
            <a:r>
              <a:rPr lang="cs-CZ" sz="5400" smtClean="0"/>
              <a:t>Švýcarsko</a:t>
            </a:r>
            <a:endParaRPr lang="cs-CZ" sz="5400"/>
          </a:p>
        </p:txBody>
      </p:sp>
    </p:spTree>
    <p:extLst>
      <p:ext uri="{BB962C8B-B14F-4D97-AF65-F5344CB8AC3E}">
        <p14:creationId xmlns:p14="http://schemas.microsoft.com/office/powerpoint/2010/main" val="2375814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pic>
        <p:nvPicPr>
          <p:cNvPr id="4098" name="Picture 2" descr="File:Tančící dům 2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87729"/>
            <a:ext cx="4286250" cy="57150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287729"/>
            <a:ext cx="40324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smtClean="0"/>
              <a:t>Uveďte město, kde se nachází tato stavba, tzv. Tančící dům.</a:t>
            </a:r>
            <a:endParaRPr lang="cs-CZ" sz="4800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6140333"/>
            <a:ext cx="1080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obr.č.10</a:t>
            </a:r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val="1032388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476672"/>
            <a:ext cx="842493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smtClean="0"/>
              <a:t>Ve kterém státě došlo r. 1986 k havárii jaderné elektrárny Černobyl?</a:t>
            </a:r>
            <a:endParaRPr lang="cs-CZ" sz="5400"/>
          </a:p>
        </p:txBody>
      </p:sp>
    </p:spTree>
    <p:extLst>
      <p:ext uri="{BB962C8B-B14F-4D97-AF65-F5344CB8AC3E}">
        <p14:creationId xmlns:p14="http://schemas.microsoft.com/office/powerpoint/2010/main" val="1233111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76672"/>
            <a:ext cx="78488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smtClean="0"/>
              <a:t>Nejdelší řeka Evropy ústí do Kaspického moře, největšího jezera na světě. Jak se řeka jmenuje?</a:t>
            </a:r>
            <a:endParaRPr lang="cs-CZ" sz="5400"/>
          </a:p>
        </p:txBody>
      </p:sp>
    </p:spTree>
    <p:extLst>
      <p:ext uri="{BB962C8B-B14F-4D97-AF65-F5344CB8AC3E}">
        <p14:creationId xmlns:p14="http://schemas.microsoft.com/office/powerpoint/2010/main" val="344186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404664"/>
            <a:ext cx="748883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Které státy sousedí s Českou republikou?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273844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476672"/>
            <a:ext cx="756084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smtClean="0"/>
              <a:t>Urči stát, mezi jehož územní celky patří např. Bavorsko, Sasko , Braniborsko atd.</a:t>
            </a:r>
            <a:endParaRPr lang="cs-CZ" sz="6000"/>
          </a:p>
        </p:txBody>
      </p:sp>
    </p:spTree>
    <p:extLst>
      <p:ext uri="{BB962C8B-B14F-4D97-AF65-F5344CB8AC3E}">
        <p14:creationId xmlns:p14="http://schemas.microsoft.com/office/powerpoint/2010/main" val="2243823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476672"/>
            <a:ext cx="78488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Kterému státu na jihu Evropy patří ostrov Sicílie?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3425815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pic>
        <p:nvPicPr>
          <p:cNvPr id="5122" name="Picture 2" descr="Soubor:Flag of Greece.sv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7372" y="2829012"/>
            <a:ext cx="3780420" cy="252028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Soubor:Flag of Switzerland.sv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731" y="2837577"/>
            <a:ext cx="2520280" cy="252028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332656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smtClean="0"/>
              <a:t>Kterým státům patří tyto vlajky?</a:t>
            </a:r>
            <a:endParaRPr lang="cs-CZ" sz="6000"/>
          </a:p>
        </p:txBody>
      </p:sp>
      <p:sp>
        <p:nvSpPr>
          <p:cNvPr id="5" name="TextovéPole 4"/>
          <p:cNvSpPr txBox="1"/>
          <p:nvPr/>
        </p:nvSpPr>
        <p:spPr>
          <a:xfrm>
            <a:off x="4707372" y="5474710"/>
            <a:ext cx="8727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obr.č.11</a:t>
            </a:r>
            <a:endParaRPr lang="cs-CZ" sz="1200"/>
          </a:p>
        </p:txBody>
      </p:sp>
      <p:sp>
        <p:nvSpPr>
          <p:cNvPr id="6" name="TextovéPole 5"/>
          <p:cNvSpPr txBox="1"/>
          <p:nvPr/>
        </p:nvSpPr>
        <p:spPr>
          <a:xfrm>
            <a:off x="2608333" y="5474710"/>
            <a:ext cx="90522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obr.č.12</a:t>
            </a:r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val="4157426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pic>
        <p:nvPicPr>
          <p:cNvPr id="1026" name="Picture 2" descr="Soubor:St Basils Cathedral-500px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21084"/>
            <a:ext cx="4533900" cy="57150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321084"/>
            <a:ext cx="331236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smtClean="0"/>
              <a:t>Jak se jmenuje tato stavba, která se nachází na Rudém náměstí </a:t>
            </a:r>
          </a:p>
          <a:p>
            <a:r>
              <a:rPr lang="cs-CZ" sz="4000" smtClean="0"/>
              <a:t>v Moskvě?</a:t>
            </a:r>
            <a:endParaRPr lang="cs-CZ" sz="4000"/>
          </a:p>
        </p:txBody>
      </p:sp>
      <p:sp>
        <p:nvSpPr>
          <p:cNvPr id="5" name="TextovéPole 4"/>
          <p:cNvSpPr txBox="1"/>
          <p:nvPr/>
        </p:nvSpPr>
        <p:spPr>
          <a:xfrm>
            <a:off x="4085275" y="6165304"/>
            <a:ext cx="12961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obr.č.13</a:t>
            </a:r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val="2813619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548680"/>
            <a:ext cx="75608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Je hlavní město Chorvatska Lublaň?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1486782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77686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Sousedí Maďarsko se Slovenskem?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84875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23528" y="476672"/>
            <a:ext cx="828092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Leží ostrov Mallorca ve Středozemním moři?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2813316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476672"/>
            <a:ext cx="770485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Je Rotterdam přístavní město?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2237081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23528" y="548680"/>
            <a:ext cx="806489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Leží Andorra mezi Portugalskem a Španělskem?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2819211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81369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Jsou státy Švédsko a Norsko nejvýznamnějšími vývozci oliv?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3909522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Soubor:Flag of Germany.sv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924944"/>
            <a:ext cx="4824536" cy="289472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97632" y="620688"/>
            <a:ext cx="77768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smtClean="0"/>
              <a:t>Patří tato vlajka Belgii?</a:t>
            </a:r>
            <a:endParaRPr lang="cs-CZ" sz="6000"/>
          </a:p>
        </p:txBody>
      </p:sp>
      <p:sp>
        <p:nvSpPr>
          <p:cNvPr id="4" name="TextovéPole 3"/>
          <p:cNvSpPr txBox="1"/>
          <p:nvPr/>
        </p:nvSpPr>
        <p:spPr>
          <a:xfrm>
            <a:off x="1763688" y="5916421"/>
            <a:ext cx="1008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obr.č.14</a:t>
            </a:r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val="939164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File:Stonehenge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1" y="2429994"/>
            <a:ext cx="5563415" cy="370371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620688"/>
            <a:ext cx="835292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smtClean="0"/>
              <a:t>Nachází se tato světoznámá stavba, zvaná Stonehenge v Anglii?</a:t>
            </a:r>
            <a:endParaRPr lang="cs-CZ" sz="4400"/>
          </a:p>
        </p:txBody>
      </p:sp>
      <p:sp>
        <p:nvSpPr>
          <p:cNvPr id="4" name="TextovéPole 3"/>
          <p:cNvSpPr txBox="1"/>
          <p:nvPr/>
        </p:nvSpPr>
        <p:spPr>
          <a:xfrm>
            <a:off x="1619671" y="6278832"/>
            <a:ext cx="100811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obr.č.15</a:t>
            </a:r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val="3759417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51520" y="476672"/>
            <a:ext cx="828092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smtClean="0"/>
              <a:t>Je pravda, že největší evropská sopka Etna leží na Sardinii?</a:t>
            </a:r>
            <a:endParaRPr lang="cs-CZ" sz="4400"/>
          </a:p>
        </p:txBody>
      </p:sp>
      <p:pic>
        <p:nvPicPr>
          <p:cNvPr id="4098" name="Picture 2" descr="File:EtnaAvió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7468" y="2222844"/>
            <a:ext cx="5249023" cy="394169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93890" y="6278832"/>
            <a:ext cx="7883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obr.č.16</a:t>
            </a:r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val="2417211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5576" y="541797"/>
            <a:ext cx="77048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Je Skotsko součást Španělska?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3583559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48680"/>
            <a:ext cx="82089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Je hlavní město Malty Valletta?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3329225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404664"/>
            <a:ext cx="777686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Protéká řeka Temže Francií?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3284162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5576" y="548680"/>
            <a:ext cx="734481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Je Oněžské jezero největší v Evropě?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667815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404664"/>
            <a:ext cx="770485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Jsou Lipsko, Frankfurt a Stuttgart rakouská města?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518105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95536" y="548680"/>
            <a:ext cx="345638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/>
              <a:t>Korida, nebo též býčí zápasy, </a:t>
            </a:r>
            <a:r>
              <a:rPr lang="cs-CZ" sz="4800" smtClean="0"/>
              <a:t>se provozují převážně </a:t>
            </a:r>
          </a:p>
          <a:p>
            <a:pPr algn="ctr"/>
            <a:r>
              <a:rPr lang="cs-CZ" sz="4800" smtClean="0"/>
              <a:t>v Itálii. Je to pravda?</a:t>
            </a:r>
            <a:endParaRPr lang="cs-CZ" sz="4800"/>
          </a:p>
        </p:txBody>
      </p:sp>
      <p:pic>
        <p:nvPicPr>
          <p:cNvPr id="1026" name="Picture 2" descr="Soubor:San marcos bullfight 01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733346"/>
            <a:ext cx="4757961" cy="492790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83968" y="5781931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obr.č.17</a:t>
            </a:r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val="1655053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76672"/>
            <a:ext cx="770485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Byl Jan Amos Komenský pohřben v belgickém městě Naarden?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706190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51520" y="332656"/>
            <a:ext cx="864096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Je pravda, že dva národy Vlámové a Valoni obývají Bulharsko?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21633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48680"/>
            <a:ext cx="806489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smtClean="0"/>
              <a:t>Rozpadlo se Československo na Českou republiku a Slovenskou republiku 1.1. 1992 ?</a:t>
            </a:r>
            <a:endParaRPr lang="cs-CZ" sz="6000"/>
          </a:p>
        </p:txBody>
      </p:sp>
    </p:spTree>
    <p:extLst>
      <p:ext uri="{BB962C8B-B14F-4D97-AF65-F5344CB8AC3E}">
        <p14:creationId xmlns:p14="http://schemas.microsoft.com/office/powerpoint/2010/main" val="2079750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568" y="404664"/>
            <a:ext cx="792088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Je hlavní město Albánie Skopje?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4212092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76672"/>
            <a:ext cx="784887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Má Řecko přístup k Černému moři?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378524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548680"/>
            <a:ext cx="820891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smtClean="0"/>
              <a:t>Je Švédsko království?</a:t>
            </a:r>
            <a:endParaRPr lang="cs-CZ" sz="6600"/>
          </a:p>
        </p:txBody>
      </p:sp>
    </p:spTree>
    <p:extLst>
      <p:ext uri="{BB962C8B-B14F-4D97-AF65-F5344CB8AC3E}">
        <p14:creationId xmlns:p14="http://schemas.microsoft.com/office/powerpoint/2010/main" val="1603267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404664"/>
            <a:ext cx="79208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Je pravda,že Rusko je po Číně druhý největší stát na světě?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3329498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23528" y="404664"/>
            <a:ext cx="83529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Jsou automobily zn. Fiat, Ferrari, Lamborghini italské výroby?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2881653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476672"/>
            <a:ext cx="784887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Má Německo přibližně 20 mil. obyvatel?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4054255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404664"/>
            <a:ext cx="777686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Nachází se území některých evropských států za severním polárním kruhem?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4167341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476672"/>
            <a:ext cx="806489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smtClean="0"/>
              <a:t>Mohli bychom být </a:t>
            </a:r>
          </a:p>
          <a:p>
            <a:pPr algn="ctr"/>
            <a:r>
              <a:rPr lang="cs-CZ" sz="6000" smtClean="0"/>
              <a:t>v Rumunsku a přitom se koupat ve Středozemním moři?</a:t>
            </a:r>
            <a:endParaRPr lang="cs-CZ" sz="6000"/>
          </a:p>
        </p:txBody>
      </p:sp>
    </p:spTree>
    <p:extLst>
      <p:ext uri="{BB962C8B-B14F-4D97-AF65-F5344CB8AC3E}">
        <p14:creationId xmlns:p14="http://schemas.microsoft.com/office/powerpoint/2010/main" val="3778135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04664"/>
            <a:ext cx="74168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smtClean="0"/>
              <a:t>Je možné, aby </a:t>
            </a:r>
          </a:p>
          <a:p>
            <a:pPr algn="ctr"/>
            <a:r>
              <a:rPr lang="cs-CZ" sz="6600" smtClean="0"/>
              <a:t>v Londýně byly 2h ráno a v Praze ve stejnou dobu 6h ráno? </a:t>
            </a:r>
            <a:endParaRPr lang="cs-CZ" sz="6600"/>
          </a:p>
        </p:txBody>
      </p:sp>
    </p:spTree>
    <p:extLst>
      <p:ext uri="{BB962C8B-B14F-4D97-AF65-F5344CB8AC3E}">
        <p14:creationId xmlns:p14="http://schemas.microsoft.com/office/powerpoint/2010/main" val="1931122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51520" y="404664"/>
            <a:ext cx="842493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smtClean="0"/>
              <a:t>Anglické fotbalové kluby jsou např. Manchester </a:t>
            </a:r>
            <a:r>
              <a:rPr lang="cs-CZ" sz="6600"/>
              <a:t>United </a:t>
            </a:r>
            <a:r>
              <a:rPr lang="cs-CZ" sz="6600" smtClean="0"/>
              <a:t>FC, Chelsea FC, Liverpool </a:t>
            </a:r>
            <a:r>
              <a:rPr lang="cs-CZ" sz="6600"/>
              <a:t>FC</a:t>
            </a:r>
          </a:p>
        </p:txBody>
      </p:sp>
    </p:spTree>
    <p:extLst>
      <p:ext uri="{BB962C8B-B14F-4D97-AF65-F5344CB8AC3E}">
        <p14:creationId xmlns:p14="http://schemas.microsoft.com/office/powerpoint/2010/main" val="2331323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58461"/>
            <a:ext cx="871296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smtClean="0"/>
              <a:t>Zdroje informací a obrázků.</a:t>
            </a:r>
          </a:p>
          <a:p>
            <a:pPr marL="342900" lvl="0" indent="-342900">
              <a:buFont typeface="Wingdings" pitchFamily="2" charset="2"/>
              <a:buChar char="Ø"/>
            </a:pPr>
            <a:r>
              <a:rPr lang="cs-CZ" sz="1400" smtClean="0"/>
              <a:t>obr.č.1:	</a:t>
            </a:r>
            <a:r>
              <a:rPr lang="cs-CZ" sz="120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[cit. 2012-02-15] Dostupný pod licencí Creative Commons z WWW:</a:t>
            </a:r>
            <a:endParaRPr lang="cs-CZ" sz="1400">
              <a:solidFill>
                <a:prstClr val="black"/>
              </a:solidFill>
            </a:endParaRPr>
          </a:p>
          <a:p>
            <a:r>
              <a:rPr lang="cs-CZ" sz="1400" smtClean="0"/>
              <a:t>           http</a:t>
            </a:r>
            <a:r>
              <a:rPr lang="cs-CZ" sz="1400"/>
              <a:t>://commons.wikimedia.org/wiki/File:Mont_Blanc_du_Tacul_-_</a:t>
            </a:r>
            <a:r>
              <a:rPr lang="cs-CZ" sz="1400" smtClean="0"/>
              <a:t>July.jpg?uselang=cs</a:t>
            </a:r>
          </a:p>
          <a:p>
            <a:pPr marL="342900" lvl="0" indent="-342900">
              <a:buFont typeface="Wingdings" pitchFamily="2" charset="2"/>
              <a:buChar char="Ø"/>
            </a:pPr>
            <a:r>
              <a:rPr lang="cs-CZ" sz="1400"/>
              <a:t>obr.č.2:	 </a:t>
            </a:r>
            <a:r>
              <a:rPr lang="cs-CZ" sz="120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[cit. 2012-02-15] Dostupný pod licencí Creative Commons z </a:t>
            </a:r>
            <a:r>
              <a:rPr lang="cs-CZ" sz="120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WWW:</a:t>
            </a:r>
            <a:endParaRPr lang="cs-CZ" sz="1400" smtClean="0">
              <a:solidFill>
                <a:prstClr val="black"/>
              </a:solidFill>
            </a:endParaRPr>
          </a:p>
          <a:p>
            <a:pPr lvl="1"/>
            <a:r>
              <a:rPr lang="cs-CZ" sz="1400" smtClean="0"/>
              <a:t>http://commons.wikimedia.org/wiki/File:Eiffelova_vez_2006.jpg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1400" smtClean="0"/>
              <a:t>obr.č.3: </a:t>
            </a:r>
            <a:r>
              <a:rPr lang="cs-CZ" sz="120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[cit. 2012-02-15] Dostupný pod licencí Creative Commons z WWW:</a:t>
            </a:r>
            <a:r>
              <a:rPr lang="cs-CZ" sz="1400" smtClean="0"/>
              <a:t> http</a:t>
            </a:r>
            <a:r>
              <a:rPr lang="cs-CZ" sz="1400"/>
              <a:t>://</a:t>
            </a:r>
            <a:r>
              <a:rPr lang="cs-CZ" sz="1400" smtClean="0"/>
              <a:t>commons.wikimedia.org/wiki/File:Big_Ben_01.jpg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1400" smtClean="0"/>
              <a:t>obr.č.4:	</a:t>
            </a:r>
            <a:r>
              <a:rPr lang="cs-CZ" sz="120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[cit. 2012-02-15] Dostupný pod licencí Creative Commons z WWW:</a:t>
            </a:r>
            <a:r>
              <a:rPr lang="cs-CZ" sz="1400" smtClean="0"/>
              <a:t> http</a:t>
            </a:r>
            <a:r>
              <a:rPr lang="cs-CZ" sz="1400"/>
              <a:t>://</a:t>
            </a:r>
            <a:r>
              <a:rPr lang="cs-CZ" sz="1400" smtClean="0"/>
              <a:t>cs.wikipedia.org/wiki/Soubor:Bredevoort_003.jpg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1400" smtClean="0"/>
              <a:t>obr.č. 5:</a:t>
            </a:r>
            <a:r>
              <a:rPr lang="cs-CZ" sz="120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[cit. 2012-02-15] Dostupný pod licencí Creative Commons z WWW:</a:t>
            </a:r>
            <a:r>
              <a:rPr lang="cs-CZ" sz="1400" smtClean="0">
                <a:solidFill>
                  <a:prstClr val="black"/>
                </a:solidFill>
              </a:rPr>
              <a:t> </a:t>
            </a:r>
            <a:r>
              <a:rPr lang="cs-CZ" sz="1400">
                <a:solidFill>
                  <a:prstClr val="black"/>
                </a:solidFill>
              </a:rPr>
              <a:t>http://cs.wikipedia.org/wiki/Soubor:SmallEdamCheese.jpg</a:t>
            </a:r>
            <a:r>
              <a:rPr lang="cs-CZ" sz="1400" smtClean="0"/>
              <a:t>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1400" smtClean="0"/>
              <a:t>obr.č. 6:</a:t>
            </a:r>
            <a:r>
              <a:rPr lang="cs-CZ" sz="120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[cit. 2012-02-15] Dostupný pod licencí Creative Commons z WWW</a:t>
            </a:r>
            <a:r>
              <a:rPr lang="cs-CZ" sz="120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</a:t>
            </a:r>
            <a:r>
              <a:rPr lang="cs-CZ" sz="1400" smtClean="0"/>
              <a:t> http://</a:t>
            </a:r>
            <a:r>
              <a:rPr lang="cs-CZ" sz="1400"/>
              <a:t>commons.wikimedia.org/wiki</a:t>
            </a:r>
            <a:r>
              <a:rPr lang="cs-CZ" sz="1400" smtClean="0"/>
              <a:t>/	File:Kvetouc%C3%AD_tulip%C3%A1ny</a:t>
            </a:r>
            <a:r>
              <a:rPr lang="cs-CZ" sz="1400"/>
              <a:t>_(2).</a:t>
            </a:r>
            <a:r>
              <a:rPr lang="cs-CZ" sz="1400" smtClean="0"/>
              <a:t>jpg</a:t>
            </a:r>
          </a:p>
          <a:p>
            <a:pPr marL="342900" lvl="0" indent="-342900">
              <a:buFont typeface="Wingdings" pitchFamily="2" charset="2"/>
              <a:buChar char="Ø"/>
            </a:pPr>
            <a:r>
              <a:rPr lang="cs-CZ" sz="1400" smtClean="0"/>
              <a:t>obr.č.7:	 </a:t>
            </a:r>
            <a:r>
              <a:rPr lang="cs-CZ" sz="120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120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cit. 2012-02-15] Dostupný pod licencí Creative Commons z WWW:</a:t>
            </a:r>
            <a:endParaRPr lang="cs-CZ" sz="1400">
              <a:solidFill>
                <a:prstClr val="black"/>
              </a:solidFill>
            </a:endParaRPr>
          </a:p>
          <a:p>
            <a:pPr lvl="1"/>
            <a:r>
              <a:rPr lang="cs-CZ" sz="1400" smtClean="0"/>
              <a:t>http://commons.wikimedia.org/wiki/File:Gerlachovsky_stit_from_Velicka_dolina.jpg</a:t>
            </a:r>
          </a:p>
          <a:p>
            <a:pPr marL="342900" lvl="0" indent="-342900">
              <a:buFont typeface="Wingdings" pitchFamily="2" charset="2"/>
              <a:buChar char="Ø"/>
            </a:pPr>
            <a:r>
              <a:rPr lang="cs-CZ" sz="1400" smtClean="0"/>
              <a:t>obr.č.8</a:t>
            </a:r>
            <a:r>
              <a:rPr lang="cs-CZ" sz="1400"/>
              <a:t>:	</a:t>
            </a:r>
            <a:r>
              <a:rPr lang="cs-CZ" sz="120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120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cit. 2012-02-15] Dostupný pod licencí Creative Commons z WWW:</a:t>
            </a:r>
            <a:endParaRPr lang="cs-CZ" sz="1400">
              <a:solidFill>
                <a:prstClr val="black"/>
              </a:solidFill>
            </a:endParaRPr>
          </a:p>
          <a:p>
            <a:pPr lvl="1"/>
            <a:r>
              <a:rPr lang="cs-CZ" sz="1400" smtClean="0"/>
              <a:t> </a:t>
            </a:r>
            <a:r>
              <a:rPr lang="cs-CZ" sz="1400"/>
              <a:t>http://</a:t>
            </a:r>
            <a:r>
              <a:rPr lang="cs-CZ" sz="1400" smtClean="0"/>
              <a:t>commons.wikimedia.org/wiki/File:Koloseum_Roma_fc01.jpg</a:t>
            </a:r>
          </a:p>
          <a:p>
            <a:pPr marL="342900" lvl="0" indent="-342900">
              <a:buFont typeface="Wingdings" pitchFamily="2" charset="2"/>
              <a:buChar char="Ø"/>
            </a:pPr>
            <a:r>
              <a:rPr lang="cs-CZ" sz="1400" smtClean="0"/>
              <a:t>obr.č.9</a:t>
            </a:r>
            <a:r>
              <a:rPr lang="cs-CZ" sz="1400"/>
              <a:t>:	</a:t>
            </a:r>
            <a:r>
              <a:rPr lang="cs-CZ" sz="120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120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cit. 2012-02-15] Dostupný pod licencí Creative Commons z WWW:</a:t>
            </a:r>
            <a:endParaRPr lang="cs-CZ" sz="1400">
              <a:solidFill>
                <a:prstClr val="black"/>
              </a:solidFill>
            </a:endParaRPr>
          </a:p>
          <a:p>
            <a:pPr lvl="1"/>
            <a:r>
              <a:rPr lang="cs-CZ" sz="1400" smtClean="0"/>
              <a:t> </a:t>
            </a:r>
            <a:r>
              <a:rPr lang="cs-CZ" sz="1400"/>
              <a:t>http://</a:t>
            </a:r>
            <a:r>
              <a:rPr lang="cs-CZ" sz="1400" smtClean="0"/>
              <a:t>cs.wikipedia.org/wiki/Soubor:HCAndersen.jpeg	 	 	 	</a:t>
            </a:r>
          </a:p>
          <a:p>
            <a:pPr marL="342900" lvl="0" indent="-342900">
              <a:buFont typeface="Wingdings" pitchFamily="2" charset="2"/>
              <a:buChar char="Ø"/>
            </a:pPr>
            <a:r>
              <a:rPr lang="cs-CZ" sz="1400" smtClean="0"/>
              <a:t>obr.č.10: </a:t>
            </a:r>
            <a:r>
              <a:rPr lang="cs-CZ" sz="120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[cit. 2012-02-15] Dostupný pod licencí Creative Commons z WWW:</a:t>
            </a:r>
            <a:endParaRPr lang="cs-CZ" sz="1400">
              <a:solidFill>
                <a:prstClr val="black"/>
              </a:solidFill>
            </a:endParaRPr>
          </a:p>
          <a:p>
            <a:pPr lvl="1"/>
            <a:r>
              <a:rPr lang="cs-CZ" sz="1400" smtClean="0"/>
              <a:t>http</a:t>
            </a:r>
            <a:r>
              <a:rPr lang="cs-CZ" sz="1400"/>
              <a:t>://</a:t>
            </a:r>
            <a:r>
              <a:rPr lang="cs-CZ" sz="1400" smtClean="0"/>
              <a:t>commons.wikimedia.org/wiki/File:Tan%C4%8D%C3%ADc%C3%AD_d%C5%AFm_2.JPG</a:t>
            </a:r>
          </a:p>
          <a:p>
            <a:pPr marL="342900" lvl="0" indent="-342900">
              <a:buFont typeface="Wingdings" pitchFamily="2" charset="2"/>
              <a:buChar char="Ø"/>
            </a:pPr>
            <a:r>
              <a:rPr lang="cs-CZ" sz="1400" smtClean="0"/>
              <a:t>obr.č.11:</a:t>
            </a:r>
            <a:r>
              <a:rPr lang="cs-CZ" sz="120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[cit. 2012-02-15] Dostupný pod licencí Creative Commons z WWW:</a:t>
            </a:r>
            <a:endParaRPr lang="cs-CZ" sz="1400">
              <a:solidFill>
                <a:prstClr val="black"/>
              </a:solidFill>
            </a:endParaRPr>
          </a:p>
          <a:p>
            <a:pPr lvl="1"/>
            <a:r>
              <a:rPr lang="cs-CZ" sz="1400" smtClean="0"/>
              <a:t>http</a:t>
            </a:r>
            <a:r>
              <a:rPr lang="cs-CZ" sz="1400"/>
              <a:t>://</a:t>
            </a:r>
            <a:r>
              <a:rPr lang="cs-CZ" sz="1400" smtClean="0"/>
              <a:t>cs.wikipedia.org/wiki/Soubor:Flag_of_Greece.svg</a:t>
            </a:r>
          </a:p>
          <a:p>
            <a:pPr marL="342900" lvl="0" indent="-342900">
              <a:buFont typeface="Wingdings" pitchFamily="2" charset="2"/>
              <a:buChar char="Ø"/>
            </a:pPr>
            <a:r>
              <a:rPr lang="cs-CZ" sz="1400"/>
              <a:t>obr.č.12</a:t>
            </a:r>
            <a:r>
              <a:rPr lang="cs-CZ" sz="1400" smtClean="0"/>
              <a:t>:</a:t>
            </a:r>
            <a:r>
              <a:rPr lang="cs-CZ" sz="120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[cit. 2012-02-15] Dostupný pod licencí Creative Commons z WWW:</a:t>
            </a:r>
            <a:endParaRPr lang="cs-CZ" sz="1400">
              <a:solidFill>
                <a:prstClr val="black"/>
              </a:solidFill>
            </a:endParaRPr>
          </a:p>
          <a:p>
            <a:pPr lvl="1"/>
            <a:r>
              <a:rPr lang="cs-CZ" sz="1400" smtClean="0"/>
              <a:t>http</a:t>
            </a:r>
            <a:r>
              <a:rPr lang="cs-CZ" sz="1400"/>
              <a:t>://</a:t>
            </a:r>
            <a:r>
              <a:rPr lang="cs-CZ" sz="1400" smtClean="0"/>
              <a:t>cs.wikipedia.org/wiki/Soubor:Flag_of_Switzerland.svg</a:t>
            </a:r>
          </a:p>
        </p:txBody>
      </p:sp>
    </p:spTree>
    <p:extLst>
      <p:ext uri="{BB962C8B-B14F-4D97-AF65-F5344CB8AC3E}">
        <p14:creationId xmlns:p14="http://schemas.microsoft.com/office/powerpoint/2010/main" val="2497929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476672"/>
            <a:ext cx="8064896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>
                <a:solidFill>
                  <a:prstClr val="black"/>
                </a:solidFill>
              </a:rPr>
              <a:t>Zdroje informací a </a:t>
            </a:r>
            <a:r>
              <a:rPr lang="cs-CZ" sz="2400" smtClean="0">
                <a:solidFill>
                  <a:prstClr val="black"/>
                </a:solidFill>
              </a:rPr>
              <a:t>obrázků</a:t>
            </a:r>
          </a:p>
          <a:p>
            <a:pPr marL="342900" lvl="0" indent="-342900">
              <a:buFont typeface="Wingdings" pitchFamily="2" charset="2"/>
              <a:buChar char="Ø"/>
            </a:pPr>
            <a:r>
              <a:rPr lang="cs-CZ" sz="1400">
                <a:solidFill>
                  <a:prstClr val="black"/>
                </a:solidFill>
              </a:rPr>
              <a:t>obr.č.13:</a:t>
            </a:r>
            <a:r>
              <a:rPr lang="cs-CZ" sz="120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[cit. 2012-02-15] Dostupný pod licencí Creative Commons z WWW:</a:t>
            </a:r>
            <a:endParaRPr lang="cs-CZ" sz="1400">
              <a:solidFill>
                <a:prstClr val="black"/>
              </a:solidFill>
            </a:endParaRPr>
          </a:p>
          <a:p>
            <a:pPr lvl="1"/>
            <a:r>
              <a:rPr lang="cs-CZ" sz="1400">
                <a:solidFill>
                  <a:prstClr val="black"/>
                </a:solidFill>
              </a:rPr>
              <a:t>http://cs.wikipedia.org/wiki/Soubor:St_Basils_Cathedral-500px.jpg</a:t>
            </a:r>
          </a:p>
          <a:p>
            <a:pPr marL="342900" lvl="0" indent="-342900">
              <a:buFont typeface="Wingdings" pitchFamily="2" charset="2"/>
              <a:buChar char="Ø"/>
            </a:pPr>
            <a:r>
              <a:rPr lang="cs-CZ" sz="1400">
                <a:solidFill>
                  <a:prstClr val="black"/>
                </a:solidFill>
              </a:rPr>
              <a:t>obr.č.14:</a:t>
            </a:r>
            <a:r>
              <a:rPr lang="cs-CZ" sz="120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[cit. 2012-02-15] Dostupný pod licencí Creative Commons z WWW:</a:t>
            </a:r>
            <a:endParaRPr lang="cs-CZ" sz="1400">
              <a:solidFill>
                <a:prstClr val="black"/>
              </a:solidFill>
            </a:endParaRPr>
          </a:p>
          <a:p>
            <a:pPr lvl="1"/>
            <a:r>
              <a:rPr lang="cs-CZ" sz="1400">
                <a:solidFill>
                  <a:prstClr val="black"/>
                </a:solidFill>
              </a:rPr>
              <a:t>http://cs.wikipedia.org/wiki/Soubor:Flag_of_Germany.svg:</a:t>
            </a:r>
          </a:p>
          <a:p>
            <a:pPr marL="342900" lvl="0" indent="-342900">
              <a:buFont typeface="Wingdings" pitchFamily="2" charset="2"/>
              <a:buChar char="Ø"/>
            </a:pPr>
            <a:r>
              <a:rPr lang="cs-CZ" sz="1400">
                <a:solidFill>
                  <a:prstClr val="black"/>
                </a:solidFill>
              </a:rPr>
              <a:t>obr.č.15:</a:t>
            </a:r>
            <a:r>
              <a:rPr lang="cs-CZ" sz="120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[cit. 2012-02-15] Dostupný pod licencí Creative Commons z WWW:</a:t>
            </a:r>
            <a:endParaRPr lang="cs-CZ" sz="1400">
              <a:solidFill>
                <a:prstClr val="black"/>
              </a:solidFill>
            </a:endParaRPr>
          </a:p>
          <a:p>
            <a:pPr lvl="1"/>
            <a:r>
              <a:rPr lang="cs-CZ" sz="1400">
                <a:solidFill>
                  <a:prstClr val="black"/>
                </a:solidFill>
              </a:rPr>
              <a:t>http://commons.wikimedia.org/wiki/File:Stonehenge.jpg</a:t>
            </a:r>
          </a:p>
          <a:p>
            <a:pPr marL="342900" lvl="0" indent="-342900">
              <a:buFont typeface="Wingdings" pitchFamily="2" charset="2"/>
              <a:buChar char="Ø"/>
            </a:pPr>
            <a:r>
              <a:rPr lang="cs-CZ" sz="1400">
                <a:solidFill>
                  <a:prstClr val="black"/>
                </a:solidFill>
              </a:rPr>
              <a:t>obr.č.16:</a:t>
            </a:r>
            <a:r>
              <a:rPr lang="cs-CZ" sz="120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[cit. 2012-02-15] Dostupný pod licencí Creative Commons z WWW:</a:t>
            </a:r>
            <a:endParaRPr lang="cs-CZ" sz="1400">
              <a:solidFill>
                <a:prstClr val="black"/>
              </a:solidFill>
            </a:endParaRPr>
          </a:p>
          <a:p>
            <a:pPr lvl="1"/>
            <a:r>
              <a:rPr lang="cs-CZ" sz="1400">
                <a:solidFill>
                  <a:prstClr val="black"/>
                </a:solidFill>
              </a:rPr>
              <a:t>http://commons.wikimedia.org/wiki/File:EtnaAvi%C3%B3.JPG</a:t>
            </a:r>
          </a:p>
          <a:p>
            <a:pPr marL="342900" lvl="0" indent="-342900">
              <a:buFont typeface="Wingdings" pitchFamily="2" charset="2"/>
              <a:buChar char="Ø"/>
            </a:pPr>
            <a:r>
              <a:rPr lang="cs-CZ" sz="1400">
                <a:solidFill>
                  <a:prstClr val="black"/>
                </a:solidFill>
              </a:rPr>
              <a:t>obr.č.17:</a:t>
            </a:r>
            <a:r>
              <a:rPr lang="cs-CZ" sz="120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[cit. 2012-02-15] Dostupný pod licencí Creative Commons z WWW:</a:t>
            </a:r>
            <a:endParaRPr lang="cs-CZ" sz="1400">
              <a:solidFill>
                <a:prstClr val="black"/>
              </a:solidFill>
            </a:endParaRPr>
          </a:p>
          <a:p>
            <a:pPr lvl="1"/>
            <a:r>
              <a:rPr lang="cs-CZ" sz="1400">
                <a:solidFill>
                  <a:prstClr val="black"/>
                </a:solidFill>
              </a:rPr>
              <a:t>http://cs.wikipedia.org/wiki/Soubor:San_marcos_bullfight_01.jpg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54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1219</TotalTime>
  <Words>1018</Words>
  <Application>Microsoft Office PowerPoint</Application>
  <PresentationFormat>Předvádění na obrazovce (4:3)</PresentationFormat>
  <Paragraphs>256</Paragraphs>
  <Slides>61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61</vt:i4>
      </vt:variant>
    </vt:vector>
  </HeadingPairs>
  <TitlesOfParts>
    <vt:vector size="62" baseType="lpstr">
      <vt:lpstr>Motiv systému Office</vt:lpstr>
      <vt:lpstr>Prezentace aplikace PowerPoint</vt:lpstr>
      <vt:lpstr>AZ-kviz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hracst</dc:creator>
  <cp:lastModifiedBy>hracst</cp:lastModifiedBy>
  <cp:revision>116</cp:revision>
  <dcterms:created xsi:type="dcterms:W3CDTF">2012-02-11T20:20:46Z</dcterms:created>
  <dcterms:modified xsi:type="dcterms:W3CDTF">2012-05-17T15:27:56Z</dcterms:modified>
</cp:coreProperties>
</file>