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4"/>
  </p:notesMasterIdLst>
  <p:sldIdLst>
    <p:sldId id="288" r:id="rId2"/>
    <p:sldId id="259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58" r:id="rId21"/>
    <p:sldId id="286" r:id="rId22"/>
    <p:sldId id="28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99FF99"/>
    <a:srgbClr val="66FF33"/>
    <a:srgbClr val="66FF66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60"/>
  </p:normalViewPr>
  <p:slideViewPr>
    <p:cSldViewPr>
      <p:cViewPr varScale="1">
        <p:scale>
          <a:sx n="69" d="100"/>
          <a:sy n="69" d="100"/>
        </p:scale>
        <p:origin x="-144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D70B00-915A-4BFE-8B41-AE31230CE498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26B934-8B60-4FCB-A8F3-A61FB71E9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5726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7959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38624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6B934-8B60-4FCB-A8F3-A61FB71E97C8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DEFA-90CE-4B53-9BFF-D64A7592CBB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A2CB1-1D57-4FA0-BCEE-F5F8C8264A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0120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DEFA-90CE-4B53-9BFF-D64A7592CBB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A2CB1-1D57-4FA0-BCEE-F5F8C8264A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1421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DEFA-90CE-4B53-9BFF-D64A7592CBB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A2CB1-1D57-4FA0-BCEE-F5F8C8264A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9016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DEFA-90CE-4B53-9BFF-D64A7592CBB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A2CB1-1D57-4FA0-BCEE-F5F8C8264A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9315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DEFA-90CE-4B53-9BFF-D64A7592CBB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A2CB1-1D57-4FA0-BCEE-F5F8C8264A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2154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DEFA-90CE-4B53-9BFF-D64A7592CBB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A2CB1-1D57-4FA0-BCEE-F5F8C8264A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4033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DEFA-90CE-4B53-9BFF-D64A7592CBB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A2CB1-1D57-4FA0-BCEE-F5F8C8264A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004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DEFA-90CE-4B53-9BFF-D64A7592CBB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A2CB1-1D57-4FA0-BCEE-F5F8C8264A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76413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DEFA-90CE-4B53-9BFF-D64A7592CBB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A2CB1-1D57-4FA0-BCEE-F5F8C8264A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36009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DEFA-90CE-4B53-9BFF-D64A7592CBB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A2CB1-1D57-4FA0-BCEE-F5F8C8264A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6731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DEFA-90CE-4B53-9BFF-D64A7592CBB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A2CB1-1D57-4FA0-BCEE-F5F8C8264A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9794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DDEFA-90CE-4B53-9BFF-D64A7592CBB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9A2CB1-1D57-4FA0-BCEE-F5F8C8264A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8536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d/Africa_satellite_plane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hyperlink" Target="//upload.wikimedia.org/wikipedia/commons/e/ed/Australia_satellite_plane.jpg" TargetMode="Externa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4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5.xml"/><Relationship Id="rId17" Type="http://schemas.openxmlformats.org/officeDocument/2006/relationships/slide" Target="slide19.xml"/><Relationship Id="rId2" Type="http://schemas.openxmlformats.org/officeDocument/2006/relationships/notesSlide" Target="../notesSlides/notesSlide3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8.xml"/><Relationship Id="rId5" Type="http://schemas.openxmlformats.org/officeDocument/2006/relationships/slide" Target="slide12.xml"/><Relationship Id="rId15" Type="http://schemas.openxmlformats.org/officeDocument/2006/relationships/slide" Target="slide16.xml"/><Relationship Id="rId10" Type="http://schemas.openxmlformats.org/officeDocument/2006/relationships/slide" Target="slide13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3/3a/Victoria_Falls_Zambezi.jp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8/8c/Serengeti_Ellipsenwasserbock.jpg" TargetMode="External"/><Relationship Id="rId3" Type="http://schemas.openxmlformats.org/officeDocument/2006/relationships/slide" Target="slide3.xml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6/6c/Serengeti_Loewin2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5/5b/Serengeti_Elefantenherde1.jpg" TargetMode="External"/><Relationship Id="rId9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4/47/Parvis_Karnak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c/c8/Ayers-Rock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b/b8/Rwindi_47.jpg" TargetMode="External"/><Relationship Id="rId3" Type="http://schemas.openxmlformats.org/officeDocument/2006/relationships/slide" Target="slide3.xml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e/e3/Virunga_Mountain_Gorilla_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0/07/Virunga_01.jpg" TargetMode="External"/><Relationship Id="rId9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f/f3/Mount_Kenya_2010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4/46/Opera_House_with_Sydney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6/Egypt.LuxorTemple.06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hyperlink" Target="//upload.wikimedia.org/wikipedia/commons/c/c7/Valley_of_the_Kings_(Luxor,_Egypt)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hyperlink" Target="//upload.wikimedia.org/wikipedia/commons/a/af/All_Gizah_Pyramids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c/c5/Egypt.Giza.Sphinx.01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8/8a/Synodus_variegatus.jpg" TargetMode="External"/><Relationship Id="rId5" Type="http://schemas.openxmlformats.org/officeDocument/2006/relationships/image" Target="../media/image19.jpeg"/><Relationship Id="rId4" Type="http://schemas.openxmlformats.org/officeDocument/2006/relationships/hyperlink" Target="//upload.wikimedia.org/wikipedia/commons/7/76/Blue_Linckia_Starfish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0/04/Lord_Howe_Woodhen.jpg" TargetMode="External"/><Relationship Id="rId3" Type="http://schemas.openxmlformats.org/officeDocument/2006/relationships/slide" Target="slide3.xml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6/60/Ball's_Pyramid_North.jpg" TargetMode="External"/><Relationship Id="rId11" Type="http://schemas.openxmlformats.org/officeDocument/2006/relationships/image" Target="../media/image24.jpeg"/><Relationship Id="rId5" Type="http://schemas.openxmlformats.org/officeDocument/2006/relationships/image" Target="../media/image21.jpeg"/><Relationship Id="rId10" Type="http://schemas.openxmlformats.org/officeDocument/2006/relationships/hyperlink" Target="//upload.wikimedia.org/wikipedia/commons/8/81/Dryococelus_australis_02_Pengo.jpg" TargetMode="External"/><Relationship Id="rId4" Type="http://schemas.openxmlformats.org/officeDocument/2006/relationships/hyperlink" Target="//upload.wikimedia.org/wikipedia/commons/3/35/Lord_Howe_Island_from_North.jpg" TargetMode="External"/><Relationship Id="rId9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hyperlink" Target="//upload.wikimedia.org/wikipedia/commons/c/c6/Kilimanjaro_(paulshaffner).jpg" TargetMode="External"/><Relationship Id="rId4" Type="http://schemas.openxmlformats.org/officeDocument/2006/relationships/image" Target="../media/image2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hyperlink" Target="//upload.wikimedia.org/wikipedia/commons/7/7b/Table_Mountain_from_harbour.jpg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2046832291"/>
              </p:ext>
            </p:extLst>
          </p:nvPr>
        </p:nvGraphicFramePr>
        <p:xfrm>
          <a:off x="214313" y="285751"/>
          <a:ext cx="8643938" cy="4980483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4321969"/>
                <a:gridCol w="4321969"/>
              </a:tblGrid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0" dirty="0"/>
                        <a:t>Název školy: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0" dirty="0"/>
                        <a:t>ZŠ a MŠ Verneřice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/>
                        <a:t>Autor výukového materiálu: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/>
                        <a:t>Štěpánka Hrachovcová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/>
                        <a:t>Číslo projektu: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/>
                        <a:t>CZ.1.07/1.4.00/21.1526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/>
                        <a:t>Název: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/>
                        <a:t>VY_32_INOVACE_I.Z16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/>
                        <a:t>Vytvořeno: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/>
                        <a:t>20. </a:t>
                      </a:r>
                      <a:r>
                        <a:rPr lang="cs-CZ" sz="1400" dirty="0"/>
                        <a:t>4. 2012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/>
                        <a:t>Vzdělávací oblast: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/>
                        <a:t>Člověk a příroda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/>
                        <a:t>Vzdělávací obor: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/>
                        <a:t>Zeměpis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/>
                        <a:t>Tematický okruh: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/>
                        <a:t>Afrika,</a:t>
                      </a:r>
                      <a:r>
                        <a:rPr lang="cs-CZ" sz="1400" baseline="0" smtClean="0"/>
                        <a:t> Austrálie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/>
                        <a:t>Určeno pro: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/>
                        <a:t>6. </a:t>
                      </a:r>
                      <a:r>
                        <a:rPr lang="cs-CZ" sz="1400" dirty="0"/>
                        <a:t>ročník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41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/>
                        <a:t>Anotace: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smtClean="0">
                          <a:latin typeface="Calibri"/>
                          <a:ea typeface="Times New Roman"/>
                          <a:cs typeface="Times New Roman"/>
                        </a:rPr>
                        <a:t>Africké a australské památky.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latin typeface="+mn-lt"/>
                          <a:ea typeface="Times New Roman"/>
                          <a:cs typeface="Times New Roman" pitchFamily="18" charset="0"/>
                        </a:rPr>
                        <a:t>Výukový materiál slouží k poznávání vybraných afrických a australských památek. Název a popis památky je skrytý, objeví se po kliknutí.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127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/>
                        <a:t>Metodický pokyn: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Calibri"/>
                          <a:ea typeface="Times New Roman"/>
                          <a:cs typeface="Times New Roman"/>
                        </a:rPr>
                        <a:t>Lze využít jako soutěž mezi jednotlivci i mezi skupinami.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268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1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589240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932560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539552" y="5319705"/>
            <a:ext cx="864096" cy="365125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obr.č.1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9724" y="332656"/>
            <a:ext cx="80427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smtClean="0"/>
              <a:t>Africké a  australské  památky</a:t>
            </a:r>
            <a:endParaRPr lang="cs-CZ" sz="4800" b="1"/>
          </a:p>
        </p:txBody>
      </p:sp>
      <p:pic>
        <p:nvPicPr>
          <p:cNvPr id="4" name="Picture 2" descr="File:Africa satellite plan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3485034" cy="3668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Australia satellite plan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564904"/>
            <a:ext cx="4217926" cy="3471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72000" y="6165243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obr.č.2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xmlns="" val="348796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>
            <a:hlinkClick r:id="" action="ppaction://hlinkshowjump?jump=nextslide"/>
          </p:cNvPr>
          <p:cNvSpPr/>
          <p:nvPr/>
        </p:nvSpPr>
        <p:spPr>
          <a:xfrm>
            <a:off x="1292126" y="908720"/>
            <a:ext cx="1368152" cy="936104"/>
          </a:xfrm>
          <a:prstGeom prst="round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smtClean="0">
                <a:solidFill>
                  <a:schemeClr val="tx1"/>
                </a:solidFill>
              </a:rPr>
              <a:t>1</a:t>
            </a:r>
            <a:endParaRPr lang="cs-CZ" sz="480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12925" y="908720"/>
            <a:ext cx="1368152" cy="936104"/>
          </a:xfrm>
          <a:prstGeom prst="round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800" smtClean="0">
                <a:solidFill>
                  <a:prstClr val="black"/>
                </a:solidFill>
              </a:rPr>
              <a:t>2</a:t>
            </a:r>
            <a:endParaRPr lang="cs-CZ" sz="4800">
              <a:solidFill>
                <a:prstClr val="black"/>
              </a:solidFill>
            </a:endParaRPr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5086552" y="955456"/>
            <a:ext cx="1368152" cy="936104"/>
          </a:xfrm>
          <a:prstGeom prst="round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800" smtClean="0">
                <a:solidFill>
                  <a:prstClr val="black"/>
                </a:solidFill>
              </a:rPr>
              <a:t>3</a:t>
            </a:r>
            <a:endParaRPr lang="cs-CZ" sz="4800">
              <a:solidFill>
                <a:prstClr val="black"/>
              </a:solidFill>
            </a:endParaRPr>
          </a:p>
        </p:txBody>
      </p:sp>
      <p:sp>
        <p:nvSpPr>
          <p:cNvPr id="10" name="Zaoblený obdélník 9">
            <a:hlinkClick r:id="rId5" action="ppaction://hlinksldjump"/>
          </p:cNvPr>
          <p:cNvSpPr/>
          <p:nvPr/>
        </p:nvSpPr>
        <p:spPr>
          <a:xfrm>
            <a:off x="1232841" y="3770701"/>
            <a:ext cx="1368152" cy="936104"/>
          </a:xfrm>
          <a:prstGeom prst="round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800" smtClean="0">
                <a:solidFill>
                  <a:prstClr val="black"/>
                </a:solidFill>
              </a:rPr>
              <a:t>9</a:t>
            </a:r>
            <a:endParaRPr lang="cs-CZ" sz="4800">
              <a:solidFill>
                <a:prstClr val="black"/>
              </a:solidFill>
            </a:endParaRPr>
          </a:p>
        </p:txBody>
      </p:sp>
      <p:sp>
        <p:nvSpPr>
          <p:cNvPr id="11" name="Zaoblený obdélník 10">
            <a:hlinkClick r:id="rId6" action="ppaction://hlinksldjump"/>
          </p:cNvPr>
          <p:cNvSpPr/>
          <p:nvPr/>
        </p:nvSpPr>
        <p:spPr>
          <a:xfrm>
            <a:off x="6897488" y="932919"/>
            <a:ext cx="1368152" cy="936104"/>
          </a:xfrm>
          <a:prstGeom prst="round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800" smtClean="0">
                <a:solidFill>
                  <a:prstClr val="black"/>
                </a:solidFill>
              </a:rPr>
              <a:t>4</a:t>
            </a:r>
            <a:endParaRPr lang="cs-CZ" sz="4800">
              <a:solidFill>
                <a:prstClr val="black"/>
              </a:solidFill>
            </a:endParaRPr>
          </a:p>
        </p:txBody>
      </p:sp>
      <p:sp>
        <p:nvSpPr>
          <p:cNvPr id="12" name="Zaoblený obdélník 11">
            <a:hlinkClick r:id="rId7" action="ppaction://hlinksldjump"/>
          </p:cNvPr>
          <p:cNvSpPr/>
          <p:nvPr/>
        </p:nvSpPr>
        <p:spPr>
          <a:xfrm>
            <a:off x="3112925" y="2350381"/>
            <a:ext cx="1368152" cy="936104"/>
          </a:xfrm>
          <a:prstGeom prst="round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800" smtClean="0">
                <a:solidFill>
                  <a:prstClr val="black"/>
                </a:solidFill>
              </a:rPr>
              <a:t>6</a:t>
            </a:r>
            <a:endParaRPr lang="cs-CZ" sz="4800">
              <a:solidFill>
                <a:prstClr val="black"/>
              </a:solidFill>
            </a:endParaRPr>
          </a:p>
        </p:txBody>
      </p:sp>
      <p:sp>
        <p:nvSpPr>
          <p:cNvPr id="13" name="Zaoblený obdélník 12">
            <a:hlinkClick r:id="rId8" action="ppaction://hlinksldjump"/>
          </p:cNvPr>
          <p:cNvSpPr/>
          <p:nvPr/>
        </p:nvSpPr>
        <p:spPr>
          <a:xfrm>
            <a:off x="5076056" y="2350381"/>
            <a:ext cx="1368152" cy="936104"/>
          </a:xfrm>
          <a:prstGeom prst="round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800" smtClean="0">
                <a:solidFill>
                  <a:prstClr val="black"/>
                </a:solidFill>
              </a:rPr>
              <a:t>7</a:t>
            </a:r>
            <a:endParaRPr lang="cs-CZ" sz="4800">
              <a:solidFill>
                <a:prstClr val="black"/>
              </a:solidFill>
            </a:endParaRPr>
          </a:p>
        </p:txBody>
      </p:sp>
      <p:sp>
        <p:nvSpPr>
          <p:cNvPr id="14" name="Zaoblený obdélník 13">
            <a:hlinkClick r:id="rId9" action="ppaction://hlinksldjump"/>
          </p:cNvPr>
          <p:cNvSpPr/>
          <p:nvPr/>
        </p:nvSpPr>
        <p:spPr>
          <a:xfrm>
            <a:off x="6887972" y="2350381"/>
            <a:ext cx="1368152" cy="936104"/>
          </a:xfrm>
          <a:prstGeom prst="round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800" smtClean="0">
                <a:solidFill>
                  <a:prstClr val="black"/>
                </a:solidFill>
              </a:rPr>
              <a:t>8</a:t>
            </a:r>
            <a:endParaRPr lang="cs-CZ" sz="4800">
              <a:solidFill>
                <a:prstClr val="black"/>
              </a:solidFill>
            </a:endParaRPr>
          </a:p>
        </p:txBody>
      </p:sp>
      <p:sp>
        <p:nvSpPr>
          <p:cNvPr id="15" name="Zaoblený obdélník 14">
            <a:hlinkClick r:id="rId10" action="ppaction://hlinksldjump"/>
          </p:cNvPr>
          <p:cNvSpPr/>
          <p:nvPr/>
        </p:nvSpPr>
        <p:spPr>
          <a:xfrm>
            <a:off x="3142808" y="3770701"/>
            <a:ext cx="1368152" cy="936104"/>
          </a:xfrm>
          <a:prstGeom prst="round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800" smtClean="0">
                <a:solidFill>
                  <a:prstClr val="black"/>
                </a:solidFill>
              </a:rPr>
              <a:t>10</a:t>
            </a:r>
            <a:endParaRPr lang="cs-CZ" sz="4800">
              <a:solidFill>
                <a:prstClr val="black"/>
              </a:solidFill>
            </a:endParaRPr>
          </a:p>
        </p:txBody>
      </p:sp>
      <p:sp>
        <p:nvSpPr>
          <p:cNvPr id="16" name="Zaoblený obdélník 15">
            <a:hlinkClick r:id="rId11" action="ppaction://hlinksldjump"/>
          </p:cNvPr>
          <p:cNvSpPr/>
          <p:nvPr/>
        </p:nvSpPr>
        <p:spPr>
          <a:xfrm>
            <a:off x="1256389" y="2350381"/>
            <a:ext cx="1368152" cy="936104"/>
          </a:xfrm>
          <a:prstGeom prst="round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800" smtClean="0">
                <a:solidFill>
                  <a:prstClr val="black"/>
                </a:solidFill>
              </a:rPr>
              <a:t>5</a:t>
            </a:r>
            <a:endParaRPr lang="cs-CZ" sz="4800">
              <a:solidFill>
                <a:prstClr val="black"/>
              </a:solidFill>
            </a:endParaRPr>
          </a:p>
        </p:txBody>
      </p:sp>
      <p:sp>
        <p:nvSpPr>
          <p:cNvPr id="17" name="Zaoblený obdélník 16">
            <a:hlinkClick r:id="rId12" action="ppaction://hlinksldjump"/>
          </p:cNvPr>
          <p:cNvSpPr/>
          <p:nvPr/>
        </p:nvSpPr>
        <p:spPr>
          <a:xfrm>
            <a:off x="6876256" y="3770701"/>
            <a:ext cx="1368152" cy="936104"/>
          </a:xfrm>
          <a:prstGeom prst="round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800" smtClean="0">
                <a:solidFill>
                  <a:prstClr val="black"/>
                </a:solidFill>
              </a:rPr>
              <a:t>12</a:t>
            </a:r>
            <a:endParaRPr lang="cs-CZ" sz="4800">
              <a:solidFill>
                <a:prstClr val="black"/>
              </a:solidFill>
            </a:endParaRPr>
          </a:p>
        </p:txBody>
      </p:sp>
      <p:sp>
        <p:nvSpPr>
          <p:cNvPr id="18" name="Zaoblený obdélník 17">
            <a:hlinkClick r:id="rId13" action="ppaction://hlinksldjump"/>
          </p:cNvPr>
          <p:cNvSpPr/>
          <p:nvPr/>
        </p:nvSpPr>
        <p:spPr>
          <a:xfrm>
            <a:off x="5076056" y="3770701"/>
            <a:ext cx="1368152" cy="936104"/>
          </a:xfrm>
          <a:prstGeom prst="round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800" smtClean="0">
                <a:solidFill>
                  <a:prstClr val="black"/>
                </a:solidFill>
              </a:rPr>
              <a:t>11</a:t>
            </a:r>
            <a:endParaRPr lang="cs-CZ" sz="4800">
              <a:solidFill>
                <a:prstClr val="black"/>
              </a:solidFill>
            </a:endParaRPr>
          </a:p>
        </p:txBody>
      </p:sp>
      <p:sp>
        <p:nvSpPr>
          <p:cNvPr id="19" name="Zaoblený obdélník 18">
            <a:hlinkClick r:id="rId14" action="ppaction://hlinksldjump"/>
          </p:cNvPr>
          <p:cNvSpPr/>
          <p:nvPr/>
        </p:nvSpPr>
        <p:spPr>
          <a:xfrm>
            <a:off x="3142808" y="5199748"/>
            <a:ext cx="1368152" cy="936104"/>
          </a:xfrm>
          <a:prstGeom prst="round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800" smtClean="0">
                <a:solidFill>
                  <a:prstClr val="black"/>
                </a:solidFill>
              </a:rPr>
              <a:t>14</a:t>
            </a:r>
            <a:endParaRPr lang="cs-CZ" sz="4800">
              <a:solidFill>
                <a:prstClr val="black"/>
              </a:solidFill>
            </a:endParaRPr>
          </a:p>
        </p:txBody>
      </p:sp>
      <p:sp>
        <p:nvSpPr>
          <p:cNvPr id="20" name="Zaoblený obdélník 19">
            <a:hlinkClick r:id="rId15" action="ppaction://hlinksldjump"/>
          </p:cNvPr>
          <p:cNvSpPr/>
          <p:nvPr/>
        </p:nvSpPr>
        <p:spPr>
          <a:xfrm>
            <a:off x="1256389" y="5199748"/>
            <a:ext cx="1368152" cy="936104"/>
          </a:xfrm>
          <a:prstGeom prst="round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800" smtClean="0">
                <a:solidFill>
                  <a:prstClr val="black"/>
                </a:solidFill>
              </a:rPr>
              <a:t>13</a:t>
            </a:r>
            <a:endParaRPr lang="cs-CZ" sz="4800">
              <a:solidFill>
                <a:prstClr val="black"/>
              </a:solidFill>
            </a:endParaRPr>
          </a:p>
        </p:txBody>
      </p:sp>
      <p:sp>
        <p:nvSpPr>
          <p:cNvPr id="21" name="Zaoblený obdélník 20">
            <a:hlinkClick r:id="rId16" action="ppaction://hlinksldjump"/>
          </p:cNvPr>
          <p:cNvSpPr/>
          <p:nvPr/>
        </p:nvSpPr>
        <p:spPr>
          <a:xfrm>
            <a:off x="5076056" y="5189634"/>
            <a:ext cx="1368152" cy="936104"/>
          </a:xfrm>
          <a:prstGeom prst="round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800" smtClean="0">
                <a:solidFill>
                  <a:prstClr val="black"/>
                </a:solidFill>
              </a:rPr>
              <a:t>15</a:t>
            </a:r>
            <a:endParaRPr lang="cs-CZ" sz="4800">
              <a:solidFill>
                <a:prstClr val="black"/>
              </a:solidFill>
            </a:endParaRPr>
          </a:p>
        </p:txBody>
      </p:sp>
      <p:sp>
        <p:nvSpPr>
          <p:cNvPr id="22" name="Zaoblený obdélník 21">
            <a:hlinkClick r:id="rId17" action="ppaction://hlinksldjump"/>
          </p:cNvPr>
          <p:cNvSpPr/>
          <p:nvPr/>
        </p:nvSpPr>
        <p:spPr>
          <a:xfrm>
            <a:off x="6876256" y="5189634"/>
            <a:ext cx="1368152" cy="936104"/>
          </a:xfrm>
          <a:prstGeom prst="round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800" smtClean="0">
                <a:solidFill>
                  <a:prstClr val="black"/>
                </a:solidFill>
              </a:rPr>
              <a:t>16</a:t>
            </a:r>
            <a:endParaRPr lang="cs-CZ" sz="4800">
              <a:solidFill>
                <a:prstClr val="black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359024" y="183199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Pod jednotlivými okénky se skrývají africké a australské </a:t>
            </a:r>
            <a:r>
              <a:rPr lang="cs-CZ" sz="2400" b="1" dirty="0" smtClean="0"/>
              <a:t>památky.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066284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74555" y="4675361"/>
            <a:ext cx="5904656" cy="1754326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/>
              <a:t>Viktoriiny vodopády </a:t>
            </a:r>
            <a:r>
              <a:rPr lang="cs-CZ" smtClean="0"/>
              <a:t>jsou </a:t>
            </a:r>
            <a:r>
              <a:rPr lang="cs-CZ"/>
              <a:t>jedny z největších vodopádů na světě. Nacházejí se v jižní Africe na řece Zambezi na hranicích mezi Zambií a Zimbabwe. Šířka vodopádu je 1800 m. Voda padá dolů z útesu vysokého 120 m do úzkého (130 m) a hlubokého (140 m) kaňonu v čediči. Místní obyvatelstvo vodopád nazývá dým, který hřmí nebo duha.</a:t>
            </a:r>
          </a:p>
        </p:txBody>
      </p:sp>
      <p:sp>
        <p:nvSpPr>
          <p:cNvPr id="2" name="Svislý svitek 1"/>
          <p:cNvSpPr/>
          <p:nvPr/>
        </p:nvSpPr>
        <p:spPr>
          <a:xfrm>
            <a:off x="7452320" y="77804"/>
            <a:ext cx="1575971" cy="144016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smtClean="0">
                <a:solidFill>
                  <a:schemeClr val="tx1"/>
                </a:solidFill>
              </a:rPr>
              <a:t>Popis obrázku</a:t>
            </a:r>
            <a:endParaRPr lang="cs-CZ" sz="2400" i="1">
              <a:solidFill>
                <a:schemeClr val="tx1"/>
              </a:solidFill>
            </a:endParaRPr>
          </a:p>
        </p:txBody>
      </p:sp>
      <p:sp>
        <p:nvSpPr>
          <p:cNvPr id="3" name="Tlačítko akce: Začátek 2">
            <a:hlinkClick r:id="rId3" action="ppaction://hlinksldjump" highlightClick="1"/>
          </p:cNvPr>
          <p:cNvSpPr/>
          <p:nvPr/>
        </p:nvSpPr>
        <p:spPr>
          <a:xfrm>
            <a:off x="7596336" y="6093296"/>
            <a:ext cx="1224136" cy="576064"/>
          </a:xfrm>
          <a:prstGeom prst="actionButtonBeginning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80906" y="4398362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obr.č.3</a:t>
            </a:r>
            <a:endParaRPr lang="cs-CZ" sz="1200"/>
          </a:p>
        </p:txBody>
      </p:sp>
      <p:pic>
        <p:nvPicPr>
          <p:cNvPr id="1026" name="Picture 2" descr="Soubor:Victoria Falls Zambez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883" y="343747"/>
            <a:ext cx="6096000" cy="402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60261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7452320" y="77804"/>
            <a:ext cx="1575971" cy="144016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smtClean="0">
                <a:solidFill>
                  <a:schemeClr val="tx1"/>
                </a:solidFill>
              </a:rPr>
              <a:t>Popis obrázku</a:t>
            </a:r>
            <a:endParaRPr lang="cs-CZ" sz="2400" i="1">
              <a:solidFill>
                <a:schemeClr val="tx1"/>
              </a:solidFill>
            </a:endParaRPr>
          </a:p>
        </p:txBody>
      </p:sp>
      <p:sp>
        <p:nvSpPr>
          <p:cNvPr id="3" name="Tlačítko akce: Začátek 2">
            <a:hlinkClick r:id="rId3" action="ppaction://hlinksldjump" highlightClick="1"/>
          </p:cNvPr>
          <p:cNvSpPr/>
          <p:nvPr/>
        </p:nvSpPr>
        <p:spPr>
          <a:xfrm>
            <a:off x="7596336" y="6093296"/>
            <a:ext cx="1224136" cy="576064"/>
          </a:xfrm>
          <a:prstGeom prst="actionButtonBeginning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File:Serengeti Elefantenherde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212196"/>
            <a:ext cx="4451648" cy="2965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3135868"/>
            <a:ext cx="6377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obr.č.4</a:t>
            </a:r>
            <a:endParaRPr lang="cs-CZ" sz="1200"/>
          </a:p>
        </p:txBody>
      </p:sp>
      <p:pic>
        <p:nvPicPr>
          <p:cNvPr id="3078" name="Picture 6" descr="File:Serengeti Loewin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717356"/>
            <a:ext cx="3131840" cy="209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22702" y="6530860"/>
            <a:ext cx="609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obr.č.5</a:t>
            </a:r>
            <a:endParaRPr lang="cs-CZ" sz="1200"/>
          </a:p>
        </p:txBody>
      </p:sp>
      <p:sp>
        <p:nvSpPr>
          <p:cNvPr id="7" name="TextovéPole 6"/>
          <p:cNvSpPr txBox="1"/>
          <p:nvPr/>
        </p:nvSpPr>
        <p:spPr>
          <a:xfrm>
            <a:off x="513356" y="5723964"/>
            <a:ext cx="6742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obr.č.6</a:t>
            </a:r>
            <a:endParaRPr lang="cs-CZ" sz="1200"/>
          </a:p>
        </p:txBody>
      </p:sp>
      <p:pic>
        <p:nvPicPr>
          <p:cNvPr id="3082" name="Picture 10" descr="File:Serengeti Ellipsenwasserbock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357" y="3429000"/>
            <a:ext cx="3371528" cy="2246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788024" y="1689818"/>
            <a:ext cx="4032448" cy="2585323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smtClean="0"/>
              <a:t>Národní park Serengeti </a:t>
            </a:r>
            <a:r>
              <a:rPr lang="cs-CZ" smtClean="0"/>
              <a:t>leží </a:t>
            </a:r>
            <a:r>
              <a:rPr lang="cs-CZ"/>
              <a:t>v severní Tanzanii východně od Viktoriina jezera a jedná se o jedno z nejslavnějších a nejrozsáhlejších chráněných území Afriky. </a:t>
            </a:r>
            <a:r>
              <a:rPr lang="cs-CZ" smtClean="0"/>
              <a:t>Jeho </a:t>
            </a:r>
            <a:r>
              <a:rPr lang="cs-CZ"/>
              <a:t>rozloha je 14 763 km2. Zdejší krajině dominuje velký počet nádherných zvířat, mezi nimiž nechybí pakoňové, zebry, žirafy, lvi, gepardi, leopardi, hyeny, sloni nebo nosorožci</a:t>
            </a:r>
            <a:r>
              <a:rPr lang="cs-CZ" smtClean="0"/>
              <a:t>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4102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7452320" y="77804"/>
            <a:ext cx="1575971" cy="144016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smtClean="0">
                <a:solidFill>
                  <a:schemeClr val="tx1"/>
                </a:solidFill>
              </a:rPr>
              <a:t>Popis obrázku</a:t>
            </a:r>
            <a:endParaRPr lang="cs-CZ" sz="2400" i="1">
              <a:solidFill>
                <a:schemeClr val="tx1"/>
              </a:solidFill>
            </a:endParaRPr>
          </a:p>
        </p:txBody>
      </p:sp>
      <p:sp>
        <p:nvSpPr>
          <p:cNvPr id="3" name="Tlačítko akce: Začátek 2">
            <a:hlinkClick r:id="rId3" action="ppaction://hlinksldjump" highlightClick="1"/>
          </p:cNvPr>
          <p:cNvSpPr/>
          <p:nvPr/>
        </p:nvSpPr>
        <p:spPr>
          <a:xfrm>
            <a:off x="7596336" y="6093296"/>
            <a:ext cx="1224136" cy="576064"/>
          </a:xfrm>
          <a:prstGeom prst="actionButtonBeginning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 descr="File:Parvis Karnak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44824"/>
            <a:ext cx="7620000" cy="245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4370620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obr.č.7</a:t>
            </a:r>
            <a:endParaRPr lang="cs-CZ" sz="1200"/>
          </a:p>
        </p:txBody>
      </p:sp>
      <p:sp>
        <p:nvSpPr>
          <p:cNvPr id="6" name="TextovéPole 5"/>
          <p:cNvSpPr txBox="1"/>
          <p:nvPr/>
        </p:nvSpPr>
        <p:spPr>
          <a:xfrm>
            <a:off x="327751" y="4637570"/>
            <a:ext cx="6984776" cy="2031325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/>
              <a:t>Karnak</a:t>
            </a:r>
            <a:r>
              <a:rPr lang="cs-CZ" dirty="0"/>
              <a:t> je chrámový komplex, hlavní kultovní středisko boha </a:t>
            </a:r>
            <a:r>
              <a:rPr lang="cs-CZ" dirty="0" err="1"/>
              <a:t>Amona</a:t>
            </a:r>
            <a:r>
              <a:rPr lang="cs-CZ" dirty="0"/>
              <a:t>, v oblasti starověkého </a:t>
            </a:r>
            <a:r>
              <a:rPr lang="cs-CZ" dirty="0" err="1"/>
              <a:t>Vesetu</a:t>
            </a:r>
            <a:r>
              <a:rPr lang="cs-CZ" dirty="0"/>
              <a:t> pojmenovaný podle současné arabské vesnice. Je největším chrámovým komplexem v Egyptě, byl postupně stavěn a rozšiřován po dobu asi 1500 let. Na jeho výstavbě se podílela většina významných faraonů. Chrámový komplex </a:t>
            </a:r>
            <a:r>
              <a:rPr lang="cs-CZ" dirty="0" err="1"/>
              <a:t>Karnak</a:t>
            </a:r>
            <a:r>
              <a:rPr lang="cs-CZ" dirty="0"/>
              <a:t> tvořily 3 navzájem kultovně i stavebně propojené chrámy (</a:t>
            </a:r>
            <a:r>
              <a:rPr lang="cs-CZ" dirty="0" err="1"/>
              <a:t>Amona</a:t>
            </a:r>
            <a:r>
              <a:rPr lang="cs-CZ" dirty="0"/>
              <a:t>, </a:t>
            </a:r>
            <a:r>
              <a:rPr lang="cs-CZ" dirty="0" err="1"/>
              <a:t>Muty</a:t>
            </a:r>
            <a:r>
              <a:rPr lang="cs-CZ" dirty="0"/>
              <a:t>, </a:t>
            </a:r>
            <a:r>
              <a:rPr lang="cs-CZ" dirty="0" err="1"/>
              <a:t>Chonsua</a:t>
            </a:r>
            <a:r>
              <a:rPr lang="cs-CZ" dirty="0"/>
              <a:t>). </a:t>
            </a:r>
            <a:r>
              <a:rPr lang="cs-CZ" dirty="0" err="1"/>
              <a:t>Karnak</a:t>
            </a:r>
            <a:r>
              <a:rPr lang="cs-CZ" dirty="0"/>
              <a:t> se stavěl cca 1600 let.</a:t>
            </a:r>
          </a:p>
        </p:txBody>
      </p:sp>
    </p:spTree>
    <p:extLst>
      <p:ext uri="{BB962C8B-B14F-4D97-AF65-F5344CB8AC3E}">
        <p14:creationId xmlns:p14="http://schemas.microsoft.com/office/powerpoint/2010/main" xmlns="" val="1404782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7452320" y="77804"/>
            <a:ext cx="1575971" cy="144016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smtClean="0">
                <a:solidFill>
                  <a:schemeClr val="tx1"/>
                </a:solidFill>
              </a:rPr>
              <a:t>Popis obrázku</a:t>
            </a:r>
            <a:endParaRPr lang="cs-CZ" sz="2400" i="1">
              <a:solidFill>
                <a:schemeClr val="tx1"/>
              </a:solidFill>
            </a:endParaRPr>
          </a:p>
        </p:txBody>
      </p:sp>
      <p:sp>
        <p:nvSpPr>
          <p:cNvPr id="3" name="Tlačítko akce: Začátek 2">
            <a:hlinkClick r:id="rId3" action="ppaction://hlinksldjump" highlightClick="1"/>
          </p:cNvPr>
          <p:cNvSpPr/>
          <p:nvPr/>
        </p:nvSpPr>
        <p:spPr>
          <a:xfrm>
            <a:off x="7596336" y="6093296"/>
            <a:ext cx="1224136" cy="576064"/>
          </a:xfrm>
          <a:prstGeom prst="actionButtonBeginning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File:Ayers-Rock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5375"/>
            <a:ext cx="6947991" cy="398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4131785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obr.č.8</a:t>
            </a:r>
            <a:endParaRPr lang="cs-CZ" sz="120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4509120"/>
            <a:ext cx="6875983" cy="1200329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/>
              <a:t>Ayers</a:t>
            </a:r>
            <a:r>
              <a:rPr lang="cs-CZ" b="1" dirty="0"/>
              <a:t> Rock </a:t>
            </a:r>
            <a:r>
              <a:rPr lang="cs-CZ" dirty="0"/>
              <a:t>(taky </a:t>
            </a:r>
            <a:r>
              <a:rPr lang="cs-CZ" dirty="0" err="1"/>
              <a:t>Uluru</a:t>
            </a:r>
            <a:r>
              <a:rPr lang="cs-CZ" dirty="0"/>
              <a:t>) </a:t>
            </a:r>
            <a:r>
              <a:rPr lang="cs-CZ" dirty="0" smtClean="0"/>
              <a:t>je </a:t>
            </a:r>
            <a:r>
              <a:rPr lang="cs-CZ" dirty="0"/>
              <a:t>nejobjemnější monolit na světě, či jednolitý pískovcový útvar ležící ve středu australského kontinentu na domorodém území v Severním teritoriu a Národním parku </a:t>
            </a:r>
            <a:r>
              <a:rPr lang="cs-CZ" dirty="0" err="1"/>
              <a:t>Uluru</a:t>
            </a:r>
            <a:r>
              <a:rPr lang="cs-CZ" dirty="0"/>
              <a:t> – Kata </a:t>
            </a:r>
            <a:r>
              <a:rPr lang="cs-CZ" dirty="0" err="1"/>
              <a:t>Tjuta</a:t>
            </a:r>
            <a:r>
              <a:rPr lang="cs-CZ" dirty="0"/>
              <a:t>. </a:t>
            </a:r>
            <a:r>
              <a:rPr lang="cs-CZ" dirty="0" err="1"/>
              <a:t>Uluru</a:t>
            </a:r>
            <a:r>
              <a:rPr lang="cs-CZ" dirty="0"/>
              <a:t> je název domorodého původu.</a:t>
            </a:r>
          </a:p>
        </p:txBody>
      </p:sp>
    </p:spTree>
    <p:extLst>
      <p:ext uri="{BB962C8B-B14F-4D97-AF65-F5344CB8AC3E}">
        <p14:creationId xmlns:p14="http://schemas.microsoft.com/office/powerpoint/2010/main" xmlns="" val="1156367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7452320" y="77804"/>
            <a:ext cx="1575971" cy="144016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smtClean="0">
                <a:solidFill>
                  <a:schemeClr val="tx1"/>
                </a:solidFill>
              </a:rPr>
              <a:t>Popis obrázku</a:t>
            </a:r>
            <a:endParaRPr lang="cs-CZ" sz="2400" i="1">
              <a:solidFill>
                <a:schemeClr val="tx1"/>
              </a:solidFill>
            </a:endParaRPr>
          </a:p>
        </p:txBody>
      </p:sp>
      <p:sp>
        <p:nvSpPr>
          <p:cNvPr id="3" name="Tlačítko akce: Začátek 2">
            <a:hlinkClick r:id="rId3" action="ppaction://hlinksldjump" highlightClick="1"/>
          </p:cNvPr>
          <p:cNvSpPr/>
          <p:nvPr/>
        </p:nvSpPr>
        <p:spPr>
          <a:xfrm>
            <a:off x="7596336" y="6093296"/>
            <a:ext cx="1224136" cy="576064"/>
          </a:xfrm>
          <a:prstGeom prst="actionButtonBeginning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File:Virunga 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0958" y="1628800"/>
            <a:ext cx="3947592" cy="2615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ile:Virunga Mountain Gorilla 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7"/>
            <a:ext cx="4546046" cy="3028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Rwindi 47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966" y="3600654"/>
            <a:ext cx="4091608" cy="3068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90958" y="260647"/>
            <a:ext cx="6891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obr.č.9</a:t>
            </a:r>
            <a:endParaRPr lang="cs-CZ" sz="1200"/>
          </a:p>
        </p:txBody>
      </p:sp>
      <p:sp>
        <p:nvSpPr>
          <p:cNvPr id="5" name="TextovéPole 4"/>
          <p:cNvSpPr txBox="1"/>
          <p:nvPr/>
        </p:nvSpPr>
        <p:spPr>
          <a:xfrm>
            <a:off x="4890958" y="4296753"/>
            <a:ext cx="6891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obr.č.10</a:t>
            </a:r>
            <a:endParaRPr lang="cs-CZ" sz="1200"/>
          </a:p>
        </p:txBody>
      </p:sp>
      <p:sp>
        <p:nvSpPr>
          <p:cNvPr id="6" name="TextovéPole 5"/>
          <p:cNvSpPr txBox="1"/>
          <p:nvPr/>
        </p:nvSpPr>
        <p:spPr>
          <a:xfrm>
            <a:off x="4429794" y="6381328"/>
            <a:ext cx="7355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obr.č.11</a:t>
            </a:r>
            <a:endParaRPr lang="cs-CZ" sz="120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4510191"/>
            <a:ext cx="4022907" cy="1354217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/>
              <a:t>Virunga </a:t>
            </a:r>
            <a:r>
              <a:rPr lang="cs-CZ" sz="1600"/>
              <a:t>je národní park v Demokratické republice Kongo rozkládající se mezi pohořími Ruwenzori a Virunga. </a:t>
            </a:r>
            <a:r>
              <a:rPr lang="cs-CZ" sz="1600" smtClean="0"/>
              <a:t>Jedná </a:t>
            </a:r>
            <a:r>
              <a:rPr lang="cs-CZ" sz="1600"/>
              <a:t>se o nejstarší národní park v Africe, počátek jeho založení sahá do roku 1925.</a:t>
            </a:r>
          </a:p>
        </p:txBody>
      </p:sp>
    </p:spTree>
    <p:extLst>
      <p:ext uri="{BB962C8B-B14F-4D97-AF65-F5344CB8AC3E}">
        <p14:creationId xmlns:p14="http://schemas.microsoft.com/office/powerpoint/2010/main" xmlns="" val="1963576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vislý svitek 3"/>
          <p:cNvSpPr/>
          <p:nvPr/>
        </p:nvSpPr>
        <p:spPr>
          <a:xfrm>
            <a:off x="7452320" y="77804"/>
            <a:ext cx="1575971" cy="144016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smtClean="0">
                <a:solidFill>
                  <a:schemeClr val="tx1"/>
                </a:solidFill>
              </a:rPr>
              <a:t>Popis obrázku</a:t>
            </a:r>
            <a:endParaRPr lang="cs-CZ" sz="2400" i="1">
              <a:solidFill>
                <a:schemeClr val="tx1"/>
              </a:solidFill>
            </a:endParaRPr>
          </a:p>
        </p:txBody>
      </p:sp>
      <p:sp>
        <p:nvSpPr>
          <p:cNvPr id="5" name="Tlačítko akce: Začátek 4">
            <a:hlinkClick r:id="rId3" action="ppaction://hlinksldjump" highlightClick="1"/>
          </p:cNvPr>
          <p:cNvSpPr/>
          <p:nvPr/>
        </p:nvSpPr>
        <p:spPr>
          <a:xfrm>
            <a:off x="7596336" y="6093296"/>
            <a:ext cx="1224136" cy="576064"/>
          </a:xfrm>
          <a:prstGeom prst="actionButtonBeginning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File:Mount Kenya 201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5387752" cy="3609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408258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obr.č.12</a:t>
            </a:r>
            <a:endParaRPr lang="cs-CZ" sz="120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581128"/>
            <a:ext cx="6984776" cy="147732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/>
              <a:t>Mount Kenya </a:t>
            </a:r>
            <a:r>
              <a:rPr lang="cs-CZ"/>
              <a:t>je masiv nacházející se zhruba ve středu státu Keňa v oblasti zvané Středohoří Mount Kenya. Od výšky 3 200 m se nachází Národní park Mount </a:t>
            </a:r>
            <a:r>
              <a:rPr lang="cs-CZ" smtClean="0"/>
              <a:t>Kenya, </a:t>
            </a:r>
            <a:r>
              <a:rPr lang="cs-CZ"/>
              <a:t>který je umístěný na seznam Světového přírodního dědictví UNESCO. Národní park má rozlohu asi 620 km², a navštěvuje ho ročně kolem 15 000 návštěvníků.</a:t>
            </a:r>
          </a:p>
        </p:txBody>
      </p:sp>
    </p:spTree>
    <p:extLst>
      <p:ext uri="{BB962C8B-B14F-4D97-AF65-F5344CB8AC3E}">
        <p14:creationId xmlns:p14="http://schemas.microsoft.com/office/powerpoint/2010/main" xmlns="" val="795119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7452320" y="77804"/>
            <a:ext cx="1575971" cy="144016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smtClean="0">
                <a:solidFill>
                  <a:schemeClr val="tx1"/>
                </a:solidFill>
              </a:rPr>
              <a:t>Popis obrázku</a:t>
            </a:r>
            <a:endParaRPr lang="cs-CZ" sz="2400" i="1">
              <a:solidFill>
                <a:schemeClr val="tx1"/>
              </a:solidFill>
            </a:endParaRPr>
          </a:p>
        </p:txBody>
      </p:sp>
      <p:sp>
        <p:nvSpPr>
          <p:cNvPr id="3" name="Tlačítko akce: Začátek 2">
            <a:hlinkClick r:id="rId3" action="ppaction://hlinksldjump" highlightClick="1"/>
          </p:cNvPr>
          <p:cNvSpPr/>
          <p:nvPr/>
        </p:nvSpPr>
        <p:spPr>
          <a:xfrm>
            <a:off x="7596336" y="6093296"/>
            <a:ext cx="1224136" cy="576064"/>
          </a:xfrm>
          <a:prstGeom prst="actionButtonBeginning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File:Opera House with Sydne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2532"/>
            <a:ext cx="6084676" cy="4076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9129" y="4301705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obr.č.13</a:t>
            </a:r>
            <a:endParaRPr lang="cs-CZ" sz="120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4797152"/>
            <a:ext cx="6696744" cy="646331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/>
              <a:t>Opera v Sydney </a:t>
            </a:r>
            <a:r>
              <a:rPr lang="cs-CZ"/>
              <a:t>je stavba navržená v roce 1956 dánským architektem Jørn Utzonem. Nachází se v australském městě Sydney.</a:t>
            </a:r>
          </a:p>
        </p:txBody>
      </p:sp>
    </p:spTree>
    <p:extLst>
      <p:ext uri="{BB962C8B-B14F-4D97-AF65-F5344CB8AC3E}">
        <p14:creationId xmlns:p14="http://schemas.microsoft.com/office/powerpoint/2010/main" xmlns="" val="1965504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Egypt.LuxorTemple.06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68580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3830363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obr.č.14</a:t>
            </a:r>
            <a:endParaRPr lang="cs-CZ" sz="1200"/>
          </a:p>
        </p:txBody>
      </p:sp>
      <p:sp>
        <p:nvSpPr>
          <p:cNvPr id="4" name="Svislý svitek 3"/>
          <p:cNvSpPr/>
          <p:nvPr/>
        </p:nvSpPr>
        <p:spPr>
          <a:xfrm>
            <a:off x="7452320" y="77804"/>
            <a:ext cx="1575971" cy="144016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smtClean="0">
                <a:solidFill>
                  <a:schemeClr val="tx1"/>
                </a:solidFill>
              </a:rPr>
              <a:t>Popis obrázku</a:t>
            </a:r>
            <a:endParaRPr lang="cs-CZ" sz="2400" i="1">
              <a:solidFill>
                <a:schemeClr val="tx1"/>
              </a:solidFill>
            </a:endParaRPr>
          </a:p>
        </p:txBody>
      </p:sp>
      <p:sp>
        <p:nvSpPr>
          <p:cNvPr id="5" name="Tlačítko akce: Začátek 4">
            <a:hlinkClick r:id="rId5" action="ppaction://hlinksldjump" highlightClick="1"/>
          </p:cNvPr>
          <p:cNvSpPr/>
          <p:nvPr/>
        </p:nvSpPr>
        <p:spPr>
          <a:xfrm>
            <a:off x="7596336" y="6093296"/>
            <a:ext cx="1224136" cy="576064"/>
          </a:xfrm>
          <a:prstGeom prst="actionButtonBeginning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293096"/>
            <a:ext cx="6858000" cy="1754326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/>
              <a:t>Luxor</a:t>
            </a:r>
            <a:r>
              <a:rPr lang="cs-CZ"/>
              <a:t> je aktuální název jednoho z nejstarších a nejvýznamnějších míst Egypta, které leží asi 700 kilometrů jižně od Káhiry. Nejstarší známý název byl Veset, ze začátku malé město na Nilu. V polovině 16 stol. př. n. l. se stalo základnou pro osvobozující boj Egypťanů proti Hyksósům. Po vítězné válce se stalo důležitým náboženským a správním střediskem a hlavním městem nové sjednocené říše.</a:t>
            </a:r>
          </a:p>
        </p:txBody>
      </p:sp>
    </p:spTree>
    <p:extLst>
      <p:ext uri="{BB962C8B-B14F-4D97-AF65-F5344CB8AC3E}">
        <p14:creationId xmlns:p14="http://schemas.microsoft.com/office/powerpoint/2010/main" xmlns="" val="2142627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7452320" y="77804"/>
            <a:ext cx="1575971" cy="144016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smtClean="0">
                <a:solidFill>
                  <a:schemeClr val="tx1"/>
                </a:solidFill>
              </a:rPr>
              <a:t>Popis obrázku</a:t>
            </a:r>
            <a:endParaRPr lang="cs-CZ" sz="2400" i="1">
              <a:solidFill>
                <a:schemeClr val="tx1"/>
              </a:solidFill>
            </a:endParaRPr>
          </a:p>
        </p:txBody>
      </p:sp>
      <p:sp>
        <p:nvSpPr>
          <p:cNvPr id="3" name="Tlačítko akce: Začátek 2">
            <a:hlinkClick r:id="rId3" action="ppaction://hlinksldjump" highlightClick="1"/>
          </p:cNvPr>
          <p:cNvSpPr/>
          <p:nvPr/>
        </p:nvSpPr>
        <p:spPr>
          <a:xfrm>
            <a:off x="7596336" y="6093296"/>
            <a:ext cx="1224136" cy="576064"/>
          </a:xfrm>
          <a:prstGeom prst="actionButtonBeginning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9512" y="4365104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obr.č.15</a:t>
            </a:r>
            <a:endParaRPr lang="cs-CZ" sz="1200"/>
          </a:p>
        </p:txBody>
      </p:sp>
      <p:pic>
        <p:nvPicPr>
          <p:cNvPr id="6" name="Picture 2" descr="File:Valley of the Kings (Luxor, Egypt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8112" y="262087"/>
            <a:ext cx="5328592" cy="4103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806" y="4662135"/>
            <a:ext cx="7272514" cy="2031325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/>
              <a:t>Údolí králů </a:t>
            </a:r>
            <a:r>
              <a:rPr lang="cs-CZ" dirty="0" smtClean="0"/>
              <a:t>je </a:t>
            </a:r>
            <a:r>
              <a:rPr lang="cs-CZ" dirty="0"/>
              <a:t>údolí v Egyptě, které sloužilo jako pohřebiště faraónů a </a:t>
            </a:r>
            <a:r>
              <a:rPr lang="cs-CZ" dirty="0" smtClean="0"/>
              <a:t>šlechty. Nachází </a:t>
            </a:r>
            <a:r>
              <a:rPr lang="cs-CZ" dirty="0"/>
              <a:t>na západním břehu řeky Nil naproti Luxoru (postaven na místě starověkých Théb) </a:t>
            </a:r>
            <a:r>
              <a:rPr lang="cs-CZ" dirty="0" smtClean="0"/>
              <a:t>a </a:t>
            </a:r>
            <a:r>
              <a:rPr lang="cs-CZ" dirty="0"/>
              <a:t>je rozděleno na Východní údolí a Západní údolí. V Západním údolí je veřejnosti zpřístupněn pouze jeden hrob – velekněze </a:t>
            </a:r>
            <a:r>
              <a:rPr lang="cs-CZ" dirty="0" err="1"/>
              <a:t>Aje</a:t>
            </a:r>
            <a:r>
              <a:rPr lang="cs-CZ" dirty="0"/>
              <a:t>, následníka panovníka </a:t>
            </a:r>
            <a:r>
              <a:rPr lang="cs-CZ" dirty="0" err="1"/>
              <a:t>Tutanchamóna</a:t>
            </a:r>
            <a:r>
              <a:rPr lang="cs-CZ" dirty="0"/>
              <a:t>. Většina nejdůležitějších hrobek se nachází ve Východním údolí. To je přístupné veřejnosti. Pouze pro návštěvu </a:t>
            </a:r>
            <a:r>
              <a:rPr lang="cs-CZ" dirty="0" err="1"/>
              <a:t>Tutanchamónovy</a:t>
            </a:r>
            <a:r>
              <a:rPr lang="cs-CZ" dirty="0"/>
              <a:t> hrobky je potřeba zvláštní povolení 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7371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7452320" y="77804"/>
            <a:ext cx="1575971" cy="144016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smtClean="0">
                <a:solidFill>
                  <a:schemeClr val="tx1"/>
                </a:solidFill>
              </a:rPr>
              <a:t>Popis obrázku</a:t>
            </a:r>
            <a:endParaRPr lang="cs-CZ" sz="2400" i="1">
              <a:solidFill>
                <a:schemeClr val="tx1"/>
              </a:solidFill>
            </a:endParaRPr>
          </a:p>
        </p:txBody>
      </p:sp>
      <p:sp>
        <p:nvSpPr>
          <p:cNvPr id="3" name="Tlačítko akce: Začátek 2">
            <a:hlinkClick r:id="rId3" action="ppaction://hlinksldjump" highlightClick="1"/>
          </p:cNvPr>
          <p:cNvSpPr/>
          <p:nvPr/>
        </p:nvSpPr>
        <p:spPr>
          <a:xfrm>
            <a:off x="7596336" y="6093296"/>
            <a:ext cx="1224136" cy="576064"/>
          </a:xfrm>
          <a:prstGeom prst="actionButtonBeginning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 descr="File:All Gizah Pyramid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849" y="77804"/>
            <a:ext cx="5847265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35114" y="77804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obr.č.16</a:t>
            </a:r>
            <a:endParaRPr lang="cs-CZ" sz="1200"/>
          </a:p>
        </p:txBody>
      </p:sp>
      <p:sp>
        <p:nvSpPr>
          <p:cNvPr id="6" name="TextovéPole 5"/>
          <p:cNvSpPr txBox="1"/>
          <p:nvPr/>
        </p:nvSpPr>
        <p:spPr>
          <a:xfrm>
            <a:off x="109642" y="4084037"/>
            <a:ext cx="7272808" cy="2585323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/>
              <a:t>Gíza </a:t>
            </a:r>
            <a:r>
              <a:rPr lang="cs-CZ" dirty="0"/>
              <a:t>je oblast Egypta na západním břehu řeky Nil, kde je soustředěna řada památek na jednu z nejstarších civilizací. Královské pohřebiště v Gíze, kde odpočívají stovky úředníků a významných osobností 4. dynastie, je dnes součástí velké Káhiry. Jako první faraón si zde vybral místo k odpočinku slavný Cheops a stvořil tak největší stavbu všech dob. </a:t>
            </a:r>
            <a:r>
              <a:rPr lang="cs-CZ" dirty="0" smtClean="0"/>
              <a:t>Pyramida je vysoká </a:t>
            </a:r>
            <a:r>
              <a:rPr lang="cs-CZ" dirty="0"/>
              <a:t>137 metrů (původní výška byla dokonce 146 </a:t>
            </a:r>
            <a:r>
              <a:rPr lang="cs-CZ" dirty="0" smtClean="0"/>
              <a:t>m</a:t>
            </a:r>
            <a:r>
              <a:rPr lang="cs-CZ" dirty="0" smtClean="0"/>
              <a:t>). Vznikla </a:t>
            </a:r>
            <a:r>
              <a:rPr lang="cs-CZ" dirty="0"/>
              <a:t>bez jeřábů, jen vlastními silami. Egypťané v té době neznali ani koně, ani kolo. Těžká stavba celkem vážící přes 6 miliónů tun mohla být vybudována jen s pomocí ramp, soustav pák, válců a saní tažených </a:t>
            </a:r>
            <a:r>
              <a:rPr lang="cs-CZ" dirty="0" smtClean="0"/>
              <a:t>voly.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3395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7452320" y="77804"/>
            <a:ext cx="1575971" cy="144016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smtClean="0">
                <a:solidFill>
                  <a:schemeClr val="tx1"/>
                </a:solidFill>
              </a:rPr>
              <a:t>Popis obrázku</a:t>
            </a:r>
            <a:endParaRPr lang="cs-CZ" sz="2400" i="1">
              <a:solidFill>
                <a:schemeClr val="tx1"/>
              </a:solidFill>
            </a:endParaRPr>
          </a:p>
        </p:txBody>
      </p:sp>
      <p:sp>
        <p:nvSpPr>
          <p:cNvPr id="3" name="Tlačítko akce: Začátek 2">
            <a:hlinkClick r:id="rId3" action="ppaction://hlinksldjump" highlightClick="1"/>
          </p:cNvPr>
          <p:cNvSpPr/>
          <p:nvPr/>
        </p:nvSpPr>
        <p:spPr>
          <a:xfrm>
            <a:off x="7596336" y="6093296"/>
            <a:ext cx="1224136" cy="576064"/>
          </a:xfrm>
          <a:prstGeom prst="actionButtonBeginning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 descr="File:Egypt.Giza.Sphinx.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3688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03504" y="11368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obr.č.17</a:t>
            </a:r>
            <a:endParaRPr lang="cs-CZ" sz="120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869160"/>
            <a:ext cx="7200800" cy="147732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/>
              <a:t>Velká sfinga </a:t>
            </a:r>
            <a:r>
              <a:rPr lang="cs-CZ"/>
              <a:t>v Gíze je velká socha, v podobě lva s lidskou hlavou, nacházející se na Gízské plošině v Egyptě na západním pobřeží Nilu. Je to největší socha vytesaná z jednoho kusu kamene, která kdy byla vytvořena. </a:t>
            </a:r>
            <a:r>
              <a:rPr lang="cs-CZ" smtClean="0"/>
              <a:t>Je </a:t>
            </a:r>
            <a:r>
              <a:rPr lang="cs-CZ"/>
              <a:t>74 m dlouhá, 6 m široká a 21 m vysoká. Sfinga má znázorňovat </a:t>
            </a:r>
            <a:r>
              <a:rPr lang="cs-CZ" smtClean="0"/>
              <a:t> panovníka </a:t>
            </a:r>
            <a:r>
              <a:rPr lang="cs-CZ"/>
              <a:t>IV.dynastie Rachefa (přibližně 2558- 2532 př.n.l.).</a:t>
            </a:r>
          </a:p>
        </p:txBody>
      </p:sp>
    </p:spTree>
    <p:extLst>
      <p:ext uri="{BB962C8B-B14F-4D97-AF65-F5344CB8AC3E}">
        <p14:creationId xmlns:p14="http://schemas.microsoft.com/office/powerpoint/2010/main" xmlns="" val="3275114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7452320" y="77804"/>
            <a:ext cx="1575971" cy="144016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smtClean="0">
                <a:solidFill>
                  <a:schemeClr val="tx1"/>
                </a:solidFill>
              </a:rPr>
              <a:t>Popis obrázku</a:t>
            </a:r>
            <a:endParaRPr lang="cs-CZ" sz="2400" i="1">
              <a:solidFill>
                <a:schemeClr val="tx1"/>
              </a:solidFill>
            </a:endParaRPr>
          </a:p>
        </p:txBody>
      </p:sp>
      <p:sp>
        <p:nvSpPr>
          <p:cNvPr id="3" name="Tlačítko akce: Začátek 2">
            <a:hlinkClick r:id="rId3" action="ppaction://hlinksldjump" highlightClick="1"/>
          </p:cNvPr>
          <p:cNvSpPr/>
          <p:nvPr/>
        </p:nvSpPr>
        <p:spPr>
          <a:xfrm>
            <a:off x="7596336" y="6093296"/>
            <a:ext cx="1224136" cy="576064"/>
          </a:xfrm>
          <a:prstGeom prst="actionButtonBeginning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File:Blue Linckia Starfish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3006362" cy="4008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9642" y="4282898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obr.č.18</a:t>
            </a:r>
            <a:endParaRPr lang="cs-CZ" sz="1200"/>
          </a:p>
        </p:txBody>
      </p:sp>
      <p:pic>
        <p:nvPicPr>
          <p:cNvPr id="1030" name="Picture 6" descr="File:Synodus variegatu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8291" y="1542194"/>
            <a:ext cx="5256729" cy="3390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87510" y="1204739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obr.č.19</a:t>
            </a:r>
            <a:endParaRPr lang="cs-CZ" sz="1200"/>
          </a:p>
        </p:txBody>
      </p:sp>
      <p:sp>
        <p:nvSpPr>
          <p:cNvPr id="6" name="TextovéPole 5"/>
          <p:cNvSpPr txBox="1"/>
          <p:nvPr/>
        </p:nvSpPr>
        <p:spPr>
          <a:xfrm>
            <a:off x="109642" y="5013176"/>
            <a:ext cx="6984776" cy="1846659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/>
              <a:t>Velký korálový (bariérový) útes </a:t>
            </a:r>
            <a:r>
              <a:rPr lang="cs-CZ" sz="1600" dirty="0" smtClean="0"/>
              <a:t>je </a:t>
            </a:r>
            <a:r>
              <a:rPr lang="cs-CZ" sz="1600" dirty="0"/>
              <a:t>největší korálový útes světa. Táhne se podél pobřeží </a:t>
            </a:r>
            <a:r>
              <a:rPr lang="cs-CZ" sz="1600" dirty="0" err="1"/>
              <a:t>Queenslandu</a:t>
            </a:r>
            <a:r>
              <a:rPr lang="cs-CZ" sz="1600" dirty="0"/>
              <a:t> (</a:t>
            </a:r>
            <a:r>
              <a:rPr lang="cs-CZ" sz="1600" dirty="0" err="1"/>
              <a:t>severových</a:t>
            </a:r>
            <a:r>
              <a:rPr lang="cs-CZ" sz="1600" dirty="0"/>
              <a:t>. Austrálie). Je přes 2000 km </a:t>
            </a:r>
            <a:r>
              <a:rPr lang="cs-CZ" sz="1600" dirty="0" smtClean="0"/>
              <a:t>dlouhý</a:t>
            </a:r>
            <a:r>
              <a:rPr lang="cs-CZ" sz="1600" dirty="0" smtClean="0"/>
              <a:t>. Je </a:t>
            </a:r>
            <a:r>
              <a:rPr lang="cs-CZ" sz="1600" dirty="0"/>
              <a:t>to jediná stavba živých tvorů na Zemi viditelná i z Měsíce. </a:t>
            </a:r>
            <a:r>
              <a:rPr lang="cs-CZ" sz="1600" dirty="0" smtClean="0"/>
              <a:t>Poskytuje </a:t>
            </a:r>
            <a:r>
              <a:rPr lang="cs-CZ" sz="1600" dirty="0"/>
              <a:t>útočiště stovkám druhů ryb a sám je tvořen až 350 druhy </a:t>
            </a:r>
            <a:r>
              <a:rPr lang="cs-CZ" sz="1600" dirty="0" smtClean="0"/>
              <a:t>korálů. </a:t>
            </a:r>
            <a:r>
              <a:rPr lang="cs-CZ" sz="1600" dirty="0"/>
              <a:t>Místa, kde se dostává nad hladinu, slouží jako útočiště ptákům. </a:t>
            </a:r>
            <a:r>
              <a:rPr lang="cs-CZ" sz="1600" dirty="0" smtClean="0"/>
              <a:t> 4 </a:t>
            </a:r>
            <a:r>
              <a:rPr lang="cs-CZ" sz="1600" dirty="0"/>
              <a:t>tisíce druhů ryb, 350 druhů korálů, desítky druhů mořských hadů, plži, mlži apod. tvoří bohatý a složitý ekosystém, který je možno srovnat jen s tropickým deštným pralesem.</a:t>
            </a:r>
          </a:p>
        </p:txBody>
      </p:sp>
    </p:spTree>
    <p:extLst>
      <p:ext uri="{BB962C8B-B14F-4D97-AF65-F5344CB8AC3E}">
        <p14:creationId xmlns:p14="http://schemas.microsoft.com/office/powerpoint/2010/main" xmlns="" val="3414669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7452320" y="77804"/>
            <a:ext cx="1575971" cy="144016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smtClean="0">
                <a:solidFill>
                  <a:schemeClr val="tx1"/>
                </a:solidFill>
              </a:rPr>
              <a:t>Popis obrázku</a:t>
            </a:r>
            <a:endParaRPr lang="cs-CZ" sz="2400" i="1">
              <a:solidFill>
                <a:schemeClr val="tx1"/>
              </a:solidFill>
            </a:endParaRPr>
          </a:p>
        </p:txBody>
      </p:sp>
      <p:sp>
        <p:nvSpPr>
          <p:cNvPr id="3" name="Tlačítko akce: Začátek 2">
            <a:hlinkClick r:id="rId3" action="ppaction://hlinksldjump" highlightClick="1"/>
          </p:cNvPr>
          <p:cNvSpPr/>
          <p:nvPr/>
        </p:nvSpPr>
        <p:spPr>
          <a:xfrm>
            <a:off x="7596336" y="6093296"/>
            <a:ext cx="1224136" cy="576064"/>
          </a:xfrm>
          <a:prstGeom prst="actionButtonBeginning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File:Lord Howe Island from North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9417"/>
            <a:ext cx="3338144" cy="2219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Ball's Pyramid North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934" y="2708688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Lord Howe Woodhen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7646" y="188640"/>
            <a:ext cx="2610440" cy="2189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File:Dryococelus australis 02 Pengo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1781" y="2463794"/>
            <a:ext cx="1657197" cy="337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2983" y="2431689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obr.č.20</a:t>
            </a:r>
            <a:endParaRPr lang="cs-CZ" sz="1200"/>
          </a:p>
        </p:txBody>
      </p:sp>
      <p:sp>
        <p:nvSpPr>
          <p:cNvPr id="9" name="TextovéPole 8"/>
          <p:cNvSpPr txBox="1"/>
          <p:nvPr/>
        </p:nvSpPr>
        <p:spPr>
          <a:xfrm>
            <a:off x="4657646" y="2463794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obr.č.22</a:t>
            </a:r>
            <a:endParaRPr lang="cs-CZ" sz="1200"/>
          </a:p>
        </p:txBody>
      </p:sp>
      <p:sp>
        <p:nvSpPr>
          <p:cNvPr id="10" name="TextovéPole 9"/>
          <p:cNvSpPr txBox="1"/>
          <p:nvPr/>
        </p:nvSpPr>
        <p:spPr>
          <a:xfrm>
            <a:off x="169934" y="5235683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obr.č.21</a:t>
            </a:r>
            <a:endParaRPr lang="cs-CZ" sz="1200"/>
          </a:p>
        </p:txBody>
      </p:sp>
      <p:sp>
        <p:nvSpPr>
          <p:cNvPr id="11" name="TextovéPole 10"/>
          <p:cNvSpPr txBox="1"/>
          <p:nvPr/>
        </p:nvSpPr>
        <p:spPr>
          <a:xfrm>
            <a:off x="8100392" y="2116022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obr.č.23</a:t>
            </a:r>
            <a:endParaRPr lang="cs-CZ" sz="120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2708688"/>
            <a:ext cx="4496286" cy="3816429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/>
              <a:t>Ostrov lorda </a:t>
            </a:r>
            <a:r>
              <a:rPr lang="cs-CZ" b="1" dirty="0" err="1" smtClean="0"/>
              <a:t>Howa</a:t>
            </a:r>
            <a:r>
              <a:rPr lang="cs-CZ" b="1" dirty="0" smtClean="0"/>
              <a:t> </a:t>
            </a:r>
            <a:r>
              <a:rPr lang="cs-CZ" sz="1600" dirty="0" smtClean="0"/>
              <a:t>je </a:t>
            </a:r>
            <a:r>
              <a:rPr lang="cs-CZ" sz="1600" dirty="0"/>
              <a:t>malý ostrov v jižním Pacifiku. Leží asi 700 km severovýchodně od Sydney. Tento ostrov je součástí státu Nový Jižní Wales. Na omezené ploše ostrova nalezneme úchvatnou exotickou vegetaci. </a:t>
            </a:r>
            <a:r>
              <a:rPr lang="cs-CZ" sz="1600" dirty="0" smtClean="0"/>
              <a:t>Nezvykle </a:t>
            </a:r>
            <a:r>
              <a:rPr lang="cs-CZ" sz="1600" dirty="0"/>
              <a:t>vysoký je počet endemických rostlinných druhů, tedy takových, jež jsou rozšířeny jen na tomto ostrově. Z živočišné říše tu dominují ptáci. Žije zde 32 druhů ptáků, převážně tu hnízdí terejové, buřňáci či rybáci. Nejpozoruhodnější je však chřástal </a:t>
            </a:r>
            <a:r>
              <a:rPr lang="cs-CZ" sz="1600" dirty="0" err="1" smtClean="0"/>
              <a:t>Howeův</a:t>
            </a:r>
            <a:r>
              <a:rPr lang="cs-CZ" sz="1600" dirty="0" smtClean="0"/>
              <a:t>. Je </a:t>
            </a:r>
            <a:r>
              <a:rPr lang="cs-CZ" sz="1600" dirty="0"/>
              <a:t>považován za nejohroženějšího ptáka na světě, nikde jinde se totiž nevyskytuje. </a:t>
            </a:r>
            <a:r>
              <a:rPr lang="cs-CZ" sz="1600" dirty="0" smtClean="0"/>
              <a:t>Za </a:t>
            </a:r>
            <a:r>
              <a:rPr lang="cs-CZ" sz="1600" dirty="0"/>
              <a:t>zmínku ještě stojí prehistorický druh strašilky </a:t>
            </a:r>
            <a:r>
              <a:rPr lang="cs-CZ" sz="1600" dirty="0" smtClean="0"/>
              <a:t>žijící </a:t>
            </a:r>
            <a:r>
              <a:rPr lang="cs-CZ" sz="1600" dirty="0"/>
              <a:t>na </a:t>
            </a:r>
            <a:r>
              <a:rPr lang="cs-CZ" sz="1600" dirty="0" err="1"/>
              <a:t>Ballsově</a:t>
            </a:r>
            <a:r>
              <a:rPr lang="cs-CZ" sz="1600" dirty="0"/>
              <a:t> </a:t>
            </a:r>
            <a:r>
              <a:rPr lang="cs-CZ" sz="1600" dirty="0" smtClean="0"/>
              <a:t>pyramidě</a:t>
            </a:r>
            <a:r>
              <a:rPr lang="cs-CZ" sz="1600" dirty="0" smtClean="0"/>
              <a:t>, osamoceném </a:t>
            </a:r>
            <a:r>
              <a:rPr lang="cs-CZ" sz="1600" dirty="0"/>
              <a:t>ostrůvku náležícím k ostrovu lorda </a:t>
            </a:r>
            <a:r>
              <a:rPr lang="cs-CZ" sz="1600" dirty="0" err="1"/>
              <a:t>Howa</a:t>
            </a:r>
            <a:r>
              <a:rPr lang="cs-CZ" sz="1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373737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7452320" y="77804"/>
            <a:ext cx="1575971" cy="144016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smtClean="0">
                <a:solidFill>
                  <a:schemeClr val="tx1"/>
                </a:solidFill>
              </a:rPr>
              <a:t>Popis obrázku</a:t>
            </a:r>
            <a:endParaRPr lang="cs-CZ" sz="2400" i="1">
              <a:solidFill>
                <a:schemeClr val="tx1"/>
              </a:solidFill>
            </a:endParaRPr>
          </a:p>
        </p:txBody>
      </p:sp>
      <p:sp>
        <p:nvSpPr>
          <p:cNvPr id="3" name="Tlačítko akce: Začátek 2">
            <a:hlinkClick r:id="rId3" action="ppaction://hlinksldjump" highlightClick="1"/>
          </p:cNvPr>
          <p:cNvSpPr/>
          <p:nvPr/>
        </p:nvSpPr>
        <p:spPr>
          <a:xfrm>
            <a:off x="7596336" y="6093296"/>
            <a:ext cx="1224136" cy="576064"/>
          </a:xfrm>
          <a:prstGeom prst="actionButtonBeginning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http://upload.wikimedia.org/wikipedia/commons/4/44/Timbuktu_Mosque_Sankor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5256584" cy="394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188640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obr.č.24</a:t>
            </a:r>
            <a:endParaRPr lang="cs-CZ" sz="1200"/>
          </a:p>
        </p:txBody>
      </p:sp>
      <p:sp>
        <p:nvSpPr>
          <p:cNvPr id="5" name="TextovéPole 4"/>
          <p:cNvSpPr txBox="1"/>
          <p:nvPr/>
        </p:nvSpPr>
        <p:spPr>
          <a:xfrm>
            <a:off x="34899" y="4240328"/>
            <a:ext cx="7200800" cy="2585323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/>
              <a:t>Timbuktu </a:t>
            </a:r>
            <a:r>
              <a:rPr lang="cs-CZ" smtClean="0"/>
              <a:t>je </a:t>
            </a:r>
            <a:r>
              <a:rPr lang="cs-CZ"/>
              <a:t>město v západní Africe ležící ve státě Mali </a:t>
            </a:r>
            <a:r>
              <a:rPr lang="cs-CZ" smtClean="0"/>
              <a:t>na </a:t>
            </a:r>
            <a:r>
              <a:rPr lang="cs-CZ"/>
              <a:t>břehu řeky Niger. Žije zde asi 54 000 obyvatel. Obyvatelstvo města tvoří především domorodé západoafrické kmeny, zejména Tuaregové, kteří stáli u zrodu města patrně již v 10. století, kdy zde vznikla obchodní stanice. Význam Timbuktu poté rostl, protože město leželo na významné obchodní stezce vedoucí z jihu na sever napříč Saharou. Kromě obchodu s otroky, zlatem, slonovinou, solí a dalším zbožím se město ve 14. století také stalo významným centrem západoafrické vzdělanosti. Dnes je Timbuktu jedním ze sedmi svatých měst islámu, a také atraktivním turistickým střediskem</a:t>
            </a:r>
            <a:r>
              <a:rPr lang="cs-CZ" smtClean="0"/>
              <a:t>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725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7452320" y="77804"/>
            <a:ext cx="1575971" cy="144016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smtClean="0">
                <a:solidFill>
                  <a:schemeClr val="tx1"/>
                </a:solidFill>
              </a:rPr>
              <a:t>Popis obrázku</a:t>
            </a:r>
            <a:endParaRPr lang="cs-CZ" sz="2400" i="1">
              <a:solidFill>
                <a:schemeClr val="tx1"/>
              </a:solidFill>
            </a:endParaRPr>
          </a:p>
        </p:txBody>
      </p:sp>
      <p:sp>
        <p:nvSpPr>
          <p:cNvPr id="3" name="Tlačítko akce: Začátek 2">
            <a:hlinkClick r:id="rId3" action="ppaction://hlinksldjump" highlightClick="1"/>
          </p:cNvPr>
          <p:cNvSpPr/>
          <p:nvPr/>
        </p:nvSpPr>
        <p:spPr>
          <a:xfrm>
            <a:off x="7596336" y="6093296"/>
            <a:ext cx="1224136" cy="576064"/>
          </a:xfrm>
          <a:prstGeom prst="actionButtonBeginning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http://upload.wikimedia.org/wikipedia/commons/e/e4/Kibo_summit_of_Mt_Kilimanjaro_0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77804"/>
            <a:ext cx="3975596" cy="2981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Kilimanjaro (paulshaffner)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903" y="3174148"/>
            <a:ext cx="5515126" cy="3495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188640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obr.č.25</a:t>
            </a:r>
            <a:endParaRPr lang="cs-CZ" sz="1200"/>
          </a:p>
        </p:txBody>
      </p:sp>
      <p:sp>
        <p:nvSpPr>
          <p:cNvPr id="7" name="TextovéPole 6"/>
          <p:cNvSpPr txBox="1"/>
          <p:nvPr/>
        </p:nvSpPr>
        <p:spPr>
          <a:xfrm>
            <a:off x="5889911" y="6375912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obr.č.26</a:t>
            </a:r>
            <a:endParaRPr lang="cs-CZ" sz="1200"/>
          </a:p>
        </p:txBody>
      </p:sp>
      <p:sp>
        <p:nvSpPr>
          <p:cNvPr id="5" name="TextovéPole 4"/>
          <p:cNvSpPr txBox="1"/>
          <p:nvPr/>
        </p:nvSpPr>
        <p:spPr>
          <a:xfrm>
            <a:off x="6012159" y="1916832"/>
            <a:ext cx="3016131" cy="3816429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/>
              <a:t>Kilimandžáro </a:t>
            </a:r>
            <a:r>
              <a:rPr lang="cs-CZ" sz="1600"/>
              <a:t>je horský masiv téměř na rovníku v Tanzanii při hranici s Keňou. Skládá ze ze 3 nečinných stratovulkánů – Shira, Mawenzi a Kibo. Nejvyšší bod Tanzanie a zároveň celého Afrického kontinentu je Uhuru Peak </a:t>
            </a:r>
            <a:r>
              <a:rPr lang="cs-CZ" sz="1600" smtClean="0"/>
              <a:t>na </a:t>
            </a:r>
            <a:r>
              <a:rPr lang="cs-CZ" sz="1600"/>
              <a:t>vulkánu Kibo s výškou 5895 m n. m. Ve výšce 3300–4000 m n. m. rostou senecie, lobélie, protei a další rostliny. Senecie dosahují výšky až pěti metrů, což je světový unikát. Takto obrovské exempláře se vyskytují právě jen u afrických pětitisícovek.</a:t>
            </a:r>
          </a:p>
        </p:txBody>
      </p:sp>
    </p:spTree>
    <p:extLst>
      <p:ext uri="{BB962C8B-B14F-4D97-AF65-F5344CB8AC3E}">
        <p14:creationId xmlns:p14="http://schemas.microsoft.com/office/powerpoint/2010/main" xmlns="" val="2459284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7452320" y="77804"/>
            <a:ext cx="1575971" cy="1440160"/>
          </a:xfrm>
          <a:prstGeom prst="vertic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smtClean="0">
                <a:solidFill>
                  <a:schemeClr val="tx1"/>
                </a:solidFill>
              </a:rPr>
              <a:t>Popis obrázku</a:t>
            </a:r>
            <a:endParaRPr lang="cs-CZ" sz="2400" i="1">
              <a:solidFill>
                <a:schemeClr val="tx1"/>
              </a:solidFill>
            </a:endParaRPr>
          </a:p>
        </p:txBody>
      </p:sp>
      <p:sp>
        <p:nvSpPr>
          <p:cNvPr id="3" name="Tlačítko akce: Začátek 2">
            <a:hlinkClick r:id="rId3" action="ppaction://hlinksldjump" highlightClick="1"/>
          </p:cNvPr>
          <p:cNvSpPr/>
          <p:nvPr/>
        </p:nvSpPr>
        <p:spPr>
          <a:xfrm>
            <a:off x="7596336" y="6093296"/>
            <a:ext cx="1224136" cy="576064"/>
          </a:xfrm>
          <a:prstGeom prst="actionButtonBeginning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4" name="Picture 4" descr="File:Table Mountain from harbou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404" y="1628800"/>
            <a:ext cx="7620000" cy="3324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8404" y="1311542"/>
            <a:ext cx="935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obr.č.27</a:t>
            </a:r>
            <a:endParaRPr lang="cs-CZ" sz="120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229200"/>
            <a:ext cx="7056784" cy="1200329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smtClean="0"/>
              <a:t>Stolová hora </a:t>
            </a:r>
            <a:r>
              <a:rPr lang="cs-CZ"/>
              <a:t>je hora s plochým vrcholem ležící nad Kapským městem v Jihoafrické republice. Jedná se o významnou turistickou atrakci, kterou podpořila i stavba lanové dráhy vedoucí k vrcholu. Hora je součástí národního parku Table Mountain National Park (Peninsula).</a:t>
            </a:r>
          </a:p>
        </p:txBody>
      </p:sp>
    </p:spTree>
    <p:extLst>
      <p:ext uri="{BB962C8B-B14F-4D97-AF65-F5344CB8AC3E}">
        <p14:creationId xmlns:p14="http://schemas.microsoft.com/office/powerpoint/2010/main" xmlns="" val="1839415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620688"/>
            <a:ext cx="914400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obr.č.1: </a:t>
            </a:r>
            <a:r>
              <a:rPr lang="cs-CZ" sz="1200">
                <a:solidFill>
                  <a:prstClr val="black"/>
                </a:solidFill>
              </a:rPr>
              <a:t>	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2012-04-22] </a:t>
            </a:r>
            <a:r>
              <a:rPr lang="pl-PL" sz="1200" smtClean="0"/>
              <a:t>Dostupné </a:t>
            </a:r>
            <a:r>
              <a:rPr lang="pl-PL" sz="1200"/>
              <a:t>pod licencí </a:t>
            </a:r>
            <a:r>
              <a:rPr lang="pl-PL" sz="1200" i="1"/>
              <a:t>Public domain  </a:t>
            </a:r>
            <a:r>
              <a:rPr lang="pl-PL" sz="1200"/>
              <a:t>na </a:t>
            </a:r>
            <a:r>
              <a:rPr lang="pl-PL" sz="1200" smtClean="0"/>
              <a:t>  </a:t>
            </a:r>
            <a:r>
              <a:rPr lang="cs-CZ" sz="1200" smtClean="0">
                <a:solidFill>
                  <a:prstClr val="black"/>
                </a:solidFill>
              </a:rPr>
              <a:t>http</a:t>
            </a:r>
            <a:r>
              <a:rPr lang="cs-CZ" sz="1200">
                <a:solidFill>
                  <a:prstClr val="black"/>
                </a:solidFill>
              </a:rPr>
              <a:t>://</a:t>
            </a:r>
            <a:r>
              <a:rPr lang="cs-CZ" sz="1200" smtClean="0">
                <a:solidFill>
                  <a:prstClr val="black"/>
                </a:solidFill>
              </a:rPr>
              <a:t>commons.wikimedia.org/wiki/File:Africa_satellite_plane.jpg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obr.č.2:</a:t>
            </a:r>
            <a:r>
              <a:rPr lang="cs-CZ" sz="1200">
                <a:solidFill>
                  <a:prstClr val="black"/>
                </a:solidFill>
              </a:rPr>
              <a:t>	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2012-04-22] </a:t>
            </a:r>
            <a:r>
              <a:rPr lang="cs-CZ" sz="1200" smtClean="0">
                <a:solidFill>
                  <a:prstClr val="black"/>
                </a:solidFill>
              </a:rPr>
              <a:t> </a:t>
            </a:r>
            <a:r>
              <a:rPr lang="pl-PL" sz="1200"/>
              <a:t>Dostupné pod licencí </a:t>
            </a:r>
            <a:r>
              <a:rPr lang="pl-PL" sz="1200" i="1"/>
              <a:t>Public </a:t>
            </a:r>
            <a:r>
              <a:rPr lang="pl-PL" sz="1200" i="1" smtClean="0"/>
              <a:t>dom</a:t>
            </a:r>
            <a:r>
              <a:rPr lang="cs-CZ" sz="1200" smtClean="0">
                <a:solidFill>
                  <a:prstClr val="black"/>
                </a:solidFill>
              </a:rPr>
              <a:t>ain  na   http</a:t>
            </a:r>
            <a:r>
              <a:rPr lang="cs-CZ" sz="1200">
                <a:solidFill>
                  <a:prstClr val="black"/>
                </a:solidFill>
              </a:rPr>
              <a:t>://</a:t>
            </a:r>
            <a:r>
              <a:rPr lang="cs-CZ" sz="1200" smtClean="0">
                <a:solidFill>
                  <a:prstClr val="black"/>
                </a:solidFill>
              </a:rPr>
              <a:t>commons.wikimedia.org/wiki/File:Australia_satellite_plane.jpg 	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obr.č.3:</a:t>
            </a:r>
            <a:r>
              <a:rPr lang="cs-CZ" sz="1200">
                <a:solidFill>
                  <a:prstClr val="black"/>
                </a:solidFill>
              </a:rPr>
              <a:t>	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2012-04-22] </a:t>
            </a:r>
            <a:r>
              <a:rPr lang="cs-CZ" sz="1200" smtClean="0">
                <a:solidFill>
                  <a:prstClr val="black"/>
                </a:solidFill>
              </a:rPr>
              <a:t>Dostupné pod licencí </a:t>
            </a:r>
            <a:r>
              <a:rPr lang="cs-CZ" sz="1200" i="1" smtClean="0">
                <a:solidFill>
                  <a:prstClr val="black"/>
                </a:solidFill>
              </a:rPr>
              <a:t>Creative commons </a:t>
            </a:r>
            <a:r>
              <a:rPr lang="cs-CZ" sz="1200" smtClean="0">
                <a:solidFill>
                  <a:prstClr val="black"/>
                </a:solidFill>
              </a:rPr>
              <a:t>na http</a:t>
            </a:r>
            <a:r>
              <a:rPr lang="cs-CZ" sz="1200">
                <a:solidFill>
                  <a:prstClr val="black"/>
                </a:solidFill>
              </a:rPr>
              <a:t>://cs.wikipedia.org/wiki/Soubor:Victoria_Falls_Zambezi.jpg</a:t>
            </a:r>
            <a:endParaRPr lang="cs-CZ" sz="1200" smtClean="0">
              <a:solidFill>
                <a:prstClr val="black"/>
              </a:solidFill>
            </a:endParaRP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obr.č.4:</a:t>
            </a:r>
            <a:r>
              <a:rPr lang="cs-CZ" sz="1200">
                <a:solidFill>
                  <a:prstClr val="black"/>
                </a:solidFill>
              </a:rPr>
              <a:t>	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2012-04-22]</a:t>
            </a:r>
            <a:r>
              <a:rPr lang="cs-CZ" sz="1200" smtClean="0">
                <a:solidFill>
                  <a:prstClr val="black"/>
                </a:solidFill>
              </a:rPr>
              <a:t>Dostupné pod licencí </a:t>
            </a:r>
            <a:r>
              <a:rPr lang="cs-CZ" sz="1200" i="1" smtClean="0"/>
              <a:t>GNU Free </a:t>
            </a:r>
            <a:r>
              <a:rPr lang="cs-CZ" sz="1200" i="1"/>
              <a:t>Documentation License </a:t>
            </a:r>
            <a:r>
              <a:rPr lang="cs-CZ" sz="1200" smtClean="0"/>
              <a:t>na                                               </a:t>
            </a:r>
            <a:r>
              <a:rPr lang="cs-CZ" sz="1200" smtClean="0">
                <a:solidFill>
                  <a:prstClr val="black"/>
                </a:solidFill>
              </a:rPr>
              <a:t>http://commons.wikimedia.org/wiki/File:Serengeti_Elefantenherde1.jpg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obr.č.5</a:t>
            </a:r>
            <a:r>
              <a:rPr lang="cs-CZ" sz="1200">
                <a:solidFill>
                  <a:prstClr val="black"/>
                </a:solidFill>
              </a:rPr>
              <a:t>:	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[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cit. 2012-04-22] </a:t>
            </a:r>
            <a:r>
              <a:rPr lang="cs-CZ" sz="1200" smtClean="0">
                <a:solidFill>
                  <a:prstClr val="black"/>
                </a:solidFill>
              </a:rPr>
              <a:t> </a:t>
            </a:r>
            <a:r>
              <a:rPr lang="cs-CZ" sz="1200">
                <a:solidFill>
                  <a:prstClr val="black"/>
                </a:solidFill>
              </a:rPr>
              <a:t>Dostupné pod licencí </a:t>
            </a:r>
            <a:r>
              <a:rPr lang="cs-CZ" sz="1200" i="1"/>
              <a:t>GNU Free Documentation License </a:t>
            </a:r>
            <a:r>
              <a:rPr lang="cs-CZ" sz="1200"/>
              <a:t>na </a:t>
            </a:r>
            <a:r>
              <a:rPr lang="cs-CZ" sz="1200" smtClean="0">
                <a:solidFill>
                  <a:prstClr val="black"/>
                </a:solidFill>
              </a:rPr>
              <a:t>http</a:t>
            </a:r>
            <a:r>
              <a:rPr lang="cs-CZ" sz="1200">
                <a:solidFill>
                  <a:prstClr val="black"/>
                </a:solidFill>
              </a:rPr>
              <a:t>://</a:t>
            </a:r>
            <a:r>
              <a:rPr lang="cs-CZ" sz="1200" smtClean="0">
                <a:solidFill>
                  <a:prstClr val="black"/>
                </a:solidFill>
              </a:rPr>
              <a:t>commons.wikimedia.org/wiki/File:Serengeti_Loewin2.jpg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obr.č.6</a:t>
            </a:r>
            <a:r>
              <a:rPr lang="cs-CZ" sz="1200">
                <a:solidFill>
                  <a:prstClr val="black"/>
                </a:solidFill>
              </a:rPr>
              <a:t>:	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[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cit. 2012-04-22] </a:t>
            </a:r>
            <a:r>
              <a:rPr lang="cs-CZ" sz="1200" smtClean="0">
                <a:solidFill>
                  <a:prstClr val="black"/>
                </a:solidFill>
              </a:rPr>
              <a:t> </a:t>
            </a:r>
            <a:r>
              <a:rPr lang="cs-CZ" sz="1200">
                <a:solidFill>
                  <a:prstClr val="black"/>
                </a:solidFill>
              </a:rPr>
              <a:t>Dostupné pod licencí </a:t>
            </a:r>
            <a:r>
              <a:rPr lang="cs-CZ" sz="1200" i="1"/>
              <a:t>GNU Free Documentation License </a:t>
            </a:r>
            <a:r>
              <a:rPr lang="cs-CZ" sz="1200"/>
              <a:t>na </a:t>
            </a:r>
            <a:r>
              <a:rPr lang="cs-CZ" sz="1200" smtClean="0">
                <a:solidFill>
                  <a:prstClr val="black"/>
                </a:solidFill>
              </a:rPr>
              <a:t>http</a:t>
            </a:r>
            <a:r>
              <a:rPr lang="cs-CZ" sz="1200">
                <a:solidFill>
                  <a:prstClr val="black"/>
                </a:solidFill>
              </a:rPr>
              <a:t>://commons.wikimedia.org/wiki/File:Serengeti_Ellipsenwasserbock.jpg </a:t>
            </a:r>
            <a:endParaRPr lang="cs-CZ" sz="1200" smtClean="0">
              <a:solidFill>
                <a:prstClr val="black"/>
              </a:solidFill>
            </a:endParaRP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obr.č.7:	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[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cit. 2012-04-22] </a:t>
            </a:r>
            <a:r>
              <a:rPr lang="pl-PL" sz="1200" smtClean="0"/>
              <a:t> </a:t>
            </a:r>
            <a:r>
              <a:rPr lang="pl-PL" sz="1200"/>
              <a:t>Dostupné pod licencí </a:t>
            </a:r>
            <a:r>
              <a:rPr lang="pl-PL" sz="1200" i="1"/>
              <a:t>Public domain  </a:t>
            </a:r>
            <a:r>
              <a:rPr lang="pl-PL" sz="1200"/>
              <a:t>na </a:t>
            </a:r>
            <a:r>
              <a:rPr lang="pl-PL" sz="1200" smtClean="0"/>
              <a:t> </a:t>
            </a:r>
            <a:r>
              <a:rPr lang="cs-CZ" sz="1200" smtClean="0">
                <a:solidFill>
                  <a:prstClr val="black"/>
                </a:solidFill>
              </a:rPr>
              <a:t>http</a:t>
            </a:r>
            <a:r>
              <a:rPr lang="cs-CZ" sz="1200">
                <a:solidFill>
                  <a:prstClr val="black"/>
                </a:solidFill>
              </a:rPr>
              <a:t>://</a:t>
            </a:r>
            <a:r>
              <a:rPr lang="cs-CZ" sz="1200" smtClean="0">
                <a:solidFill>
                  <a:prstClr val="black"/>
                </a:solidFill>
              </a:rPr>
              <a:t>commons.wikimedia.org/wiki/File:Parvis_Karnak.jpg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obr.č.8:</a:t>
            </a:r>
            <a:r>
              <a:rPr lang="cs-CZ" sz="1200">
                <a:solidFill>
                  <a:prstClr val="black"/>
                </a:solidFill>
              </a:rPr>
              <a:t> 	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2012-04-22] </a:t>
            </a:r>
            <a:r>
              <a:rPr lang="cs-CZ" sz="1200" smtClean="0">
                <a:solidFill>
                  <a:prstClr val="black"/>
                </a:solidFill>
              </a:rPr>
              <a:t>Dostupné </a:t>
            </a:r>
            <a:r>
              <a:rPr lang="cs-CZ" sz="1200">
                <a:solidFill>
                  <a:prstClr val="black"/>
                </a:solidFill>
              </a:rPr>
              <a:t>pod licencí </a:t>
            </a:r>
            <a:r>
              <a:rPr lang="en-US" sz="1200" i="1"/>
              <a:t>Creative Commons Attribution-Share Alike 1.0 Generic license </a:t>
            </a:r>
            <a:r>
              <a:rPr lang="cs-CZ" sz="1200" i="1"/>
              <a:t> </a:t>
            </a:r>
            <a:r>
              <a:rPr lang="cs-CZ" sz="1200"/>
              <a:t>na </a:t>
            </a:r>
            <a:r>
              <a:rPr lang="cs-CZ" sz="1200" smtClean="0">
                <a:solidFill>
                  <a:prstClr val="black"/>
                </a:solidFill>
              </a:rPr>
              <a:t>http</a:t>
            </a:r>
            <a:r>
              <a:rPr lang="cs-CZ" sz="1200">
                <a:solidFill>
                  <a:prstClr val="black"/>
                </a:solidFill>
              </a:rPr>
              <a:t>://</a:t>
            </a:r>
            <a:r>
              <a:rPr lang="cs-CZ" sz="1200" smtClean="0">
                <a:solidFill>
                  <a:prstClr val="black"/>
                </a:solidFill>
              </a:rPr>
              <a:t>commons.wikimedia.org/wiki/File:Ayers-Rock.jpg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obr.č.9</a:t>
            </a:r>
            <a:r>
              <a:rPr lang="cs-CZ" sz="1200" smtClean="0">
                <a:solidFill>
                  <a:prstClr val="black"/>
                </a:solidFill>
              </a:rPr>
              <a:t>:</a:t>
            </a:r>
            <a:r>
              <a:rPr lang="cs-CZ" sz="1200">
                <a:solidFill>
                  <a:prstClr val="black"/>
                </a:solidFill>
              </a:rPr>
              <a:t> 	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2012-04-22] </a:t>
            </a:r>
            <a:r>
              <a:rPr lang="cs-CZ" sz="1200" smtClean="0">
                <a:solidFill>
                  <a:prstClr val="black"/>
                </a:solidFill>
              </a:rPr>
              <a:t>Dostupné </a:t>
            </a:r>
            <a:r>
              <a:rPr lang="cs-CZ" sz="1200">
                <a:solidFill>
                  <a:prstClr val="black"/>
                </a:solidFill>
              </a:rPr>
              <a:t>pod licencí </a:t>
            </a:r>
            <a:r>
              <a:rPr lang="en-US" sz="1200" i="1"/>
              <a:t>Creative Commons Attribution-Share Alike 1.0 Generic license </a:t>
            </a:r>
            <a:r>
              <a:rPr lang="cs-CZ" sz="1200" i="1"/>
              <a:t> </a:t>
            </a:r>
            <a:r>
              <a:rPr lang="cs-CZ" sz="1200"/>
              <a:t>na </a:t>
            </a:r>
            <a:r>
              <a:rPr lang="cs-CZ" sz="1200" smtClean="0">
                <a:solidFill>
                  <a:prstClr val="black"/>
                </a:solidFill>
              </a:rPr>
              <a:t>http</a:t>
            </a:r>
            <a:r>
              <a:rPr lang="cs-CZ" sz="1200">
                <a:solidFill>
                  <a:prstClr val="black"/>
                </a:solidFill>
              </a:rPr>
              <a:t>://commons.wikimedia.org/wiki/File:Virunga_Mountain_Gorilla_.</a:t>
            </a:r>
            <a:r>
              <a:rPr lang="cs-CZ" sz="1200" smtClean="0">
                <a:solidFill>
                  <a:prstClr val="black"/>
                </a:solidFill>
              </a:rPr>
              <a:t>jpg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obr.č.10</a:t>
            </a:r>
            <a:r>
              <a:rPr lang="cs-CZ" sz="1200">
                <a:solidFill>
                  <a:prstClr val="black"/>
                </a:solidFill>
              </a:rPr>
              <a:t>: 	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2012-04-22] </a:t>
            </a:r>
            <a:r>
              <a:rPr lang="cs-CZ" sz="1200" smtClean="0">
                <a:solidFill>
                  <a:prstClr val="black"/>
                </a:solidFill>
              </a:rPr>
              <a:t>Dostupné </a:t>
            </a:r>
            <a:r>
              <a:rPr lang="cs-CZ" sz="1200">
                <a:solidFill>
                  <a:prstClr val="black"/>
                </a:solidFill>
              </a:rPr>
              <a:t>pod licencí </a:t>
            </a:r>
            <a:r>
              <a:rPr lang="en-US" sz="1200" i="1"/>
              <a:t>Creative Commons Attribution-Share Alike 1.0 Generic license </a:t>
            </a:r>
            <a:r>
              <a:rPr lang="cs-CZ" sz="1200" i="1"/>
              <a:t> </a:t>
            </a:r>
            <a:r>
              <a:rPr lang="cs-CZ" sz="1200"/>
              <a:t>na </a:t>
            </a:r>
            <a:r>
              <a:rPr lang="cs-CZ" sz="1200" smtClean="0">
                <a:solidFill>
                  <a:prstClr val="black"/>
                </a:solidFill>
              </a:rPr>
              <a:t>http</a:t>
            </a:r>
            <a:r>
              <a:rPr lang="cs-CZ" sz="1200">
                <a:solidFill>
                  <a:prstClr val="black"/>
                </a:solidFill>
              </a:rPr>
              <a:t>://</a:t>
            </a:r>
            <a:r>
              <a:rPr lang="cs-CZ" sz="1200" smtClean="0">
                <a:solidFill>
                  <a:prstClr val="black"/>
                </a:solidFill>
              </a:rPr>
              <a:t>commons.wikimedia.org/wiki/File:Virunga_01.jpg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obr.č.11</a:t>
            </a:r>
            <a:r>
              <a:rPr lang="cs-CZ" sz="1200">
                <a:solidFill>
                  <a:prstClr val="black"/>
                </a:solidFill>
              </a:rPr>
              <a:t>: 	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2012-04-22] </a:t>
            </a:r>
            <a:r>
              <a:rPr lang="cs-CZ" sz="1200" smtClean="0">
                <a:solidFill>
                  <a:prstClr val="black"/>
                </a:solidFill>
              </a:rPr>
              <a:t>Dostupné </a:t>
            </a:r>
            <a:r>
              <a:rPr lang="cs-CZ" sz="1200">
                <a:solidFill>
                  <a:prstClr val="black"/>
                </a:solidFill>
              </a:rPr>
              <a:t>pod licencí </a:t>
            </a:r>
            <a:r>
              <a:rPr lang="en-US" sz="1200" i="1"/>
              <a:t>Creative Commons Attribution-Share Alike 1.0 Generic license </a:t>
            </a:r>
            <a:r>
              <a:rPr lang="cs-CZ" sz="1200" i="1"/>
              <a:t> </a:t>
            </a:r>
            <a:r>
              <a:rPr lang="cs-CZ" sz="1200"/>
              <a:t>na </a:t>
            </a:r>
            <a:r>
              <a:rPr lang="cs-CZ" sz="1200" smtClean="0">
                <a:solidFill>
                  <a:prstClr val="black"/>
                </a:solidFill>
              </a:rPr>
              <a:t>http</a:t>
            </a:r>
            <a:r>
              <a:rPr lang="cs-CZ" sz="1200">
                <a:solidFill>
                  <a:prstClr val="black"/>
                </a:solidFill>
              </a:rPr>
              <a:t>://</a:t>
            </a:r>
            <a:r>
              <a:rPr lang="cs-CZ" sz="1200" smtClean="0">
                <a:solidFill>
                  <a:prstClr val="black"/>
                </a:solidFill>
              </a:rPr>
              <a:t>commons.wikimedia.org/wiki/File:Rwindi_47.jpg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obr.č.12</a:t>
            </a:r>
            <a:r>
              <a:rPr lang="cs-CZ" sz="1200">
                <a:solidFill>
                  <a:prstClr val="black"/>
                </a:solidFill>
              </a:rPr>
              <a:t>: 	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2012-04-22] </a:t>
            </a:r>
            <a:r>
              <a:rPr lang="cs-CZ" sz="1200" smtClean="0">
                <a:solidFill>
                  <a:prstClr val="black"/>
                </a:solidFill>
              </a:rPr>
              <a:t>Dostupné </a:t>
            </a:r>
            <a:r>
              <a:rPr lang="cs-CZ" sz="1200">
                <a:solidFill>
                  <a:prstClr val="black"/>
                </a:solidFill>
              </a:rPr>
              <a:t>pod licencí </a:t>
            </a:r>
            <a:r>
              <a:rPr lang="en-US" sz="1200" i="1"/>
              <a:t>Creative Commons Attribution-Share Alike 1.0 Generic license </a:t>
            </a:r>
            <a:r>
              <a:rPr lang="cs-CZ" sz="1200" i="1"/>
              <a:t> </a:t>
            </a:r>
            <a:r>
              <a:rPr lang="cs-CZ" sz="1200"/>
              <a:t>na </a:t>
            </a:r>
            <a:r>
              <a:rPr lang="cs-CZ" sz="1200" smtClean="0">
                <a:solidFill>
                  <a:prstClr val="black"/>
                </a:solidFill>
              </a:rPr>
              <a:t>http</a:t>
            </a:r>
            <a:r>
              <a:rPr lang="cs-CZ" sz="1200">
                <a:solidFill>
                  <a:prstClr val="black"/>
                </a:solidFill>
              </a:rPr>
              <a:t>://</a:t>
            </a:r>
            <a:r>
              <a:rPr lang="cs-CZ" sz="1200" smtClean="0">
                <a:solidFill>
                  <a:prstClr val="black"/>
                </a:solidFill>
              </a:rPr>
              <a:t>commons.wikimedia.org/wiki/File:Mount_Kenya_2010.jpg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obr.č.13</a:t>
            </a:r>
            <a:r>
              <a:rPr lang="cs-CZ" sz="1200">
                <a:solidFill>
                  <a:prstClr val="black"/>
                </a:solidFill>
              </a:rPr>
              <a:t>: 	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2012-04-22] </a:t>
            </a:r>
            <a:r>
              <a:rPr lang="cs-CZ" sz="1200" smtClean="0">
                <a:solidFill>
                  <a:prstClr val="black"/>
                </a:solidFill>
              </a:rPr>
              <a:t>Dostupné </a:t>
            </a:r>
            <a:r>
              <a:rPr lang="cs-CZ" sz="1200">
                <a:solidFill>
                  <a:prstClr val="black"/>
                </a:solidFill>
              </a:rPr>
              <a:t>pod licencí </a:t>
            </a:r>
            <a:r>
              <a:rPr lang="cs-CZ" sz="1200" i="1">
                <a:solidFill>
                  <a:prstClr val="black"/>
                </a:solidFill>
              </a:rPr>
              <a:t>Creative commons </a:t>
            </a:r>
            <a:r>
              <a:rPr lang="cs-CZ" sz="1200">
                <a:solidFill>
                  <a:prstClr val="black"/>
                </a:solidFill>
              </a:rPr>
              <a:t>na </a:t>
            </a:r>
            <a:r>
              <a:rPr lang="cs-CZ" sz="1200" smtClean="0">
                <a:solidFill>
                  <a:prstClr val="black"/>
                </a:solidFill>
              </a:rPr>
              <a:t>http</a:t>
            </a:r>
            <a:r>
              <a:rPr lang="cs-CZ" sz="1200">
                <a:solidFill>
                  <a:prstClr val="black"/>
                </a:solidFill>
              </a:rPr>
              <a:t>://commons.wikimedia.org/wiki/File:Opera_House_with_Sydney.jpg?uselang=cs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obr.č.14:</a:t>
            </a:r>
            <a:r>
              <a:rPr lang="cs-CZ" sz="1200">
                <a:solidFill>
                  <a:prstClr val="black"/>
                </a:solidFill>
              </a:rPr>
              <a:t>	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2012-04-22] </a:t>
            </a:r>
            <a:r>
              <a:rPr lang="cs-CZ" sz="1200" smtClean="0">
                <a:solidFill>
                  <a:prstClr val="black"/>
                </a:solidFill>
              </a:rPr>
              <a:t> Dostupné pod licencí </a:t>
            </a:r>
            <a:r>
              <a:rPr lang="en-US" sz="1200" i="1"/>
              <a:t>Creative Commons Attribution-Share Alike 1.0 Generic license </a:t>
            </a:r>
            <a:r>
              <a:rPr lang="cs-CZ" sz="1200" i="1" smtClean="0"/>
              <a:t> </a:t>
            </a:r>
            <a:r>
              <a:rPr lang="cs-CZ" sz="1200" smtClean="0"/>
              <a:t>na </a:t>
            </a:r>
            <a:r>
              <a:rPr lang="cs-CZ" sz="1200" smtClean="0">
                <a:solidFill>
                  <a:prstClr val="black"/>
                </a:solidFill>
              </a:rPr>
              <a:t>http</a:t>
            </a:r>
            <a:r>
              <a:rPr lang="cs-CZ" sz="1200">
                <a:solidFill>
                  <a:prstClr val="black"/>
                </a:solidFill>
              </a:rPr>
              <a:t>://</a:t>
            </a:r>
            <a:r>
              <a:rPr lang="cs-CZ" sz="1200" smtClean="0">
                <a:solidFill>
                  <a:prstClr val="black"/>
                </a:solidFill>
              </a:rPr>
              <a:t>commons.wikimedia.org/wiki/File:Egypt.LuxorTemple.06.jpg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obr.č.15: 	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2012-04-22] </a:t>
            </a:r>
            <a:r>
              <a:rPr lang="cs-CZ" sz="1200" smtClean="0">
                <a:solidFill>
                  <a:prstClr val="black"/>
                </a:solidFill>
              </a:rPr>
              <a:t>Dostupné </a:t>
            </a:r>
            <a:r>
              <a:rPr lang="cs-CZ" sz="1200">
                <a:solidFill>
                  <a:prstClr val="black"/>
                </a:solidFill>
              </a:rPr>
              <a:t>pod licencí </a:t>
            </a:r>
            <a:r>
              <a:rPr lang="en-US" sz="1200" i="1">
                <a:solidFill>
                  <a:prstClr val="black"/>
                </a:solidFill>
              </a:rPr>
              <a:t>Creative Commons Attribution-Share Alike 1.0 Generic license </a:t>
            </a:r>
            <a:r>
              <a:rPr lang="cs-CZ" sz="1200" i="1">
                <a:solidFill>
                  <a:prstClr val="black"/>
                </a:solidFill>
              </a:rPr>
              <a:t> </a:t>
            </a:r>
            <a:r>
              <a:rPr lang="cs-CZ" sz="1200">
                <a:solidFill>
                  <a:prstClr val="black"/>
                </a:solidFill>
              </a:rPr>
              <a:t>na http://commons.wikimedia.org/wiki/File:Valley_of_the_Kings_(Luxor,_Egypt).jpg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obr.č.16: 	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2012-04-22] </a:t>
            </a:r>
            <a:r>
              <a:rPr lang="cs-CZ" sz="1200" smtClean="0">
                <a:solidFill>
                  <a:prstClr val="black"/>
                </a:solidFill>
              </a:rPr>
              <a:t>Dostupné </a:t>
            </a:r>
            <a:r>
              <a:rPr lang="cs-CZ" sz="1200">
                <a:solidFill>
                  <a:prstClr val="black"/>
                </a:solidFill>
              </a:rPr>
              <a:t>pod licencí </a:t>
            </a:r>
            <a:r>
              <a:rPr lang="en-US" sz="1200" i="1">
                <a:solidFill>
                  <a:prstClr val="black"/>
                </a:solidFill>
              </a:rPr>
              <a:t>Creative Commons Attribution-Share Alike 1.0 Generic license </a:t>
            </a:r>
            <a:r>
              <a:rPr lang="cs-CZ" sz="1200" i="1">
                <a:solidFill>
                  <a:prstClr val="black"/>
                </a:solidFill>
              </a:rPr>
              <a:t> </a:t>
            </a:r>
            <a:r>
              <a:rPr lang="cs-CZ" sz="1200">
                <a:solidFill>
                  <a:prstClr val="black"/>
                </a:solidFill>
              </a:rPr>
              <a:t>na http://commons.wikimedia.org/wiki/File:All_Gizah_Pyramids.jpg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obr.č.17</a:t>
            </a:r>
            <a:r>
              <a:rPr lang="cs-CZ" sz="1200" smtClean="0">
                <a:solidFill>
                  <a:prstClr val="black"/>
                </a:solidFill>
              </a:rPr>
              <a:t>:</a:t>
            </a:r>
            <a:r>
              <a:rPr lang="cs-CZ" sz="1200">
                <a:solidFill>
                  <a:prstClr val="black"/>
                </a:solidFill>
              </a:rPr>
              <a:t>	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2012-04-22] </a:t>
            </a:r>
            <a:r>
              <a:rPr lang="cs-CZ" sz="1200" smtClean="0">
                <a:solidFill>
                  <a:prstClr val="black"/>
                </a:solidFill>
              </a:rPr>
              <a:t> </a:t>
            </a:r>
            <a:r>
              <a:rPr lang="cs-CZ" sz="1200">
                <a:solidFill>
                  <a:prstClr val="black"/>
                </a:solidFill>
              </a:rPr>
              <a:t>Dostupné pod licencí </a:t>
            </a:r>
            <a:r>
              <a:rPr lang="en-US" sz="1200" i="1">
                <a:solidFill>
                  <a:prstClr val="black"/>
                </a:solidFill>
              </a:rPr>
              <a:t>Creative Commons Attribution-Share Alike 1.0 Generic license </a:t>
            </a:r>
            <a:r>
              <a:rPr lang="cs-CZ" sz="1200" i="1">
                <a:solidFill>
                  <a:prstClr val="black"/>
                </a:solidFill>
              </a:rPr>
              <a:t> </a:t>
            </a:r>
            <a:r>
              <a:rPr lang="cs-CZ" sz="1200">
                <a:solidFill>
                  <a:prstClr val="black"/>
                </a:solidFill>
              </a:rPr>
              <a:t>na http://commons.wikimedia.org/wiki/File:Egypt.Giza.Sphinx.01.jpg </a:t>
            </a:r>
          </a:p>
          <a:p>
            <a:pPr marL="285750" lvl="0" indent="-285750">
              <a:buFont typeface="Wingdings" pitchFamily="2" charset="2"/>
              <a:buChar char="Ø"/>
            </a:pPr>
            <a:endParaRPr lang="cs-CZ" sz="120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75436" y="188640"/>
            <a:ext cx="80849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smtClean="0"/>
              <a:t>Zdroje použitých informací a obrázků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xmlns="" val="624783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294883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smtClean="0"/>
              <a:t>Zdroje použitých informací a obrázků</a:t>
            </a:r>
          </a:p>
          <a:p>
            <a:pPr algn="ctr"/>
            <a:endParaRPr lang="cs-CZ" b="1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24744"/>
            <a:ext cx="871296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Wingdings" pitchFamily="2" charset="2"/>
              <a:buChar char="Ø"/>
            </a:pPr>
            <a:r>
              <a:rPr lang="cs-CZ" sz="1200" dirty="0" smtClean="0">
                <a:solidFill>
                  <a:prstClr val="black"/>
                </a:solidFill>
              </a:rPr>
              <a:t>obr.č.18:</a:t>
            </a:r>
            <a:r>
              <a:rPr lang="cs-CZ" sz="1200" dirty="0">
                <a:solidFill>
                  <a:prstClr val="black"/>
                </a:solidFill>
              </a:rPr>
              <a:t>	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[cit. </a:t>
            </a:r>
            <a:r>
              <a:rPr lang="cs-CZ" sz="1200" dirty="0" smtClean="0">
                <a:solidFill>
                  <a:prstClr val="black"/>
                </a:solidFill>
                <a:cs typeface="Arial" pitchFamily="34" charset="0"/>
              </a:rPr>
              <a:t>2012-04-22] 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Dostupný pod licencí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z WWW:</a:t>
            </a:r>
            <a:endParaRPr lang="cs-CZ" sz="1200" dirty="0">
              <a:solidFill>
                <a:prstClr val="black"/>
              </a:solidFill>
            </a:endParaRPr>
          </a:p>
          <a:p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commons.wikimedia.org/wiki/File:Blue_Linckia_Starfish.JPG?uselang=cs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200" dirty="0" smtClean="0">
                <a:solidFill>
                  <a:prstClr val="black"/>
                </a:solidFill>
              </a:rPr>
              <a:t>obr.č.19:</a:t>
            </a:r>
            <a:r>
              <a:rPr lang="cs-CZ" sz="1200" dirty="0">
                <a:solidFill>
                  <a:prstClr val="black"/>
                </a:solidFill>
              </a:rPr>
              <a:t>	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[cit. </a:t>
            </a:r>
            <a:r>
              <a:rPr lang="cs-CZ" sz="1200" dirty="0" smtClean="0">
                <a:solidFill>
                  <a:prstClr val="black"/>
                </a:solidFill>
                <a:cs typeface="Arial" pitchFamily="34" charset="0"/>
              </a:rPr>
              <a:t>2012-04-22] 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Dostupný pod licencí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z WWW:</a:t>
            </a:r>
            <a:endParaRPr lang="cs-CZ" sz="1200" dirty="0">
              <a:solidFill>
                <a:prstClr val="black"/>
              </a:solidFill>
            </a:endParaRPr>
          </a:p>
          <a:p>
            <a:r>
              <a:rPr lang="cs-CZ" sz="1200" dirty="0" smtClean="0"/>
              <a:t>http://commons.wikimedia.org/wiki/File:Synodus_variegatus.jpg?uselang=cs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200" dirty="0" smtClean="0">
                <a:solidFill>
                  <a:prstClr val="black"/>
                </a:solidFill>
              </a:rPr>
              <a:t>obr.č.20:</a:t>
            </a:r>
            <a:r>
              <a:rPr lang="cs-CZ" sz="1200" dirty="0">
                <a:solidFill>
                  <a:prstClr val="black"/>
                </a:solidFill>
              </a:rPr>
              <a:t>	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[cit. 2012-04-22] Dostupný pod licencí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z WWW:</a:t>
            </a:r>
            <a:endParaRPr lang="cs-CZ" sz="1200" dirty="0">
              <a:solidFill>
                <a:prstClr val="black"/>
              </a:solidFill>
            </a:endParaRPr>
          </a:p>
          <a:p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commons.wikimedia.org/wiki/File:Lord_Howe_Island_from_North.jpg?uselang=cs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200" dirty="0" smtClean="0">
                <a:solidFill>
                  <a:prstClr val="black"/>
                </a:solidFill>
              </a:rPr>
              <a:t>obr.č.21:</a:t>
            </a:r>
            <a:r>
              <a:rPr lang="cs-CZ" sz="1200" dirty="0">
                <a:solidFill>
                  <a:prstClr val="black"/>
                </a:solidFill>
              </a:rPr>
              <a:t>	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[cit. 2012-04-22] Dostupný pod licencí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z WWW:</a:t>
            </a:r>
            <a:endParaRPr lang="cs-CZ" sz="1200" dirty="0">
              <a:solidFill>
                <a:prstClr val="black"/>
              </a:solidFill>
            </a:endParaRPr>
          </a:p>
          <a:p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commons.wikimedia.org/wiki/File:Ball%27s_Pyramid_North.jpg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200" dirty="0" smtClean="0">
                <a:solidFill>
                  <a:prstClr val="black"/>
                </a:solidFill>
              </a:rPr>
              <a:t>obr.č.22:</a:t>
            </a:r>
            <a:r>
              <a:rPr lang="cs-CZ" sz="1200" dirty="0">
                <a:solidFill>
                  <a:prstClr val="black"/>
                </a:solidFill>
              </a:rPr>
              <a:t>	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[cit. 2012-04-22] Dostupný pod licencí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z WWW:</a:t>
            </a:r>
            <a:endParaRPr lang="cs-CZ" sz="1200" dirty="0">
              <a:solidFill>
                <a:prstClr val="black"/>
              </a:solidFill>
            </a:endParaRPr>
          </a:p>
          <a:p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commons.wikimedia.org/wiki/File:Lord_Howe_Woodhen.jpg?uselang=cs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200" dirty="0" smtClean="0">
                <a:solidFill>
                  <a:prstClr val="black"/>
                </a:solidFill>
              </a:rPr>
              <a:t>obr.č.23:</a:t>
            </a:r>
            <a:r>
              <a:rPr lang="cs-CZ" sz="1200" dirty="0">
                <a:solidFill>
                  <a:prstClr val="black"/>
                </a:solidFill>
              </a:rPr>
              <a:t>	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[cit. 2012-04-22] Dostupný pod licencí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z WWW:</a:t>
            </a:r>
            <a:endParaRPr lang="cs-CZ" sz="1200" dirty="0">
              <a:solidFill>
                <a:prstClr val="black"/>
              </a:solidFill>
            </a:endParaRPr>
          </a:p>
          <a:p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commons.wikimedia.org/wiki/File:Dryococelus_australis_02_Pengo.jpg?uselang=cs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200" dirty="0" smtClean="0">
                <a:solidFill>
                  <a:prstClr val="black"/>
                </a:solidFill>
              </a:rPr>
              <a:t>obr.č.24:</a:t>
            </a:r>
            <a:r>
              <a:rPr lang="cs-CZ" sz="1200" dirty="0">
                <a:solidFill>
                  <a:prstClr val="black"/>
                </a:solidFill>
              </a:rPr>
              <a:t>	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[cit. 2012-04-22] Dostupný pod licencí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z WWW:</a:t>
            </a:r>
            <a:endParaRPr lang="cs-CZ" sz="1200" dirty="0">
              <a:solidFill>
                <a:prstClr val="black"/>
              </a:solidFill>
            </a:endParaRPr>
          </a:p>
          <a:p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upload.wikimedia.org/wikipedia/commons/4/44/Timbuktu_Mosque_Sankore.jpg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200" dirty="0" smtClean="0">
                <a:solidFill>
                  <a:prstClr val="black"/>
                </a:solidFill>
              </a:rPr>
              <a:t>obr.č.25:</a:t>
            </a:r>
            <a:r>
              <a:rPr lang="cs-CZ" sz="1200" dirty="0">
                <a:solidFill>
                  <a:prstClr val="black"/>
                </a:solidFill>
              </a:rPr>
              <a:t>	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[cit. 2012-04-22] Dostupný pod licencí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z WWW:</a:t>
            </a:r>
            <a:endParaRPr lang="cs-CZ" sz="1200" dirty="0">
              <a:solidFill>
                <a:prstClr val="black"/>
              </a:solidFill>
            </a:endParaRPr>
          </a:p>
          <a:p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upload.wikimedia.org/wikipedia/commons/e/e4/Kibo_summit_of_Mt_Kilimanjaro_001.JPG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200" dirty="0" smtClean="0">
                <a:solidFill>
                  <a:prstClr val="black"/>
                </a:solidFill>
              </a:rPr>
              <a:t>obr.č.26:</a:t>
            </a:r>
            <a:r>
              <a:rPr lang="cs-CZ" sz="1200" dirty="0">
                <a:solidFill>
                  <a:prstClr val="black"/>
                </a:solidFill>
              </a:rPr>
              <a:t>	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[cit. 2012-04-22] Dostupný pod licencí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z WWW:</a:t>
            </a:r>
            <a:endParaRPr lang="cs-CZ" sz="1200" dirty="0">
              <a:solidFill>
                <a:prstClr val="black"/>
              </a:solidFill>
            </a:endParaRPr>
          </a:p>
          <a:p>
            <a:r>
              <a:rPr lang="cs-CZ" sz="1200" dirty="0" smtClean="0"/>
              <a:t>http</a:t>
            </a:r>
            <a:r>
              <a:rPr lang="cs-CZ" sz="1200" dirty="0"/>
              <a:t>://commons.wikimedia.org/wiki/File:Kilimanjaro_(paulshaffner).</a:t>
            </a:r>
            <a:r>
              <a:rPr lang="cs-CZ" sz="1200" dirty="0" smtClean="0"/>
              <a:t>jpg?uselang=cs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 dirty="0" smtClean="0">
                <a:solidFill>
                  <a:prstClr val="black"/>
                </a:solidFill>
              </a:rPr>
              <a:t>     obr.č.27:</a:t>
            </a:r>
            <a:r>
              <a:rPr lang="cs-CZ" sz="1200" dirty="0">
                <a:solidFill>
                  <a:prstClr val="black"/>
                </a:solidFill>
              </a:rPr>
              <a:t>	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[cit. 2012-04-22] Dostupný pod licencí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cs typeface="Arial" pitchFamily="34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cs typeface="Arial" pitchFamily="34" charset="0"/>
              </a:rPr>
              <a:t> z WWW: </a:t>
            </a:r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commons.wikimedia.org/wiki/File:Table_Mountain_from_harbour.jpg?uselang=cs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 dirty="0"/>
              <a:t>[cit. 2012-04-22]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z WWW: http://</a:t>
            </a:r>
            <a:r>
              <a:rPr lang="cs-CZ" sz="1200" dirty="0" smtClean="0"/>
              <a:t>cs.wikipedia.org/wiki/Viktoriiny_vodop%C3%A1dy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[cit. 2012-04-22] Dostupný pod licencí Creative Commons z WWW: </a:t>
            </a:r>
            <a:r>
              <a:rPr lang="cs-CZ" sz="120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cs.wikipedia.org/wiki/Serengeti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[cit. 2012-04-22] Dostupný pod licencí Creative Commons z WWW: </a:t>
            </a:r>
            <a:r>
              <a:rPr lang="cs-CZ" sz="120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cs.wikipedia.org/wiki/Karnak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[cit. 2012-04-22] Dostupný pod licencí Creative Commons z WWW: </a:t>
            </a:r>
            <a:r>
              <a:rPr lang="cs-CZ" sz="1200" smtClean="0"/>
              <a:t>http</a:t>
            </a:r>
            <a:r>
              <a:rPr lang="cs-CZ" sz="1200"/>
              <a:t>://</a:t>
            </a:r>
            <a:r>
              <a:rPr lang="cs-CZ" sz="1200" smtClean="0"/>
              <a:t>cs.wikipedia.org/wiki/Ayers_Rock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[cit. 2012-04-22] Dostupný pod licencí Creative Commons z WWW: </a:t>
            </a:r>
            <a:r>
              <a:rPr lang="cs-CZ" sz="1200" smtClean="0"/>
              <a:t>http</a:t>
            </a:r>
            <a:r>
              <a:rPr lang="cs-CZ" sz="1200"/>
              <a:t>://</a:t>
            </a:r>
            <a:r>
              <a:rPr lang="cs-CZ" sz="1200" smtClean="0"/>
              <a:t>cs.wikipedia.org/wiki/N%C3%A1rodn%C3%AD_park_Virunga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[cit. 2012-04-22] Dostupný pod licencí Creative Commons z WWW: </a:t>
            </a:r>
            <a:r>
              <a:rPr lang="cs-CZ" sz="1200" smtClean="0"/>
              <a:t>http</a:t>
            </a:r>
            <a:r>
              <a:rPr lang="cs-CZ" sz="1200"/>
              <a:t>://</a:t>
            </a:r>
            <a:r>
              <a:rPr lang="cs-CZ" sz="1200" smtClean="0"/>
              <a:t>cs.wikipedia.org/wiki/Mount_Kenya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[cit. 2012-04-22] Dostupný pod licencí Creative Commons z WWW: </a:t>
            </a:r>
            <a:r>
              <a:rPr lang="cs-CZ" sz="1200" smtClean="0"/>
              <a:t>http</a:t>
            </a:r>
            <a:r>
              <a:rPr lang="cs-CZ" sz="1200"/>
              <a:t>://</a:t>
            </a:r>
            <a:r>
              <a:rPr lang="cs-CZ" sz="1200" smtClean="0"/>
              <a:t>cs.wikipedia.org/wiki/Opera_v_Sydney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[cit. 2012-04-22] Dostupný pod licencí Creative Commons z WWW: </a:t>
            </a:r>
            <a:r>
              <a:rPr lang="cs-CZ" sz="1200" smtClean="0"/>
              <a:t>http</a:t>
            </a:r>
            <a:r>
              <a:rPr lang="cs-CZ" sz="1200"/>
              <a:t>://cs.wikipedia.org/wiki/Luxor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85466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94883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smtClean="0"/>
              <a:t>Zdroje použitých informací a obrázků</a:t>
            </a:r>
          </a:p>
          <a:p>
            <a:pPr algn="ctr"/>
            <a:endParaRPr lang="cs-CZ" b="1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878497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[cit. 2012-04-22] Dostupný pod licencí Creative Commons z WWW: </a:t>
            </a:r>
            <a:r>
              <a:rPr lang="cs-CZ" sz="1200" smtClean="0"/>
              <a:t>http</a:t>
            </a:r>
            <a:r>
              <a:rPr lang="cs-CZ" sz="1200"/>
              <a:t>://cs.wikipedia.org/wiki/%</a:t>
            </a:r>
            <a:r>
              <a:rPr lang="cs-CZ" sz="1200" smtClean="0"/>
              <a:t>C3%9Adol%C3%AD_kr%C3%A1l%C5%AF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[cit. 2012-04-22] Dostupný pod licencí Creative Commons z WWW: </a:t>
            </a:r>
            <a:r>
              <a:rPr lang="cs-CZ" sz="1200" smtClean="0"/>
              <a:t>http</a:t>
            </a:r>
            <a:r>
              <a:rPr lang="cs-CZ" sz="1200"/>
              <a:t>://</a:t>
            </a:r>
            <a:r>
              <a:rPr lang="cs-CZ" sz="1200" smtClean="0"/>
              <a:t>cs.wikipedia.org/wiki/G%C3%ADza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[cit. 2012-04-22] Dostupný pod licencí Creative Commons z WWW: </a:t>
            </a:r>
            <a:r>
              <a:rPr lang="cs-CZ" sz="1200" smtClean="0"/>
              <a:t>http</a:t>
            </a:r>
            <a:r>
              <a:rPr lang="cs-CZ" sz="1200"/>
              <a:t>://</a:t>
            </a:r>
            <a:r>
              <a:rPr lang="cs-CZ" sz="1200" smtClean="0"/>
              <a:t>cs.wikipedia.org/wiki/Velk%C3%A1_sfinga_v_G%C3%ADze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[cit. 2012-04-22] Dostupný pod licencí Creative Commons z WWW: </a:t>
            </a:r>
            <a:r>
              <a:rPr lang="cs-CZ" sz="1200" smtClean="0"/>
              <a:t>http</a:t>
            </a:r>
            <a:r>
              <a:rPr lang="cs-CZ" sz="1200"/>
              <a:t>://cs.wikipedia.org/wiki/Velk%C3%BD_bari%C3%A9rov%C3%BD_%</a:t>
            </a:r>
            <a:r>
              <a:rPr lang="cs-CZ" sz="1200" smtClean="0"/>
              <a:t>C3%BAtes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[cit. 2012-04-22] Dostupný pod licencí Creative Commons z WWW: </a:t>
            </a:r>
            <a:r>
              <a:rPr lang="cs-CZ" sz="1200" smtClean="0"/>
              <a:t>http</a:t>
            </a:r>
            <a:r>
              <a:rPr lang="cs-CZ" sz="1200"/>
              <a:t>://</a:t>
            </a:r>
            <a:r>
              <a:rPr lang="cs-CZ" sz="1200" smtClean="0"/>
              <a:t>cs.wikipedia.org/wiki/Ostrov_lorda_Howa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[cit. 2012-04-22] Dostupný pod licencí Creative Commons z WWW: </a:t>
            </a:r>
            <a:r>
              <a:rPr lang="cs-CZ" sz="1200" smtClean="0"/>
              <a:t>http</a:t>
            </a:r>
            <a:r>
              <a:rPr lang="cs-CZ" sz="1200"/>
              <a:t>://</a:t>
            </a:r>
            <a:r>
              <a:rPr lang="cs-CZ" sz="1200" smtClean="0"/>
              <a:t>cs.wikipedia.org/wiki/Timbuktu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[cit. 2012-04-22] Dostupný pod licencí Creative Commons z WWW: </a:t>
            </a:r>
            <a:r>
              <a:rPr lang="cs-CZ" sz="1200" smtClean="0"/>
              <a:t>http</a:t>
            </a:r>
            <a:r>
              <a:rPr lang="cs-CZ" sz="1200"/>
              <a:t>://</a:t>
            </a:r>
            <a:r>
              <a:rPr lang="cs-CZ" sz="1200" smtClean="0"/>
              <a:t>cs.wikipedia.org/wiki/Kilimand%C5%BE%C3%A1ro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[cit. 2012-04-22] Dostupný pod licencí Creative Commons z WWW: </a:t>
            </a:r>
            <a:r>
              <a:rPr lang="cs-CZ" sz="1200" smtClean="0"/>
              <a:t>http</a:t>
            </a:r>
            <a:r>
              <a:rPr lang="cs-CZ" sz="1200"/>
              <a:t>://cs.wikipedia.org/wiki/Stolov%C3%A1_hora_(Kapsk%C3%A9_M%C4%9Bsto)</a:t>
            </a:r>
          </a:p>
        </p:txBody>
      </p:sp>
    </p:spTree>
    <p:extLst>
      <p:ext uri="{BB962C8B-B14F-4D97-AF65-F5344CB8AC3E}">
        <p14:creationId xmlns:p14="http://schemas.microsoft.com/office/powerpoint/2010/main" xmlns="" val="77948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776</TotalTime>
  <Words>1514</Words>
  <Application>Microsoft Office PowerPoint</Application>
  <PresentationFormat>Předvádění na obrazovce (4:3)</PresentationFormat>
  <Paragraphs>177</Paragraphs>
  <Slides>22</Slides>
  <Notes>22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hracst</dc:creator>
  <cp:lastModifiedBy>šárka</cp:lastModifiedBy>
  <cp:revision>61</cp:revision>
  <dcterms:created xsi:type="dcterms:W3CDTF">2012-02-10T18:29:07Z</dcterms:created>
  <dcterms:modified xsi:type="dcterms:W3CDTF">2012-05-17T17:26:09Z</dcterms:modified>
</cp:coreProperties>
</file>