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Default Extension="mp4" ContentType="video/unknown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9" r:id="rId5"/>
    <p:sldId id="261" r:id="rId6"/>
    <p:sldId id="262" r:id="rId7"/>
    <p:sldId id="260" r:id="rId8"/>
    <p:sldId id="263" r:id="rId9"/>
    <p:sldId id="264" r:id="rId10"/>
    <p:sldId id="265" r:id="rId11"/>
    <p:sldId id="266" r:id="rId12"/>
    <p:sldId id="267" r:id="rId13"/>
    <p:sldId id="269" r:id="rId14"/>
    <p:sldId id="268" r:id="rId15"/>
    <p:sldId id="258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54" y="17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A7B7DE09-91DC-452C-BD18-B5A9A539159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F7BF11B-4D56-4B4B-94CC-B65BB92FD6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7DE09-91DC-452C-BD18-B5A9A539159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BF11B-4D56-4B4B-94CC-B65BB92FD6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7DE09-91DC-452C-BD18-B5A9A539159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BF11B-4D56-4B4B-94CC-B65BB92FD6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7DE09-91DC-452C-BD18-B5A9A539159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BF11B-4D56-4B4B-94CC-B65BB92FD6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7DE09-91DC-452C-BD18-B5A9A539159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BF11B-4D56-4B4B-94CC-B65BB92FD6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7DE09-91DC-452C-BD18-B5A9A539159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BF11B-4D56-4B4B-94CC-B65BB92FD6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7DE09-91DC-452C-BD18-B5A9A539159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BF11B-4D56-4B4B-94CC-B65BB92FD6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7DE09-91DC-452C-BD18-B5A9A539159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BF11B-4D56-4B4B-94CC-B65BB92FD6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7DE09-91DC-452C-BD18-B5A9A539159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BF11B-4D56-4B4B-94CC-B65BB92FD6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7DE09-91DC-452C-BD18-B5A9A539159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BF11B-4D56-4B4B-94CC-B65BB92FD6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7DE09-91DC-452C-BD18-B5A9A539159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BF11B-4D56-4B4B-94CC-B65BB92FD6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A7B7DE09-91DC-452C-BD18-B5A9A539159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F7BF11B-4D56-4B4B-94CC-B65BB92FD6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slideLayout" Target="../slideLayouts/slideLayout2.xml"/><Relationship Id="rId1" Type="http://schemas.openxmlformats.org/officeDocument/2006/relationships/video" Target="NULL" TargetMode="External"/><Relationship Id="rId4" Type="http://schemas.openxmlformats.org/officeDocument/2006/relationships/image" Target="../media/image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92" r="21645"/>
          <a:stretch/>
        </p:blipFill>
        <p:spPr>
          <a:xfrm>
            <a:off x="1799692" y="570934"/>
            <a:ext cx="5544616" cy="5895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1331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Odraz 2. sv. války v české literatuře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OTA PAVEL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426107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76672"/>
            <a:ext cx="7024744" cy="1143000"/>
          </a:xfrm>
        </p:spPr>
        <p:txBody>
          <a:bodyPr/>
          <a:lstStyle/>
          <a:p>
            <a:r>
              <a:rPr lang="cs-CZ" b="1" dirty="0" smtClean="0"/>
              <a:t>OTA PAVEL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84784"/>
            <a:ext cx="6777317" cy="601291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(2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. července 1930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– 31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. března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1973)</a:t>
            </a:r>
          </a:p>
          <a:p>
            <a:pPr marL="68580" indent="0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988840"/>
            <a:ext cx="424847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český prozaik, novinář a reportér</a:t>
            </a:r>
          </a:p>
          <a:p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6858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ŽIVOT</a:t>
            </a:r>
          </a:p>
          <a:p>
            <a:pPr>
              <a:buFontTx/>
              <a:buChar char="-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narozen v Praze (otec židovského původu)</a:t>
            </a:r>
          </a:p>
          <a:p>
            <a:pPr>
              <a:buFontTx/>
              <a:buChar char="-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šťastné dětství trávil s rodinou na Křivoklátsku, kde společně s převozníkem Karlem Proškem lovili ryby</a:t>
            </a:r>
            <a:endParaRPr lang="cs-CZ" dirty="0"/>
          </a:p>
        </p:txBody>
      </p:sp>
      <p:pic>
        <p:nvPicPr>
          <p:cNvPr id="1026" name="Picture 2" descr="File:Bustehrad CZ 23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348880"/>
            <a:ext cx="3456384" cy="2592288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88224" y="5157192"/>
            <a:ext cx="18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 Buštěhrad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519148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829896"/>
          </a:xfrm>
        </p:spPr>
        <p:txBody>
          <a:bodyPr/>
          <a:lstStyle/>
          <a:p>
            <a:r>
              <a:rPr lang="cs-CZ" dirty="0" smtClean="0"/>
              <a:t>OTA PAVEL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340768"/>
            <a:ext cx="6777317" cy="4608511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roku 1939 se přestěhovali do Buštěhradu kvůli rasovým opatřením během 2. sv. v.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 roce 1943 nastoupili oba bratři do terezínského ghetta, kde se k nim v roce 1945 připojil i jejich otec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 Terezíně se bratři Hugo a Jiří poprvé seznámili s budoucím rodinným přítelem Arnoštem Lustigem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ve 14 letech byl nucen pracovat v dolech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přátelil se s lidickými chlapci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byl nadaný sportovec (fotbal, hokej)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0634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757888"/>
          </a:xfrm>
        </p:spPr>
        <p:txBody>
          <a:bodyPr/>
          <a:lstStyle/>
          <a:p>
            <a:r>
              <a:rPr lang="cs-CZ" dirty="0" smtClean="0"/>
              <a:t>OTA PAVEL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44824"/>
            <a:ext cx="6777317" cy="3987805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 válce se bratři i otec jako zázrakem vrátili z Terezína/Německa/Opavy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studoval obchodnickou školu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 roce 1949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začal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na doporučení přítele Lustiga pracovat jako sportovní reportér Českého rozhlasu (až do r. 1956)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při povinné vojenské službě dospěl k názoru, že chce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být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spisovatelem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tehdy se teprve začal zabývat literaturou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7680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757888"/>
          </a:xfrm>
        </p:spPr>
        <p:txBody>
          <a:bodyPr>
            <a:normAutofit/>
          </a:bodyPr>
          <a:lstStyle/>
          <a:p>
            <a:r>
              <a:rPr lang="cs-CZ" dirty="0" smtClean="0"/>
              <a:t>OTA PAVEL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 roce 1956 se oženil s redakční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sekretářkou Věrou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Novákovou, vyženil dva syny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ve stejném roce se jim narodil syn Jiří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 rozhlasu odešel do sportovního týdeníku Stadion, později ve čtrnáctideníku Československý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voják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365760" lvl="1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sym typeface="Wingdings" pitchFamily="2" charset="2"/>
              </a:rPr>
              <a:t>	 díky této práci se setkal s významnými 	sportovci doby (E. Zátopek, fotbalisté 	Dukly Praha…)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824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829896"/>
          </a:xfrm>
        </p:spPr>
        <p:txBody>
          <a:bodyPr/>
          <a:lstStyle/>
          <a:p>
            <a:r>
              <a:rPr lang="cs-CZ" dirty="0" smtClean="0"/>
              <a:t>OTA PAVEL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203829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 Duklou Praha cestoval, například také do Ameriky, kde se začala projevovat jeho psychická choroba – </a:t>
            </a:r>
          </a:p>
          <a:p>
            <a:pPr marL="6858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maniodepresivní psychóza</a:t>
            </a:r>
          </a:p>
          <a:p>
            <a:pPr marL="6858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„</a:t>
            </a: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</a:rPr>
              <a:t>Je </a:t>
            </a:r>
            <a:r>
              <a:rPr lang="cs-CZ" i="1" dirty="0">
                <a:solidFill>
                  <a:schemeClr val="accent6">
                    <a:lumMod val="50000"/>
                  </a:schemeClr>
                </a:solidFill>
              </a:rPr>
              <a:t>psychická porucha, která se projevuje nadměrnými změnami nálad, vitality, psychických funkcí a někdy i omezuje schopnost celkového „přirozeného“ fungování</a:t>
            </a: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</a:rPr>
              <a:t>.“</a:t>
            </a:r>
            <a:r>
              <a:rPr lang="cs-CZ" i="1" baseline="30000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</a:p>
          <a:p>
            <a:pPr marL="68580" indent="0" algn="ctr">
              <a:buNone/>
            </a:pP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(Miloš Kopecký, Richard Müller, Kurt </a:t>
            </a:r>
            <a:r>
              <a:rPr lang="cs-CZ" sz="2000" dirty="0" err="1" smtClean="0">
                <a:solidFill>
                  <a:schemeClr val="accent6">
                    <a:lumMod val="50000"/>
                  </a:schemeClr>
                </a:solidFill>
              </a:rPr>
              <a:t>Kobain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, Petr Muk, Karel Svoboda, </a:t>
            </a:r>
            <a:r>
              <a:rPr lang="cs-CZ" sz="2000" dirty="0" err="1" smtClean="0">
                <a:solidFill>
                  <a:schemeClr val="accent6">
                    <a:lumMod val="50000"/>
                  </a:schemeClr>
                </a:solidFill>
              </a:rPr>
              <a:t>Caterine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-Zeta Jones)</a:t>
            </a: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7180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OTA PAVEL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první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velký záchvat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choroby ho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stihl na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IX.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zimních olympijských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hrách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v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Innsbrucku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vinou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nemoci odchází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předčasně v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roce 1966 do invalidního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důchodu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bratr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Jiří ho 31. března 1973 již po šestnácté odvezl do bohnické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léčebny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tentýž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den umírá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 léčebně na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selhání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srdce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5309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OTA PAVEL </a:t>
            </a:r>
            <a:br>
              <a:rPr lang="cs-CZ" dirty="0" smtClean="0"/>
            </a:br>
            <a:r>
              <a:rPr lang="cs-CZ" dirty="0" smtClean="0"/>
              <a:t>odraz života v literatuře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2401491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psal povídky ovlivněné sportovní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tematikou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 krajem jeho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dětství 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psal často o Berounce a rybolovu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velice čtivý autor, k čemuž přispěla jeho jednoduchá literární řeč 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4514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OTA PAVEL</a:t>
            </a:r>
            <a:r>
              <a:rPr lang="cs-CZ" smtClean="0"/>
              <a:t/>
            </a:r>
            <a:br>
              <a:rPr lang="cs-CZ" smtClean="0"/>
            </a:br>
            <a:r>
              <a:rPr lang="cs-CZ" b="1" smtClean="0"/>
              <a:t>dílo: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Dukla mezi mrakodrapy (1964)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Smrt krásných srnců (1971)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Pohádka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o Raškovi (1974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)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Jak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jsem potkal ryby (1974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)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Jak šel táta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Afrikou (1994)</a:t>
            </a:r>
          </a:p>
        </p:txBody>
      </p:sp>
    </p:spTree>
    <p:extLst>
      <p:ext uri="{BB962C8B-B14F-4D97-AF65-F5344CB8AC3E}">
        <p14:creationId xmlns:p14="http://schemas.microsoft.com/office/powerpoint/2010/main" xmlns="" val="71011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OTA PAVEL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3"/>
            <a:ext cx="6777317" cy="3265588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DUKLA MEZI MRAKODRAPY</a:t>
            </a:r>
          </a:p>
          <a:p>
            <a:pPr marL="6858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- portrét celého týmu, s kterým autor 	strávil tři roky</a:t>
            </a:r>
          </a:p>
          <a:p>
            <a:pPr marL="6858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- velmi rozsáhlý je v knize popis 	jednotlivých hráčů</a:t>
            </a:r>
          </a:p>
          <a:p>
            <a:pPr marL="6858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- je považována spíše za kroniku týmu, 	než za beletrii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2898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OTA PAVEL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SMRT KRÁSNÝCH SRNCŮ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6858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-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oubor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autobiografických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povídek</a:t>
            </a:r>
          </a:p>
          <a:p>
            <a:pPr marL="6858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- vypráví o životě s rodinou, především 	o otci</a:t>
            </a:r>
          </a:p>
          <a:p>
            <a:pPr marL="6858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- Arnošt Lustig se o povídkách 	vyjadřoval velmi pozitivně</a:t>
            </a:r>
          </a:p>
          <a:p>
            <a:pPr marL="6858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- jednu ze 7 povídek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filmoval 	Karel 	Kachyňa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313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OTA PAVEL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JAK JSEM POTKAL RYBY</a:t>
            </a:r>
          </a:p>
          <a:p>
            <a:pPr marL="6858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- autobiografický povídkový soubor</a:t>
            </a:r>
          </a:p>
          <a:p>
            <a:pPr marL="6858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- poprvé se zde objevuje Karel Prošek</a:t>
            </a:r>
          </a:p>
          <a:p>
            <a:pPr marL="6858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- věnuje se období dětství, dospívání i 	návratů bratrů k rybaření v dospělosti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94113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Ota Pavel</a:t>
            </a:r>
            <a:br>
              <a:rPr lang="cs-CZ" dirty="0" smtClean="0"/>
            </a:br>
            <a:r>
              <a:rPr lang="cs-CZ" dirty="0" smtClean="0"/>
              <a:t>Smrt krásných srnců</a:t>
            </a:r>
            <a:endParaRPr lang="cs-CZ" dirty="0"/>
          </a:p>
        </p:txBody>
      </p:sp>
      <p:pic>
        <p:nvPicPr>
          <p:cNvPr id="4" name="Smrt krásných srnců _ úvod _  režie Karel Kachyňa (1986).mp4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xmlns="" r:embed="rId3">
                  <p14:trim st="23546.0608"/>
                  <p14:fade in="4000" out="4000"/>
                </p14:media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2267744" y="2348880"/>
            <a:ext cx="4541837" cy="3508375"/>
          </a:xfrm>
        </p:spPr>
      </p:pic>
      <p:sp>
        <p:nvSpPr>
          <p:cNvPr id="5" name="TextovéPole 4"/>
          <p:cNvSpPr txBox="1"/>
          <p:nvPr/>
        </p:nvSpPr>
        <p:spPr>
          <a:xfrm>
            <a:off x="7380312" y="5445224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Vid. 1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2951617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400" b="1" dirty="0" smtClean="0">
                <a:solidFill>
                  <a:schemeClr val="accent6">
                    <a:lumMod val="50000"/>
                  </a:schemeClr>
                </a:solidFill>
              </a:rPr>
              <a:t>Obr. 1 </a:t>
            </a:r>
            <a:r>
              <a:rPr lang="cs-CZ" sz="1400" dirty="0" err="1">
                <a:solidFill>
                  <a:schemeClr val="accent6">
                    <a:lumMod val="50000"/>
                  </a:schemeClr>
                </a:solidFill>
              </a:rPr>
              <a:t>Miaow</a:t>
            </a:r>
            <a:r>
              <a:rPr lang="cs-CZ" sz="14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</a:rPr>
              <a:t>Miaow</a:t>
            </a:r>
            <a:r>
              <a:rPr lang="cs-CZ" sz="14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[2012-0</a:t>
            </a:r>
            <a:r>
              <a:rPr lang="cs-CZ" sz="1400" dirty="0">
                <a:solidFill>
                  <a:schemeClr val="accent6">
                    <a:lumMod val="50000"/>
                  </a:schemeClr>
                </a:solidFill>
              </a:rPr>
              <a:t>5</a:t>
            </a:r>
            <a:r>
              <a:rPr lang="en-US" sz="1400" dirty="0" smtClean="0">
                <a:solidFill>
                  <a:schemeClr val="accent6">
                    <a:lumMod val="50000"/>
                  </a:schemeClr>
                </a:solidFill>
              </a:rPr>
              <a:t>-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</a:rPr>
              <a:t>06</a:t>
            </a:r>
            <a:r>
              <a:rPr lang="en-US" sz="1400" dirty="0" smtClean="0">
                <a:solidFill>
                  <a:schemeClr val="accent6">
                    <a:lumMod val="50000"/>
                  </a:schemeClr>
                </a:solidFill>
              </a:rPr>
              <a:t>] </a:t>
            </a:r>
            <a:r>
              <a:rPr lang="en-US" sz="1400" dirty="0" err="1">
                <a:solidFill>
                  <a:schemeClr val="accent6">
                    <a:lumMod val="50000"/>
                  </a:schemeClr>
                </a:solidFill>
              </a:rPr>
              <a:t>dostupn</a:t>
            </a:r>
            <a:r>
              <a:rPr lang="cs-CZ" sz="1400" dirty="0">
                <a:solidFill>
                  <a:schemeClr val="accent6">
                    <a:lumMod val="50000"/>
                  </a:schemeClr>
                </a:solidFill>
              </a:rPr>
              <a:t>é</a:t>
            </a:r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 pod </a:t>
            </a:r>
            <a:r>
              <a:rPr lang="en-US" sz="1400" dirty="0" err="1">
                <a:solidFill>
                  <a:schemeClr val="accent6">
                    <a:lumMod val="50000"/>
                  </a:schemeClr>
                </a:solidFill>
              </a:rPr>
              <a:t>licenc</a:t>
            </a:r>
            <a:r>
              <a:rPr lang="cs-CZ" sz="1400" dirty="0">
                <a:solidFill>
                  <a:schemeClr val="accent6">
                    <a:lumMod val="50000"/>
                  </a:schemeClr>
                </a:solidFill>
              </a:rPr>
              <a:t>í </a:t>
            </a:r>
            <a:r>
              <a:rPr lang="cs-CZ" sz="1400" dirty="0" err="1">
                <a:solidFill>
                  <a:schemeClr val="accent6">
                    <a:lumMod val="50000"/>
                  </a:schemeClr>
                </a:solidFill>
              </a:rPr>
              <a:t>Creative</a:t>
            </a:r>
            <a:r>
              <a:rPr lang="cs-CZ" sz="14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1400" dirty="0" err="1">
                <a:solidFill>
                  <a:schemeClr val="accent6">
                    <a:lumMod val="50000"/>
                  </a:schemeClr>
                </a:solidFill>
              </a:rPr>
              <a:t>Commons</a:t>
            </a:r>
            <a:r>
              <a:rPr lang="en-US" sz="14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</a:rPr>
              <a:t>http</a:t>
            </a:r>
            <a:r>
              <a:rPr lang="cs-CZ" sz="1400" dirty="0">
                <a:solidFill>
                  <a:schemeClr val="accent6">
                    <a:lumMod val="50000"/>
                  </a:schemeClr>
                </a:solidFill>
              </a:rPr>
              <a:t>://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</a:rPr>
              <a:t>commons.wikimedia.org/wiki/File:Bustehrad_CZ_238.jpg?uselang=cs</a:t>
            </a:r>
          </a:p>
          <a:p>
            <a:pPr marL="68580" indent="0"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sz="1400" b="1" dirty="0">
                <a:solidFill>
                  <a:schemeClr val="accent6">
                    <a:lumMod val="50000"/>
                  </a:schemeClr>
                </a:solidFill>
              </a:rPr>
              <a:t>Bipolární afektivní porucha</a:t>
            </a:r>
          </a:p>
          <a:p>
            <a:pPr marL="68580" indent="0"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</a:rPr>
              <a:t>http</a:t>
            </a:r>
            <a:r>
              <a:rPr lang="cs-CZ" sz="1400" dirty="0">
                <a:solidFill>
                  <a:schemeClr val="accent6">
                    <a:lumMod val="50000"/>
                  </a:schemeClr>
                </a:solidFill>
              </a:rPr>
              <a:t>://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</a:rPr>
              <a:t>cs.wikipedia.org/wiki/Bipol%C3%A1rn%C3%AD_afektivn%C3%AD_porucha</a:t>
            </a:r>
          </a:p>
          <a:p>
            <a:pPr marL="68580" indent="0">
              <a:buNone/>
            </a:pPr>
            <a:r>
              <a:rPr lang="cs-CZ" sz="1400" b="1" dirty="0" smtClean="0">
                <a:solidFill>
                  <a:schemeClr val="accent6">
                    <a:lumMod val="50000"/>
                  </a:schemeClr>
                </a:solidFill>
              </a:rPr>
              <a:t>Vid. </a:t>
            </a:r>
            <a:r>
              <a:rPr lang="cs-CZ" sz="1400" b="1" dirty="0">
                <a:solidFill>
                  <a:schemeClr val="accent6">
                    <a:lumMod val="50000"/>
                  </a:schemeClr>
                </a:solidFill>
              </a:rPr>
              <a:t>1 </a:t>
            </a:r>
            <a:r>
              <a:rPr lang="cs-CZ" sz="1400" dirty="0">
                <a:solidFill>
                  <a:schemeClr val="accent6">
                    <a:lumMod val="50000"/>
                  </a:schemeClr>
                </a:solidFill>
              </a:rPr>
              <a:t>http://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</a:rPr>
              <a:t>www.youtube.com/watch?v=Ty5oJdkVmbI</a:t>
            </a:r>
          </a:p>
          <a:p>
            <a:pPr marL="68580" indent="0">
              <a:buNone/>
            </a:pPr>
            <a:r>
              <a:rPr lang="cs-CZ" sz="1400" b="1" dirty="0" smtClean="0">
                <a:solidFill>
                  <a:schemeClr val="accent6">
                    <a:lumMod val="50000"/>
                  </a:schemeClr>
                </a:solidFill>
              </a:rPr>
              <a:t>Pokud není uvedeno jinak, autorem textu </a:t>
            </a:r>
            <a:r>
              <a:rPr lang="cs-CZ" sz="1400" b="1" smtClean="0">
                <a:solidFill>
                  <a:schemeClr val="accent6">
                    <a:lumMod val="50000"/>
                  </a:schemeClr>
                </a:solidFill>
              </a:rPr>
              <a:t>v prezentaci je </a:t>
            </a:r>
            <a:r>
              <a:rPr lang="cs-CZ" sz="1400" b="1" dirty="0" smtClean="0">
                <a:solidFill>
                  <a:schemeClr val="accent6">
                    <a:lumMod val="50000"/>
                  </a:schemeClr>
                </a:solidFill>
              </a:rPr>
              <a:t>Mgr. Zuzana Eliášová</a:t>
            </a:r>
            <a:endParaRPr lang="cs-CZ" sz="1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0172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1412776"/>
            <a:ext cx="3313355" cy="1702160"/>
          </a:xfrm>
        </p:spPr>
        <p:txBody>
          <a:bodyPr/>
          <a:lstStyle/>
          <a:p>
            <a:r>
              <a:rPr lang="cs-CZ" b="1" dirty="0" smtClean="0"/>
              <a:t>KONEC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33035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126</TotalTime>
  <Words>478</Words>
  <Application>Microsoft Office PowerPoint</Application>
  <PresentationFormat>Předvádění na obrazovce (4:3)</PresentationFormat>
  <Paragraphs>74</Paragraphs>
  <Slides>16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Snímek 1</vt:lpstr>
      <vt:lpstr>Odraz 2. sv. války v české literatuře</vt:lpstr>
      <vt:lpstr>OTA PAVEL</vt:lpstr>
      <vt:lpstr>OTA PAVEL</vt:lpstr>
      <vt:lpstr>OTA PAVEL</vt:lpstr>
      <vt:lpstr>OTA PAVEL</vt:lpstr>
      <vt:lpstr>OTA PAVEL</vt:lpstr>
      <vt:lpstr>OTA PAVEL</vt:lpstr>
      <vt:lpstr>OTA PAVEL  odraz života v literatuře</vt:lpstr>
      <vt:lpstr>OTA PAVEL dílo:</vt:lpstr>
      <vt:lpstr>OTA PAVEL</vt:lpstr>
      <vt:lpstr>OTA PAVEL</vt:lpstr>
      <vt:lpstr>OTA PAVEL</vt:lpstr>
      <vt:lpstr>Ota Pavel Smrt krásných srnců</vt:lpstr>
      <vt:lpstr>Zdroje:</vt:lpstr>
      <vt:lpstr>KONEC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Odraz 2. sv. války v české literatuře</dc:title>
  <dc:creator>uživatel</dc:creator>
  <cp:lastModifiedBy>Vaše jméno</cp:lastModifiedBy>
  <cp:revision>18</cp:revision>
  <dcterms:created xsi:type="dcterms:W3CDTF">2012-05-06T19:01:57Z</dcterms:created>
  <dcterms:modified xsi:type="dcterms:W3CDTF">2012-05-18T16:56:25Z</dcterms:modified>
</cp:coreProperties>
</file>