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9" r:id="rId14"/>
    <p:sldId id="258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647FB12-B84D-405A-881B-F4F2E3F8029D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A72BB96-B96E-42C8-B820-D2F12F16856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zlatehotygra.cz/uzlatehotygra.cz/Bohumil_Hrabal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5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8" r="24102"/>
          <a:stretch/>
        </p:blipFill>
        <p:spPr>
          <a:xfrm>
            <a:off x="1690405" y="364271"/>
            <a:ext cx="5763191" cy="616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78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PRÓZA </a:t>
            </a:r>
            <a:br>
              <a:rPr lang="cs-CZ" b="1" dirty="0" smtClean="0"/>
            </a:br>
            <a:r>
              <a:rPr lang="cs-CZ" b="1" dirty="0" smtClean="0"/>
              <a:t>20. století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BOHUMIL HRABAL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207658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/>
          <a:lstStyle/>
          <a:p>
            <a:r>
              <a:rPr lang="cs-CZ" b="1" dirty="0" smtClean="0"/>
              <a:t>BOHUMIL HRABAL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4392488" cy="4752528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b="1" dirty="0" smtClean="0"/>
              <a:t>(1914 -1997)</a:t>
            </a:r>
          </a:p>
          <a:p>
            <a:pPr>
              <a:buFontTx/>
              <a:buChar char="-"/>
            </a:pPr>
            <a:r>
              <a:rPr lang="cs-CZ" dirty="0" smtClean="0"/>
              <a:t>významný český spisovatel 20. století</a:t>
            </a:r>
          </a:p>
          <a:p>
            <a:pPr>
              <a:buFontTx/>
              <a:buChar char="-"/>
            </a:pPr>
            <a:r>
              <a:rPr lang="cs-CZ" dirty="0" smtClean="0"/>
              <a:t>nejpřekládanější český autor 20. století</a:t>
            </a:r>
          </a:p>
          <a:p>
            <a:pPr>
              <a:buFontTx/>
              <a:buChar char="-"/>
            </a:pPr>
            <a:r>
              <a:rPr lang="cs-CZ" dirty="0" smtClean="0"/>
              <a:t>adoptivní syn správce pivovaru v Nymburce</a:t>
            </a:r>
          </a:p>
          <a:p>
            <a:pPr>
              <a:buFontTx/>
              <a:buChar char="-"/>
            </a:pPr>
            <a:r>
              <a:rPr lang="cs-CZ" dirty="0" smtClean="0"/>
              <a:t>narozen v Brně, ale dětství strávil převážně v Nymburce</a:t>
            </a:r>
          </a:p>
        </p:txBody>
      </p:sp>
      <p:pic>
        <p:nvPicPr>
          <p:cNvPr id="1026" name="Picture 2" descr="Soubor:Bohumil Hrabal by Kubik 1994 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568" y="1844824"/>
            <a:ext cx="2580806" cy="3548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74568" y="5661248"/>
            <a:ext cx="1545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1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47769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024744" cy="1143000"/>
          </a:xfrm>
        </p:spPr>
        <p:txBody>
          <a:bodyPr/>
          <a:lstStyle/>
          <a:p>
            <a:r>
              <a:rPr lang="cs-CZ" dirty="0" smtClean="0"/>
              <a:t>Bohumil Hrabal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231829"/>
            <a:ext cx="7272923" cy="2448272"/>
          </a:xfrm>
        </p:spPr>
        <p:txBody>
          <a:bodyPr/>
          <a:lstStyle/>
          <a:p>
            <a:r>
              <a:rPr lang="cs-CZ" dirty="0" smtClean="0"/>
              <a:t>začal studovat na Právnické fakultě UK</a:t>
            </a:r>
          </a:p>
          <a:p>
            <a:pPr marL="68580" indent="0">
              <a:buNone/>
            </a:pPr>
            <a:r>
              <a:rPr lang="cs-CZ" dirty="0" smtClean="0"/>
              <a:t> 		     studia ukončil až po 	znovuotevření VŠ po 2. sv. válce</a:t>
            </a:r>
          </a:p>
          <a:p>
            <a:r>
              <a:rPr lang="cs-CZ" dirty="0" smtClean="0"/>
              <a:t>během války prošel mnoha profesemi – </a:t>
            </a:r>
            <a:r>
              <a:rPr lang="cs-CZ" dirty="0"/>
              <a:t>úředník, traťový dělník, </a:t>
            </a:r>
            <a:r>
              <a:rPr lang="cs-CZ" dirty="0" smtClean="0"/>
              <a:t>výpravčí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978815" y="1772816"/>
            <a:ext cx="129614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Soubor:Nymbur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5" b="10418"/>
          <a:stretch/>
        </p:blipFill>
        <p:spPr bwMode="auto">
          <a:xfrm>
            <a:off x="1780170" y="3429000"/>
            <a:ext cx="5184576" cy="297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236296" y="5733256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Obr. 2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872142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024744" cy="1143000"/>
          </a:xfrm>
        </p:spPr>
        <p:txBody>
          <a:bodyPr/>
          <a:lstStyle/>
          <a:p>
            <a:r>
              <a:rPr lang="cs-CZ" dirty="0" smtClean="0"/>
              <a:t>Bohumil Hrabal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12776"/>
            <a:ext cx="6777317" cy="4608512"/>
          </a:xfrm>
        </p:spPr>
        <p:txBody>
          <a:bodyPr>
            <a:normAutofit/>
          </a:bodyPr>
          <a:lstStyle/>
          <a:p>
            <a:r>
              <a:rPr lang="cs-CZ" dirty="0" smtClean="0"/>
              <a:t>1947 </a:t>
            </a:r>
            <a:r>
              <a:rPr lang="cs-CZ" dirty="0"/>
              <a:t>– 1949 pracoval jako obchodní </a:t>
            </a:r>
            <a:r>
              <a:rPr lang="cs-CZ" dirty="0" smtClean="0"/>
              <a:t>cestující</a:t>
            </a:r>
          </a:p>
          <a:p>
            <a:r>
              <a:rPr lang="cs-CZ" dirty="0" smtClean="0"/>
              <a:t>v </a:t>
            </a:r>
            <a:r>
              <a:rPr lang="cs-CZ" dirty="0"/>
              <a:t>roce 1949 </a:t>
            </a:r>
            <a:r>
              <a:rPr lang="cs-CZ" dirty="0" smtClean="0"/>
              <a:t>pracoval v kladenských ocelárnách </a:t>
            </a:r>
          </a:p>
          <a:p>
            <a:r>
              <a:rPr lang="cs-CZ" dirty="0" smtClean="0"/>
              <a:t>od </a:t>
            </a:r>
            <a:r>
              <a:rPr lang="cs-CZ" dirty="0"/>
              <a:t>roku 1954 </a:t>
            </a:r>
            <a:r>
              <a:rPr lang="cs-CZ" dirty="0" smtClean="0"/>
              <a:t>pracoval jako balič papíru</a:t>
            </a:r>
          </a:p>
          <a:p>
            <a:r>
              <a:rPr lang="cs-CZ" dirty="0" smtClean="0"/>
              <a:t>v roce 1956 se oženil</a:t>
            </a:r>
          </a:p>
          <a:p>
            <a:r>
              <a:rPr lang="cs-CZ" dirty="0" smtClean="0"/>
              <a:t>1959 kulisák </a:t>
            </a:r>
            <a:r>
              <a:rPr lang="cs-CZ" dirty="0"/>
              <a:t>v pražském </a:t>
            </a:r>
            <a:r>
              <a:rPr lang="cs-CZ" dirty="0" smtClean="0"/>
              <a:t>divadle</a:t>
            </a:r>
          </a:p>
          <a:p>
            <a:endParaRPr lang="cs-CZ" dirty="0"/>
          </a:p>
          <a:p>
            <a:pPr marL="68580" indent="0">
              <a:buNone/>
            </a:pPr>
            <a:r>
              <a:rPr lang="cs-CZ" dirty="0" smtClean="0"/>
              <a:t>			zkušenosti a zážitky z 				profesí se promítly do 				jeho literární tvorby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1691680" y="4869160"/>
            <a:ext cx="1800200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6235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/>
          <a:lstStyle/>
          <a:p>
            <a:r>
              <a:rPr lang="cs-CZ" dirty="0" smtClean="0"/>
              <a:t>Bohumil Hrabal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0409" y="1844824"/>
            <a:ext cx="5544616" cy="405767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1963 – 1997 – spisovatel z povolání</a:t>
            </a:r>
          </a:p>
          <a:p>
            <a:r>
              <a:rPr lang="cs-CZ" dirty="0" smtClean="0"/>
              <a:t>jako student psal básně, ale nebyly přijaty společností (režimem)</a:t>
            </a:r>
          </a:p>
          <a:p>
            <a:r>
              <a:rPr lang="cs-CZ" dirty="0" smtClean="0"/>
              <a:t>svou prvotinu vydal až ve svých 49 letech</a:t>
            </a:r>
          </a:p>
          <a:p>
            <a:r>
              <a:rPr lang="cs-CZ" dirty="0" smtClean="0"/>
              <a:t>přátelil se s filosofem Egonem Bondym</a:t>
            </a:r>
          </a:p>
          <a:p>
            <a:r>
              <a:rPr lang="cs-CZ" dirty="0" smtClean="0"/>
              <a:t>často </a:t>
            </a:r>
            <a:r>
              <a:rPr lang="cs-CZ" dirty="0"/>
              <a:t>navštěvoval pražskou hospodu U Zlatého tygra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084168" y="2420888"/>
            <a:ext cx="216024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/>
                </a:solidFill>
              </a:rPr>
              <a:t>HRABALOVA PIVNICE U ZLATÉHO TYGRA</a:t>
            </a:r>
          </a:p>
          <a:p>
            <a:r>
              <a:rPr lang="cs-CZ" sz="2000" b="1" dirty="0" smtClean="0">
                <a:solidFill>
                  <a:schemeClr val="accent1"/>
                </a:solidFill>
              </a:rPr>
              <a:t> </a:t>
            </a:r>
          </a:p>
          <a:p>
            <a:r>
              <a:rPr lang="cs-CZ" sz="2000" b="1" dirty="0" smtClean="0">
                <a:solidFill>
                  <a:schemeClr val="accent1"/>
                </a:solidFill>
                <a:hlinkClick r:id="rId2"/>
              </a:rPr>
              <a:t>http</a:t>
            </a:r>
            <a:r>
              <a:rPr lang="cs-CZ" sz="2000" b="1" dirty="0">
                <a:solidFill>
                  <a:schemeClr val="accent1"/>
                </a:solidFill>
                <a:hlinkClick r:id="rId2"/>
              </a:rPr>
              <a:t>://</a:t>
            </a:r>
            <a:r>
              <a:rPr lang="cs-CZ" sz="2000" b="1" dirty="0" smtClean="0">
                <a:solidFill>
                  <a:schemeClr val="accent1"/>
                </a:solidFill>
                <a:hlinkClick r:id="rId2"/>
              </a:rPr>
              <a:t>www.uzlatehotygra.cz/uzlatehotygra.cz/Bohumil_Hrabal.html</a:t>
            </a:r>
            <a:endParaRPr lang="cs-CZ" sz="2000" b="1" dirty="0" smtClean="0">
              <a:solidFill>
                <a:schemeClr val="accent1"/>
              </a:solidFill>
            </a:endParaRPr>
          </a:p>
          <a:p>
            <a:endParaRPr lang="cs-CZ" sz="2000" b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01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/>
          <a:lstStyle/>
          <a:p>
            <a:r>
              <a:rPr lang="cs-CZ" dirty="0" smtClean="0"/>
              <a:t>Bohumil Hrabal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916832"/>
            <a:ext cx="7416939" cy="4464496"/>
          </a:xfrm>
        </p:spPr>
        <p:txBody>
          <a:bodyPr>
            <a:normAutofit/>
          </a:bodyPr>
          <a:lstStyle/>
          <a:p>
            <a:r>
              <a:rPr lang="cs-CZ" dirty="0" smtClean="0"/>
              <a:t>Bohumil Hrabal </a:t>
            </a:r>
            <a:r>
              <a:rPr lang="cs-CZ" dirty="0"/>
              <a:t>zemřel v roce 1997 v Praze po pádu z okna v pátém patře Ortopedické </a:t>
            </a:r>
            <a:r>
              <a:rPr lang="cs-CZ" dirty="0" smtClean="0"/>
              <a:t>kliniky nemocnice na Bulovce</a:t>
            </a:r>
          </a:p>
          <a:p>
            <a:r>
              <a:rPr lang="cs-CZ" dirty="0" smtClean="0"/>
              <a:t>za svá díla získal mnohá </a:t>
            </a:r>
            <a:r>
              <a:rPr lang="cs-CZ" u="sng" dirty="0" smtClean="0"/>
              <a:t>ocenění</a:t>
            </a:r>
            <a:r>
              <a:rPr lang="cs-CZ" dirty="0" smtClean="0"/>
              <a:t>:</a:t>
            </a:r>
          </a:p>
          <a:p>
            <a:pPr lvl="2"/>
            <a:r>
              <a:rPr lang="cs-CZ" sz="2400" dirty="0" smtClean="0"/>
              <a:t>Národní cena </a:t>
            </a:r>
            <a:r>
              <a:rPr lang="cs-CZ" sz="2400" dirty="0"/>
              <a:t>České republiky, francouzské vyznamenání Rytíř umění a </a:t>
            </a:r>
            <a:r>
              <a:rPr lang="cs-CZ" sz="2400" dirty="0" smtClean="0"/>
              <a:t>písemnictví za knihu - </a:t>
            </a:r>
            <a:r>
              <a:rPr lang="cs-CZ" sz="2400" i="1" dirty="0"/>
              <a:t>Obsluhoval jsem anglického krále</a:t>
            </a:r>
            <a:r>
              <a:rPr lang="cs-CZ" sz="2400" dirty="0"/>
              <a:t> </a:t>
            </a:r>
            <a:endParaRPr lang="cs-CZ" sz="2400" dirty="0" smtClean="0"/>
          </a:p>
          <a:p>
            <a:pPr lvl="2"/>
            <a:r>
              <a:rPr lang="cs-CZ" sz="2400" dirty="0" smtClean="0"/>
              <a:t>1996 získal od Václava </a:t>
            </a:r>
            <a:r>
              <a:rPr lang="cs-CZ" sz="2400" dirty="0"/>
              <a:t>Havla medaili </a:t>
            </a:r>
            <a:endParaRPr lang="cs-CZ" sz="2400" dirty="0" smtClean="0"/>
          </a:p>
          <a:p>
            <a:pPr marL="685800" lvl="2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Za </a:t>
            </a:r>
            <a:r>
              <a:rPr lang="cs-CZ" sz="2400" dirty="0"/>
              <a:t>zásluhy</a:t>
            </a:r>
          </a:p>
        </p:txBody>
      </p:sp>
    </p:spTree>
    <p:extLst>
      <p:ext uri="{BB962C8B-B14F-4D97-AF65-F5344CB8AC3E}">
        <p14:creationId xmlns:p14="http://schemas.microsoft.com/office/powerpoint/2010/main" val="360634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1521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Bohumil Hrabal</a:t>
            </a:r>
            <a:br>
              <a:rPr lang="cs-CZ" dirty="0" smtClean="0"/>
            </a:br>
            <a:r>
              <a:rPr lang="cs-CZ" dirty="0" smtClean="0"/>
              <a:t>odraz v literatuře: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132856"/>
            <a:ext cx="6777317" cy="4104456"/>
          </a:xfrm>
        </p:spPr>
        <p:txBody>
          <a:bodyPr/>
          <a:lstStyle/>
          <a:p>
            <a:r>
              <a:rPr lang="cs-CZ" dirty="0" smtClean="0"/>
              <a:t>autobiografické prvky </a:t>
            </a:r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smtClean="0"/>
              <a:t>– v jeho dílech můžeme nalézt členy 			jeho rodiny (strýc „</a:t>
            </a:r>
            <a:r>
              <a:rPr lang="cs-CZ" b="1" dirty="0" smtClean="0"/>
              <a:t>Pepin</a:t>
            </a:r>
            <a:r>
              <a:rPr lang="cs-CZ" dirty="0" smtClean="0"/>
              <a:t>“, 			manželka „</a:t>
            </a:r>
            <a:r>
              <a:rPr lang="cs-CZ" b="1" dirty="0" smtClean="0"/>
              <a:t>Pipsi</a:t>
            </a:r>
            <a:r>
              <a:rPr lang="cs-CZ" dirty="0" smtClean="0"/>
              <a:t>“, adoptivní 			otec „</a:t>
            </a:r>
            <a:r>
              <a:rPr lang="cs-CZ" b="1" dirty="0" smtClean="0"/>
              <a:t>Francin</a:t>
            </a:r>
            <a:r>
              <a:rPr lang="cs-CZ" dirty="0" smtClean="0"/>
              <a:t>“)</a:t>
            </a:r>
          </a:p>
          <a:p>
            <a:pPr marL="68580" indent="0">
              <a:buNone/>
            </a:pPr>
            <a:r>
              <a:rPr lang="cs-CZ" dirty="0"/>
              <a:t>	 – </a:t>
            </a:r>
            <a:r>
              <a:rPr lang="cs-CZ" dirty="0" smtClean="0"/>
              <a:t>popisuje život v maloměstu 				(Nymburk)</a:t>
            </a:r>
          </a:p>
          <a:p>
            <a:r>
              <a:rPr lang="cs-CZ" dirty="0" smtClean="0"/>
              <a:t>grotesknost, humor, nadsázka, slang</a:t>
            </a:r>
          </a:p>
          <a:p>
            <a:r>
              <a:rPr lang="cs-CZ" dirty="0" smtClean="0"/>
              <a:t>knihy byly přeloženy do více než 28 jazyků</a:t>
            </a:r>
          </a:p>
        </p:txBody>
      </p:sp>
    </p:spTree>
    <p:extLst>
      <p:ext uri="{BB962C8B-B14F-4D97-AF65-F5344CB8AC3E}">
        <p14:creationId xmlns:p14="http://schemas.microsoft.com/office/powerpoint/2010/main" val="3724223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11521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Bohumil Hrabal</a:t>
            </a:r>
            <a:br>
              <a:rPr lang="cs-CZ" dirty="0" smtClean="0"/>
            </a:br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916832"/>
            <a:ext cx="6777317" cy="4176464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Pábitelé</a:t>
            </a:r>
            <a:r>
              <a:rPr lang="cs-CZ" dirty="0"/>
              <a:t> </a:t>
            </a:r>
            <a:endParaRPr lang="cs-CZ" dirty="0" smtClean="0"/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smtClean="0"/>
              <a:t>- sbírka povídek</a:t>
            </a:r>
          </a:p>
          <a:p>
            <a:pPr marL="68580" indent="0">
              <a:buNone/>
            </a:pPr>
            <a:r>
              <a:rPr lang="cs-CZ" i="1" dirty="0"/>
              <a:t>	</a:t>
            </a:r>
            <a:r>
              <a:rPr lang="cs-CZ" i="1" dirty="0" smtClean="0"/>
              <a:t>- </a:t>
            </a: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pábitel </a:t>
            </a:r>
            <a:r>
              <a:rPr lang="cs-CZ" i="1" dirty="0" smtClean="0"/>
              <a:t>= </a:t>
            </a:r>
            <a:r>
              <a:rPr lang="cs-CZ" dirty="0" smtClean="0"/>
              <a:t>osobitý vypravěč milující 	život, který se projevuje jako hulvát</a:t>
            </a:r>
          </a:p>
          <a:p>
            <a:pPr marL="68580" indent="0">
              <a:buNone/>
            </a:pPr>
            <a:endParaRPr lang="cs-CZ" dirty="0" smtClean="0"/>
          </a:p>
          <a:p>
            <a:r>
              <a:rPr lang="cs-CZ" b="1" dirty="0" smtClean="0"/>
              <a:t>Ostře </a:t>
            </a:r>
            <a:r>
              <a:rPr lang="cs-CZ" b="1" dirty="0"/>
              <a:t>sledované </a:t>
            </a:r>
            <a:r>
              <a:rPr lang="cs-CZ" b="1" dirty="0" smtClean="0"/>
              <a:t>vlaky</a:t>
            </a:r>
          </a:p>
          <a:p>
            <a:pPr marL="68580" indent="0">
              <a:buNone/>
            </a:pPr>
            <a:r>
              <a:rPr lang="cs-CZ" b="1" dirty="0"/>
              <a:t>	</a:t>
            </a:r>
            <a:r>
              <a:rPr lang="cs-CZ" dirty="0" smtClean="0"/>
              <a:t>- o mladém železničáři, který ve službě 	prožívá své dospívání během 2. sv. v.</a:t>
            </a:r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smtClean="0"/>
              <a:t>- rozhodne se vyhodit do vzduchu vlak, 	který veze munici</a:t>
            </a:r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smtClean="0"/>
              <a:t>- v roce 1966 zfilmováno Jiřím Menzelem 	(1967 Oscar </a:t>
            </a:r>
            <a:r>
              <a:rPr lang="cs-CZ" dirty="0"/>
              <a:t>za nejlepší cizojazyčný </a:t>
            </a:r>
            <a:r>
              <a:rPr lang="cs-CZ" dirty="0" smtClean="0"/>
              <a:t>film)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1622030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0349"/>
            <a:ext cx="7024744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Bohumil Hrabal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124744"/>
            <a:ext cx="6777317" cy="601292"/>
          </a:xfrm>
        </p:spPr>
        <p:txBody>
          <a:bodyPr/>
          <a:lstStyle/>
          <a:p>
            <a:pPr marL="68580" indent="0">
              <a:buNone/>
            </a:pPr>
            <a:r>
              <a:rPr lang="cs-CZ" dirty="0" smtClean="0"/>
              <a:t>Ostře sledované vlaky</a:t>
            </a:r>
          </a:p>
          <a:p>
            <a:pPr marL="68580" indent="0">
              <a:buNone/>
            </a:pPr>
            <a:endParaRPr lang="cs-CZ" dirty="0"/>
          </a:p>
        </p:txBody>
      </p:sp>
      <p:pic>
        <p:nvPicPr>
          <p:cNvPr id="4" name="Ostre Sledovane Vlaky_Closely Observed trains - (English Subtitles)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9307.876" end="119570.4064"/>
                  <p14:fade in="4000" out="4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98054" y="1844824"/>
            <a:ext cx="4947892" cy="395831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24328" y="5445224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Vid. 1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295385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Bohumil Hrabal</a:t>
            </a:r>
            <a:br>
              <a:rPr lang="cs-CZ" dirty="0" smtClean="0"/>
            </a:br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697636"/>
          </a:xfrm>
        </p:spPr>
        <p:txBody>
          <a:bodyPr>
            <a:normAutofit/>
          </a:bodyPr>
          <a:lstStyle/>
          <a:p>
            <a:r>
              <a:rPr lang="cs-CZ" sz="2200" b="1" dirty="0"/>
              <a:t>Taneční hodiny pro starší a </a:t>
            </a:r>
            <a:r>
              <a:rPr lang="cs-CZ" sz="2200" b="1" dirty="0" smtClean="0"/>
              <a:t>pokročilé</a:t>
            </a:r>
          </a:p>
          <a:p>
            <a:pPr marL="6858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novela, která se skládá pouze z jedné 	nekončící věty</a:t>
            </a:r>
          </a:p>
          <a:p>
            <a:pPr marL="68580" indent="0">
              <a:buNone/>
            </a:pPr>
            <a:endParaRPr lang="cs-CZ" sz="2200" dirty="0"/>
          </a:p>
          <a:p>
            <a:r>
              <a:rPr lang="cs-CZ" sz="2200" b="1" dirty="0" smtClean="0"/>
              <a:t>Postřižiny</a:t>
            </a:r>
          </a:p>
          <a:p>
            <a:pPr marL="6858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vzpomínkový próza, která vypráví o 	pivovaru </a:t>
            </a:r>
            <a:r>
              <a:rPr lang="cs-CZ" sz="2200" dirty="0"/>
              <a:t>a rodině jeho správce </a:t>
            </a:r>
            <a:r>
              <a:rPr lang="cs-CZ" sz="2200" dirty="0" smtClean="0"/>
              <a:t>za </a:t>
            </a:r>
            <a:r>
              <a:rPr lang="cs-CZ" sz="2200" dirty="0"/>
              <a:t>první </a:t>
            </a:r>
            <a:r>
              <a:rPr lang="cs-CZ" sz="2200" dirty="0" smtClean="0"/>
              <a:t>	republiky</a:t>
            </a:r>
          </a:p>
          <a:p>
            <a:pPr marL="6858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- roku 1980 zfilmováno Jiřím Menzelem</a:t>
            </a:r>
            <a:endParaRPr lang="cs-CZ" sz="2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67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Bohumil Hrabal</a:t>
            </a:r>
            <a:br>
              <a:rPr lang="cs-CZ" dirty="0" smtClean="0"/>
            </a:br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841652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Slavnosti </a:t>
            </a:r>
            <a:r>
              <a:rPr lang="cs-CZ" b="1" dirty="0" smtClean="0"/>
              <a:t>sněženek</a:t>
            </a:r>
          </a:p>
          <a:p>
            <a:pPr marL="68580" indent="0">
              <a:buNone/>
            </a:pPr>
            <a:r>
              <a:rPr lang="cs-CZ" b="1" dirty="0"/>
              <a:t>	</a:t>
            </a:r>
            <a:r>
              <a:rPr lang="cs-CZ" dirty="0" smtClean="0"/>
              <a:t>- povídky, které vypráví o lidech v 	rekreační </a:t>
            </a:r>
            <a:r>
              <a:rPr lang="cs-CZ" dirty="0"/>
              <a:t>osadě a blízké vesnici, o </a:t>
            </a:r>
            <a:r>
              <a:rPr lang="cs-CZ" dirty="0" smtClean="0"/>
              <a:t>	jejich </a:t>
            </a:r>
            <a:r>
              <a:rPr lang="cs-CZ" dirty="0"/>
              <a:t>vzájemných </a:t>
            </a:r>
            <a:r>
              <a:rPr lang="cs-CZ" dirty="0" smtClean="0"/>
              <a:t>vztazích</a:t>
            </a:r>
          </a:p>
          <a:p>
            <a:pPr marL="68580" indent="0">
              <a:buNone/>
            </a:pPr>
            <a:r>
              <a:rPr lang="cs-CZ" dirty="0" smtClean="0"/>
              <a:t>	- zfilmováno roku 1983 Jiřím Menzelem</a:t>
            </a:r>
          </a:p>
          <a:p>
            <a:pPr marL="68580" indent="0">
              <a:buNone/>
            </a:pPr>
            <a:endParaRPr lang="cs-CZ" dirty="0"/>
          </a:p>
          <a:p>
            <a:r>
              <a:rPr lang="cs-CZ" b="1" dirty="0" smtClean="0"/>
              <a:t>Obsluhoval </a:t>
            </a:r>
            <a:r>
              <a:rPr lang="cs-CZ" b="1" dirty="0"/>
              <a:t>jsem anglického </a:t>
            </a:r>
            <a:r>
              <a:rPr lang="cs-CZ" b="1" dirty="0" smtClean="0"/>
              <a:t>krále</a:t>
            </a:r>
          </a:p>
          <a:p>
            <a:pPr marL="68580" indent="0">
              <a:buNone/>
            </a:pPr>
            <a:r>
              <a:rPr lang="cs-CZ" b="1" dirty="0"/>
              <a:t>	</a:t>
            </a:r>
            <a:r>
              <a:rPr lang="cs-CZ" dirty="0" smtClean="0"/>
              <a:t>- novela vyprávějící život začínajícího 	číšníka Jana Dítěte, který se snaží dostat 	do vyšší společnosti za každou cenu</a:t>
            </a:r>
          </a:p>
          <a:p>
            <a:pPr marL="68580" indent="0">
              <a:buNone/>
            </a:pPr>
            <a:r>
              <a:rPr lang="cs-CZ" dirty="0"/>
              <a:t>	</a:t>
            </a:r>
            <a:r>
              <a:rPr lang="cs-CZ" dirty="0" smtClean="0"/>
              <a:t>- zfilmováno roku 2006 Jiřím Menzelem</a:t>
            </a:r>
          </a:p>
          <a:p>
            <a:pPr marL="68580" indent="0">
              <a:buNone/>
            </a:pPr>
            <a:r>
              <a:rPr lang="cs-CZ" b="1" dirty="0"/>
              <a:t>	</a:t>
            </a:r>
          </a:p>
          <a:p>
            <a:pPr marL="685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116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829896"/>
          </a:xfrm>
        </p:spPr>
        <p:txBody>
          <a:bodyPr/>
          <a:lstStyle/>
          <a:p>
            <a:r>
              <a:rPr lang="cs-CZ" dirty="0" smtClean="0"/>
              <a:t>Bohumil Hrabal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81794" y="1124744"/>
            <a:ext cx="6777317" cy="648072"/>
          </a:xfrm>
        </p:spPr>
        <p:txBody>
          <a:bodyPr/>
          <a:lstStyle/>
          <a:p>
            <a:pPr marL="68580" indent="0">
              <a:buNone/>
            </a:pPr>
            <a:r>
              <a:rPr lang="cs-CZ" dirty="0" smtClean="0"/>
              <a:t>Slavnosti sněženek</a:t>
            </a:r>
            <a:endParaRPr lang="cs-CZ" dirty="0"/>
          </a:p>
        </p:txBody>
      </p:sp>
      <p:pic>
        <p:nvPicPr>
          <p:cNvPr id="4" name="Slavnosti sněženek - přátelé já vopravdu nevim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in="4000" out="4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93227" y="1628800"/>
            <a:ext cx="5357547" cy="401816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96336" y="5805264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b="1" dirty="0" smtClean="0"/>
              <a:t>Vid. 3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20772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3"/>
            <a:ext cx="7200916" cy="2257476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cs-CZ" sz="1400" b="1" dirty="0" smtClean="0"/>
              <a:t>Obr. </a:t>
            </a:r>
            <a:r>
              <a:rPr lang="cs-CZ" sz="1400" b="1" dirty="0"/>
              <a:t>1 </a:t>
            </a:r>
            <a:r>
              <a:rPr lang="cs-CZ" sz="1400" dirty="0"/>
              <a:t>Mariusz </a:t>
            </a:r>
            <a:r>
              <a:rPr lang="cs-CZ" sz="1400" dirty="0" smtClean="0"/>
              <a:t>Kubik </a:t>
            </a:r>
            <a:r>
              <a:rPr lang="en-US" sz="1400" dirty="0" smtClean="0"/>
              <a:t>[2012-0</a:t>
            </a:r>
            <a:r>
              <a:rPr lang="cs-CZ" sz="1400" dirty="0"/>
              <a:t>5</a:t>
            </a:r>
            <a:r>
              <a:rPr lang="en-US" sz="1400" dirty="0" smtClean="0"/>
              <a:t>-</a:t>
            </a:r>
            <a:r>
              <a:rPr lang="cs-CZ" sz="1400" dirty="0" smtClean="0"/>
              <a:t>14</a:t>
            </a:r>
            <a:r>
              <a:rPr lang="en-US" sz="1400" dirty="0" smtClean="0"/>
              <a:t>] </a:t>
            </a:r>
            <a:r>
              <a:rPr lang="en-US" sz="1400" dirty="0" err="1"/>
              <a:t>dostupn</a:t>
            </a:r>
            <a:r>
              <a:rPr lang="cs-CZ" sz="1400" dirty="0"/>
              <a:t>é</a:t>
            </a:r>
            <a:r>
              <a:rPr lang="en-US" sz="1400" dirty="0"/>
              <a:t> 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en-US" sz="1400" dirty="0"/>
              <a:t> http://</a:t>
            </a:r>
            <a:r>
              <a:rPr lang="en-US" sz="1400" dirty="0" smtClean="0"/>
              <a:t>cs.wikipedia.org/wiki/Soubor:Bohumil_Hrabal_by_Kubik_1994_02.jpg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b="1" dirty="0" smtClean="0"/>
              <a:t>Obr. 2 </a:t>
            </a:r>
            <a:r>
              <a:rPr lang="cs-CZ" sz="1400" dirty="0" err="1" smtClean="0"/>
              <a:t>Elrim</a:t>
            </a:r>
            <a:r>
              <a:rPr lang="cs-CZ" sz="1400" dirty="0"/>
              <a:t> </a:t>
            </a:r>
            <a:r>
              <a:rPr lang="en-US" sz="1400" dirty="0"/>
              <a:t>[2012-0</a:t>
            </a:r>
            <a:r>
              <a:rPr lang="cs-CZ" sz="1400" dirty="0"/>
              <a:t>5</a:t>
            </a:r>
            <a:r>
              <a:rPr lang="en-US" sz="1400" dirty="0"/>
              <a:t>-</a:t>
            </a:r>
            <a:r>
              <a:rPr lang="cs-CZ" sz="1400" dirty="0"/>
              <a:t>14</a:t>
            </a:r>
            <a:r>
              <a:rPr lang="en-US" sz="1400" dirty="0"/>
              <a:t>] </a:t>
            </a:r>
            <a:r>
              <a:rPr lang="en-US" sz="1400" dirty="0" err="1"/>
              <a:t>dostupn</a:t>
            </a:r>
            <a:r>
              <a:rPr lang="cs-CZ" sz="1400" dirty="0"/>
              <a:t>é</a:t>
            </a:r>
            <a:r>
              <a:rPr lang="en-US" sz="1400" dirty="0"/>
              <a:t> pod </a:t>
            </a:r>
            <a:r>
              <a:rPr lang="en-US" sz="1400" dirty="0" err="1"/>
              <a:t>licenc</a:t>
            </a:r>
            <a:r>
              <a:rPr lang="cs-CZ" sz="1400" dirty="0"/>
              <a:t>í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r>
              <a:rPr lang="en-US" sz="1400" dirty="0"/>
              <a:t> </a:t>
            </a:r>
            <a:r>
              <a:rPr lang="cs-CZ" sz="1400" dirty="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cs.wikipedia.org/wiki/Soubor:Nymburk.JPG</a:t>
            </a:r>
          </a:p>
          <a:p>
            <a:pPr marL="68580" indent="0">
              <a:buNone/>
            </a:pPr>
            <a:r>
              <a:rPr lang="cs-CZ" sz="1400" b="1" dirty="0" smtClean="0"/>
              <a:t>Vid. </a:t>
            </a:r>
            <a:r>
              <a:rPr lang="cs-CZ" sz="1400" b="1" dirty="0"/>
              <a:t>1 </a:t>
            </a:r>
            <a:r>
              <a:rPr lang="cs-CZ" sz="1400" dirty="0"/>
              <a:t>http://www.youtube.com/watch?v=LnBgon5-LN4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b="1" dirty="0" smtClean="0"/>
              <a:t>Vid</a:t>
            </a:r>
            <a:r>
              <a:rPr lang="cs-CZ" sz="1400" b="1" dirty="0"/>
              <a:t>. </a:t>
            </a:r>
            <a:r>
              <a:rPr lang="cs-CZ" sz="1400" b="1" dirty="0" smtClean="0"/>
              <a:t>2 </a:t>
            </a:r>
            <a:r>
              <a:rPr lang="cs-CZ" sz="1400" dirty="0" smtClean="0"/>
              <a:t>http</a:t>
            </a:r>
            <a:r>
              <a:rPr lang="cs-CZ" sz="1400" dirty="0"/>
              <a:t>://www.youtube.com/watch?v=YBSyJK617gE&amp;feature=relmfu</a:t>
            </a:r>
            <a:endParaRPr lang="cs-CZ" sz="1400" dirty="0" smtClean="0"/>
          </a:p>
          <a:p>
            <a:pPr marL="68580" indent="0">
              <a:buNone/>
            </a:pPr>
            <a:r>
              <a:rPr lang="cs-CZ" sz="1400" b="1" dirty="0" smtClean="0"/>
              <a:t>Vid. </a:t>
            </a:r>
            <a:r>
              <a:rPr lang="cs-CZ" sz="1400" b="1" dirty="0"/>
              <a:t>2 </a:t>
            </a:r>
            <a:r>
              <a:rPr lang="cs-CZ" sz="1400" dirty="0"/>
              <a:t>http://</a:t>
            </a:r>
            <a:r>
              <a:rPr lang="cs-CZ" sz="1400" dirty="0" smtClean="0"/>
              <a:t>www.youtube.com/watch?v=7WvUtB3kKPw</a:t>
            </a:r>
          </a:p>
          <a:p>
            <a:pPr marL="68580" indent="0">
              <a:buNone/>
            </a:pPr>
            <a:r>
              <a:rPr lang="cs-CZ" sz="1400" b="1" dirty="0"/>
              <a:t>Pokud není uvedeno jinak, autorem textu v prezentaci je Mgr. Zuzana </a:t>
            </a:r>
            <a:r>
              <a:rPr lang="cs-CZ" sz="1400" b="1" dirty="0" smtClean="0"/>
              <a:t>Eliášová.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val="5262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720524"/>
          </a:xfrm>
        </p:spPr>
        <p:txBody>
          <a:bodyPr/>
          <a:lstStyle/>
          <a:p>
            <a:r>
              <a:rPr lang="cs-CZ" b="1" dirty="0" smtClean="0"/>
              <a:t>KONEC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860032" y="4437112"/>
            <a:ext cx="3309803" cy="1260629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22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121</TotalTime>
  <Words>301</Words>
  <Application>Microsoft Office PowerPoint</Application>
  <PresentationFormat>Předvádění na obrazovce (4:3)</PresentationFormat>
  <Paragraphs>83</Paragraphs>
  <Slides>15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Austin</vt:lpstr>
      <vt:lpstr>Prezentace aplikace PowerPoint</vt:lpstr>
      <vt:lpstr>PRÓZA  20. století</vt:lpstr>
      <vt:lpstr>BOHUMIL HRABAL</vt:lpstr>
      <vt:lpstr>Bohumil Hrabal</vt:lpstr>
      <vt:lpstr>Bohumil Hrabal</vt:lpstr>
      <vt:lpstr>Bohumil Hrabal</vt:lpstr>
      <vt:lpstr>Bohumil Hrabal</vt:lpstr>
      <vt:lpstr>Bohumil Hrabal odraz v literatuře:</vt:lpstr>
      <vt:lpstr>Bohumil Hrabal dílo:</vt:lpstr>
      <vt:lpstr>Bohumil Hrabal </vt:lpstr>
      <vt:lpstr>Bohumil Hrabal dílo:</vt:lpstr>
      <vt:lpstr>Bohumil Hrabal dílo:</vt:lpstr>
      <vt:lpstr>Bohumil Hrabal</vt:lpstr>
      <vt:lpstr>Zdroje: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PRÓZA  20. století</dc:title>
  <dc:creator>uživatel</dc:creator>
  <cp:lastModifiedBy>uživatel</cp:lastModifiedBy>
  <cp:revision>19</cp:revision>
  <dcterms:created xsi:type="dcterms:W3CDTF">2012-05-07T15:03:58Z</dcterms:created>
  <dcterms:modified xsi:type="dcterms:W3CDTF">2012-05-17T15:54:45Z</dcterms:modified>
</cp:coreProperties>
</file>