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56" r:id="rId3"/>
    <p:sldId id="258" r:id="rId4"/>
    <p:sldId id="263" r:id="rId5"/>
    <p:sldId id="259" r:id="rId6"/>
    <p:sldId id="262" r:id="rId7"/>
    <p:sldId id="260" r:id="rId8"/>
    <p:sldId id="261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CC00"/>
    <a:srgbClr val="00CC66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63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08050F-EB7C-46F7-9573-B4E2EA5D0A1E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0262D7-076E-40B6-B649-8BADC7E89B5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0161658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08050F-EB7C-46F7-9573-B4E2EA5D0A1E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0262D7-076E-40B6-B649-8BADC7E89B5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3180650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08050F-EB7C-46F7-9573-B4E2EA5D0A1E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0262D7-076E-40B6-B649-8BADC7E89B5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8369426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08050F-EB7C-46F7-9573-B4E2EA5D0A1E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0262D7-076E-40B6-B649-8BADC7E89B5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7738366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08050F-EB7C-46F7-9573-B4E2EA5D0A1E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0262D7-076E-40B6-B649-8BADC7E89B5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4285710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08050F-EB7C-46F7-9573-B4E2EA5D0A1E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0262D7-076E-40B6-B649-8BADC7E89B5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6550691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08050F-EB7C-46F7-9573-B4E2EA5D0A1E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0262D7-076E-40B6-B649-8BADC7E89B5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6100198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08050F-EB7C-46F7-9573-B4E2EA5D0A1E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0262D7-076E-40B6-B649-8BADC7E89B5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9579568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08050F-EB7C-46F7-9573-B4E2EA5D0A1E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0262D7-076E-40B6-B649-8BADC7E89B5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074134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08050F-EB7C-46F7-9573-B4E2EA5D0A1E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0262D7-076E-40B6-B649-8BADC7E89B5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1141686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08050F-EB7C-46F7-9573-B4E2EA5D0A1E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0262D7-076E-40B6-B649-8BADC7E89B5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81646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D08050F-EB7C-46F7-9573-B4E2EA5D0A1E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00262D7-076E-40B6-B649-8BADC7E89B5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2420041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7" Type="http://schemas.openxmlformats.org/officeDocument/2006/relationships/image" Target="../media/image12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wmf"/><Relationship Id="rId5" Type="http://schemas.openxmlformats.org/officeDocument/2006/relationships/image" Target="../media/image10.wmf"/><Relationship Id="rId4" Type="http://schemas.openxmlformats.org/officeDocument/2006/relationships/image" Target="../media/image9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0.jpeg"/><Relationship Id="rId4" Type="http://schemas.openxmlformats.org/officeDocument/2006/relationships/image" Target="../media/image19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8.jpeg"/><Relationship Id="rId4" Type="http://schemas.openxmlformats.org/officeDocument/2006/relationships/image" Target="../media/image19.wmf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://www.microsoft.office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86019" y="548680"/>
            <a:ext cx="8111364" cy="360040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sz="22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Název školy: ZŠ Varnsdorf, Edisonova 2821, okres Děčín, příspěvková organizace</a:t>
            </a:r>
            <a:endParaRPr lang="cs-CZ" sz="2200" dirty="0"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22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Člověk a jeho svět</a:t>
            </a:r>
            <a:r>
              <a:rPr lang="cs-CZ" sz="2200">
                <a:latin typeface="Calibri" pitchFamily="34" charset="0"/>
                <a:ea typeface="Calibri" pitchFamily="34" charset="0"/>
                <a:cs typeface="Times New Roman" pitchFamily="18" charset="0"/>
              </a:rPr>
              <a:t>, </a:t>
            </a:r>
            <a:r>
              <a:rPr lang="cs-CZ" sz="220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Prvouka, </a:t>
            </a:r>
            <a:r>
              <a:rPr lang="cs-CZ" sz="22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Jaro</a:t>
            </a:r>
            <a:endParaRPr lang="cs-CZ" sz="2200" dirty="0"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22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Autor: Mgr. Vendula Janešová</a:t>
            </a:r>
            <a:endParaRPr lang="cs-CZ" sz="2200" dirty="0"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22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Název materiálu: </a:t>
            </a:r>
            <a:r>
              <a:rPr lang="cs-CZ" sz="2200" b="1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VY_52_INOVACE_08/I.SADA</a:t>
            </a:r>
            <a:endParaRPr lang="cs-CZ" sz="2200" b="1" dirty="0"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2200" b="1" dirty="0">
              <a:latin typeface="Calibri" pitchFamily="34" charset="0"/>
              <a:cs typeface="Times New Roman" pitchFamily="18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2200" dirty="0"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2200" b="1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Anotace:</a:t>
            </a:r>
            <a:r>
              <a:rPr lang="cs-CZ" sz="22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 Prezentace je určena pro žáky 1. ročníku, slouží k výkladu látky </a:t>
            </a:r>
            <a:r>
              <a:rPr lang="cs-CZ" sz="22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Jaro</a:t>
            </a:r>
            <a:endParaRPr lang="cs-CZ" sz="2200" dirty="0"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22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Období: leden-květen 2012</a:t>
            </a:r>
            <a:endParaRPr lang="cs-CZ" sz="22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4455" y="4903024"/>
            <a:ext cx="8352928" cy="1801030"/>
          </a:xfrm>
          <a:prstGeom prst="rect">
            <a:avLst/>
          </a:prstGeom>
          <a:noFill/>
          <a:effectLst/>
          <a:extLst>
            <a:ext uri="{909E8E84-426E-40DD-AFC4-6F175D3DCCD1}">
              <a14:hiddenFill xmlns="" xmlns:a14="http://schemas.microsoft.com/office/drawing/2010/main">
                <a:solidFill>
                  <a:srgbClr val="4F81BD"/>
                </a:solidFill>
              </a14:hiddenFill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389532128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620689"/>
            <a:ext cx="7772400" cy="2232248"/>
          </a:xfrm>
        </p:spPr>
        <p:txBody>
          <a:bodyPr>
            <a:noAutofit/>
          </a:bodyPr>
          <a:lstStyle/>
          <a:p>
            <a:r>
              <a:rPr lang="cs-CZ" sz="9600" dirty="0" smtClean="0">
                <a:solidFill>
                  <a:srgbClr val="FF0000"/>
                </a:solidFill>
                <a:latin typeface="Algerian" pitchFamily="82" charset="0"/>
              </a:rPr>
              <a:t>JARO</a:t>
            </a:r>
            <a:endParaRPr lang="cs-CZ" sz="9600" dirty="0">
              <a:solidFill>
                <a:srgbClr val="FF0000"/>
              </a:solidFill>
              <a:latin typeface="Algerian" pitchFamily="82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 descr="C:\Users\Janička\AppData\Local\Microsoft\Windows\Temporary Internet Files\Content.IE5\VULN4NHR\MP900401185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2636912"/>
            <a:ext cx="5472608" cy="376922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14489767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000" dirty="0" smtClean="0">
                <a:solidFill>
                  <a:srgbClr val="00B0F0"/>
                </a:solidFill>
                <a:latin typeface="Algerian" pitchFamily="82" charset="0"/>
              </a:rPr>
              <a:t>ROČNÍ OBDOBÍ</a:t>
            </a:r>
            <a:endParaRPr lang="cs-CZ" sz="8000" dirty="0">
              <a:solidFill>
                <a:srgbClr val="00B0F0"/>
              </a:solidFill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rgbClr val="92D050"/>
                </a:solidFill>
              </a:rPr>
              <a:t> </a:t>
            </a:r>
            <a:r>
              <a:rPr lang="cs-CZ" sz="7200" dirty="0" smtClean="0">
                <a:solidFill>
                  <a:srgbClr val="92D050"/>
                </a:solidFill>
              </a:rPr>
              <a:t>JARO</a:t>
            </a:r>
            <a:r>
              <a:rPr lang="cs-CZ" sz="7200" dirty="0" smtClean="0"/>
              <a:t>                </a:t>
            </a:r>
            <a:r>
              <a:rPr lang="cs-CZ" sz="7200" dirty="0" smtClean="0">
                <a:solidFill>
                  <a:srgbClr val="FF0000"/>
                </a:solidFill>
              </a:rPr>
              <a:t>LÉTO</a:t>
            </a:r>
          </a:p>
          <a:p>
            <a:pPr marL="0" indent="0">
              <a:buNone/>
            </a:pPr>
            <a:endParaRPr lang="cs-CZ" sz="7200" dirty="0"/>
          </a:p>
          <a:p>
            <a:pPr marL="0" indent="0">
              <a:buNone/>
            </a:pPr>
            <a:r>
              <a:rPr lang="cs-CZ" sz="7200" dirty="0" smtClean="0">
                <a:solidFill>
                  <a:srgbClr val="FFC000"/>
                </a:solidFill>
              </a:rPr>
              <a:t>PODZIM</a:t>
            </a:r>
            <a:r>
              <a:rPr lang="cs-CZ" sz="7200" dirty="0" smtClean="0"/>
              <a:t>          </a:t>
            </a:r>
            <a:r>
              <a:rPr lang="cs-CZ" sz="7200" dirty="0" smtClean="0">
                <a:solidFill>
                  <a:srgbClr val="00B0F0"/>
                </a:solidFill>
              </a:rPr>
              <a:t>ZIMA</a:t>
            </a:r>
            <a:endParaRPr lang="cs-CZ" sz="7200" dirty="0">
              <a:solidFill>
                <a:srgbClr val="00B0F0"/>
              </a:solidFill>
            </a:endParaRPr>
          </a:p>
        </p:txBody>
      </p:sp>
      <p:pic>
        <p:nvPicPr>
          <p:cNvPr id="2050" name="Picture 2" descr="C:\Users\Janička\AppData\Local\Microsoft\Windows\Temporary Internet Files\Content.IE5\WHCE5YFS\MC90034514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5229200"/>
            <a:ext cx="1111679" cy="105890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Janička\AppData\Local\Microsoft\Windows\Temporary Internet Files\Content.IE5\UG0AUJBH\MC90035405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2420888"/>
            <a:ext cx="1101959" cy="172946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Janička\AppData\Local\Microsoft\Windows\Temporary Internet Files\Content.IE5\UG0AUJBH\MC90002724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2564904"/>
            <a:ext cx="1387066" cy="144143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Janička\AppData\Local\Microsoft\Windows\Temporary Internet Files\Content.IE5\UG0AUJBH\MC90002286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5124863"/>
            <a:ext cx="1241292" cy="166757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4333116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274638"/>
            <a:ext cx="8784976" cy="1143000"/>
          </a:xfrm>
        </p:spPr>
        <p:txBody>
          <a:bodyPr>
            <a:normAutofit fontScale="90000"/>
          </a:bodyPr>
          <a:lstStyle/>
          <a:p>
            <a:r>
              <a:rPr lang="cs-CZ" b="1" i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URČI, KTERÉ VĚCI PATŘÍ DO JARA?</a:t>
            </a:r>
            <a:endParaRPr lang="cs-CZ" b="1" i="1" dirty="0">
              <a:solidFill>
                <a:srgbClr val="FFC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098" name="Picture 2" descr="C:\Users\Janička\AppData\Local\Microsoft\Windows\Temporary Internet Files\Content.IE5\87ASBP3N\MC90028189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628800"/>
            <a:ext cx="2376264" cy="2100203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Janička\AppData\Local\Microsoft\Windows\Temporary Internet Files\Content.IE5\UG0AUJBH\MC900346827[1].wmf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1414071"/>
            <a:ext cx="2390307" cy="231493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Users\Janička\AppData\Local\Microsoft\Windows\Temporary Internet Files\Content.IE5\WHCE5YFS\MC90033589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1615" y="4077072"/>
            <a:ext cx="2452138" cy="227477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C:\Users\Janička\AppData\Local\Microsoft\Windows\Temporary Internet Files\Content.IE5\VULN4NHR\MC90001335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4149079"/>
            <a:ext cx="2160240" cy="2243933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6" name="Picture 10" descr="C:\Users\Janička\AppData\Local\Microsoft\Windows\Temporary Internet Files\Content.IE5\UG0AUJBH\MC90023941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1324952"/>
            <a:ext cx="1550483" cy="240405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7" name="Picture 11" descr="C:\Users\Janička\AppData\Local\Microsoft\Windows\Temporary Internet Files\Content.IE5\UG0AUJBH\MC900240219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4121283"/>
            <a:ext cx="1800200" cy="244867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28194716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i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JAKÉ POČASÍ MÁME NA JAŘE?</a:t>
            </a:r>
            <a:endParaRPr lang="cs-CZ" b="1" i="1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pic>
        <p:nvPicPr>
          <p:cNvPr id="2058" name="Picture 10" descr="C:\Users\Janička\AppData\Local\Microsoft\Windows\Temporary Internet Files\Content.IE5\87ASBP3N\MC900432588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764704"/>
            <a:ext cx="3384376" cy="338437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C:\Users\Janička\AppData\Local\Microsoft\Windows\Temporary Internet Files\Content.IE5\UG0AUJBH\MC900432591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3846071"/>
            <a:ext cx="2952328" cy="295232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1" name="Picture 13" descr="C:\Users\Janička\AppData\Local\Microsoft\Windows\Temporary Internet Files\Content.IE5\WHCE5YFS\MC900432587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88970" y="3722846"/>
            <a:ext cx="2830130" cy="283013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2" name="Picture 14" descr="C:\Users\Janička\AppData\Local\Microsoft\Windows\Temporary Internet Files\Content.IE5\VULN4NHR\MC900432590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885664"/>
            <a:ext cx="3142456" cy="314245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5853986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Autofit/>
          </a:bodyPr>
          <a:lstStyle/>
          <a:p>
            <a:r>
              <a:rPr lang="cs-CZ" sz="6000" i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JARNÍ KVĚTINY</a:t>
            </a:r>
            <a:endParaRPr lang="cs-CZ" sz="6000" i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              TULIPÁN                             KROKUS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SNĚŽENKA                           NARCIS</a:t>
            </a:r>
            <a:endParaRPr lang="cs-CZ" dirty="0"/>
          </a:p>
        </p:txBody>
      </p:sp>
      <p:pic>
        <p:nvPicPr>
          <p:cNvPr id="4" name="Picture 3" descr="C:\Users\Janička\AppData\Local\Microsoft\Windows\Temporary Internet Files\Content.IE5\UG0AUJBH\MP90040688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844824"/>
            <a:ext cx="1670178" cy="208823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6" descr="C:\Users\Janička\AppData\Local\Microsoft\Windows\Temporary Internet Files\Content.IE5\VULN4NHR\MP90034169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78016" y="1772816"/>
            <a:ext cx="1728191" cy="242269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 descr="C:\Users\Janička\AppData\Local\Microsoft\Windows\Temporary Internet Files\Content.IE5\UG0AUJBH\MC90012286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0996" y="4613151"/>
            <a:ext cx="2224878" cy="223181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 descr="C:\Users\Janička\AppData\Local\Microsoft\Windows\Temporary Internet Files\Content.IE5\WHCE5YFS\MP900182730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4613151"/>
            <a:ext cx="1656184" cy="2250799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6478563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i="1" dirty="0" smtClean="0">
                <a:solidFill>
                  <a:schemeClr val="accent6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PŘIŘAĎTE NÁZVY KVĚTIN K OBRÁZKŮM</a:t>
            </a:r>
            <a:endParaRPr lang="cs-CZ" sz="3200" b="1" i="1" dirty="0">
              <a:solidFill>
                <a:schemeClr val="accent6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5" name="Picture 3" descr="C:\Users\Janička\AppData\Local\Microsoft\Windows\Temporary Internet Files\Content.IE5\UG0AUJBH\MP90040688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556792"/>
            <a:ext cx="1800200" cy="2250799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Janička\AppData\Local\Microsoft\Windows\Temporary Internet Files\Content.IE5\WHCE5YFS\MP90018273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1556791"/>
            <a:ext cx="1656184" cy="2250799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Janička\AppData\Local\Microsoft\Windows\Temporary Internet Files\Content.IE5\UG0AUJBH\MC900122861[1].wmf"/>
          <p:cNvPicPr>
            <a:picLocks noGrp="1" noChangeAspect="1" noChangeArrowheads="1"/>
          </p:cNvPicPr>
          <p:nvPr>
            <p:ph idx="1"/>
          </p:nvPr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1595814"/>
            <a:ext cx="2376264" cy="238367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Janička\AppData\Local\Microsoft\Windows\Temporary Internet Files\Content.IE5\VULN4NHR\MP900341692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5" y="1556792"/>
            <a:ext cx="1728191" cy="242269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401444" y="4509120"/>
            <a:ext cx="8347020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000" dirty="0" smtClean="0">
                <a:solidFill>
                  <a:schemeClr val="accent3">
                    <a:lumMod val="75000"/>
                  </a:schemeClr>
                </a:solidFill>
              </a:rPr>
              <a:t>TULIPÁN</a:t>
            </a:r>
            <a:r>
              <a:rPr lang="cs-CZ" sz="6000" dirty="0" smtClean="0"/>
              <a:t>         </a:t>
            </a:r>
            <a:r>
              <a:rPr lang="cs-CZ" sz="6000" dirty="0" smtClean="0">
                <a:solidFill>
                  <a:schemeClr val="accent3">
                    <a:lumMod val="50000"/>
                  </a:schemeClr>
                </a:solidFill>
              </a:rPr>
              <a:t>SNĚŽENKA</a:t>
            </a:r>
          </a:p>
          <a:p>
            <a:r>
              <a:rPr lang="cs-CZ" sz="6000" dirty="0" smtClean="0">
                <a:solidFill>
                  <a:srgbClr val="00CC00"/>
                </a:solidFill>
              </a:rPr>
              <a:t>KROKUS</a:t>
            </a:r>
            <a:r>
              <a:rPr lang="cs-CZ" sz="6000" dirty="0" smtClean="0"/>
              <a:t>          </a:t>
            </a:r>
            <a:r>
              <a:rPr lang="cs-CZ" sz="6000" dirty="0" smtClean="0">
                <a:solidFill>
                  <a:srgbClr val="00CC66"/>
                </a:solidFill>
              </a:rPr>
              <a:t>NARCIS</a:t>
            </a:r>
            <a:r>
              <a:rPr lang="cs-CZ" sz="6000" dirty="0" smtClean="0"/>
              <a:t>                         </a:t>
            </a:r>
            <a:endParaRPr lang="cs-CZ" sz="6000" dirty="0"/>
          </a:p>
        </p:txBody>
      </p:sp>
    </p:spTree>
    <p:extLst>
      <p:ext uri="{BB962C8B-B14F-4D97-AF65-F5344CB8AC3E}">
        <p14:creationId xmlns="" xmlns:p14="http://schemas.microsoft.com/office/powerpoint/2010/main" val="35339806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 smtClean="0">
                <a:solidFill>
                  <a:srgbClr val="00CC00"/>
                </a:solidFill>
              </a:rPr>
              <a:t>NAPIŠTE DALŠÍ JARNÍ KVĚTINY</a:t>
            </a:r>
            <a:endParaRPr lang="cs-CZ" b="1" i="1" dirty="0">
              <a:solidFill>
                <a:srgbClr val="00CC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_______________________________________</a:t>
            </a:r>
          </a:p>
          <a:p>
            <a:pPr marL="0" indent="0">
              <a:buNone/>
            </a:pPr>
            <a:endParaRPr lang="cs-CZ" b="1" dirty="0">
              <a:solidFill>
                <a:schemeClr val="accent2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chemeClr val="accent4">
                    <a:lumMod val="50000"/>
                  </a:schemeClr>
                </a:solidFill>
              </a:rPr>
              <a:t>_______________________________________</a:t>
            </a:r>
          </a:p>
          <a:p>
            <a:pPr marL="0" indent="0">
              <a:buNone/>
            </a:pPr>
            <a:endParaRPr lang="cs-CZ" b="1" dirty="0">
              <a:solidFill>
                <a:schemeClr val="accent4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_______________________________________</a:t>
            </a:r>
          </a:p>
          <a:p>
            <a:pPr marL="0" indent="0">
              <a:buNone/>
            </a:pPr>
            <a:endParaRPr lang="cs-CZ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_______________________________________</a:t>
            </a:r>
            <a:endParaRPr lang="cs-CZ" b="1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4527551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836712"/>
            <a:ext cx="8568952" cy="21236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200" dirty="0"/>
              <a:t>Použitá literatura:</a:t>
            </a:r>
          </a:p>
          <a:p>
            <a:endParaRPr lang="cs-CZ" sz="2200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sz="2200" dirty="0"/>
              <a:t>Všechny obrázky použity z </a:t>
            </a:r>
            <a:r>
              <a:rPr lang="cs-CZ" sz="2200" dirty="0">
                <a:hlinkClick r:id="rId2"/>
              </a:rPr>
              <a:t>www.microsoft.office.com</a:t>
            </a:r>
            <a:endParaRPr lang="cs-CZ" sz="2200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sz="2200" dirty="0"/>
              <a:t>Citace </a:t>
            </a:r>
            <a:r>
              <a:rPr lang="cs-CZ" sz="2200" dirty="0" smtClean="0"/>
              <a:t>6.2.2012 </a:t>
            </a:r>
            <a:endParaRPr lang="cs-CZ" sz="2200" dirty="0"/>
          </a:p>
          <a:p>
            <a:pPr marL="285750" lvl="0" indent="-285750">
              <a:buFont typeface="Arial" pitchFamily="34" charset="0"/>
              <a:buChar char="•"/>
            </a:pPr>
            <a:r>
              <a:rPr lang="cs-CZ" sz="2200" dirty="0" err="1"/>
              <a:t>Mülhauserová</a:t>
            </a:r>
            <a:r>
              <a:rPr lang="cs-CZ" sz="2200" dirty="0"/>
              <a:t>, H., Svobodová, J. </a:t>
            </a:r>
            <a:r>
              <a:rPr lang="cs-CZ" sz="2200" i="1" dirty="0"/>
              <a:t>Prvouka 1 pro 1. ročník základní školy</a:t>
            </a:r>
            <a:r>
              <a:rPr lang="cs-CZ" sz="2200" dirty="0"/>
              <a:t>, Brno: Nová škola, 2010. ISBN 978-80-7289-007-1</a:t>
            </a: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4175" y="4509120"/>
            <a:ext cx="8352928" cy="1801030"/>
          </a:xfrm>
          <a:prstGeom prst="rect">
            <a:avLst/>
          </a:prstGeom>
          <a:noFill/>
          <a:effectLst/>
          <a:extLst>
            <a:ext uri="{909E8E84-426E-40DD-AFC4-6F175D3DCCD1}">
              <a14:hiddenFill xmlns="" xmlns:a14="http://schemas.microsoft.com/office/drawing/2010/main">
                <a:solidFill>
                  <a:srgbClr val="4F81BD"/>
                </a:solidFill>
              </a14:hiddenFill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3013987361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68</TotalTime>
  <Words>135</Words>
  <Application>Microsoft Office PowerPoint</Application>
  <PresentationFormat>Předvádění na obrazovce (4:3)</PresentationFormat>
  <Paragraphs>38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Snímek 1</vt:lpstr>
      <vt:lpstr>JARO</vt:lpstr>
      <vt:lpstr>ROČNÍ OBDOBÍ</vt:lpstr>
      <vt:lpstr>URČI, KTERÉ VĚCI PATŘÍ DO JARA?</vt:lpstr>
      <vt:lpstr>JAKÉ POČASÍ MÁME NA JAŘE?</vt:lpstr>
      <vt:lpstr>JARNÍ KVĚTINY</vt:lpstr>
      <vt:lpstr>PŘIŘAĎTE NÁZVY KVĚTIN K OBRÁZKŮM</vt:lpstr>
      <vt:lpstr>NAPIŠTE DALŠÍ JARNÍ KVĚTINY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JARO</dc:title>
  <dc:creator>Janička</dc:creator>
  <cp:lastModifiedBy>Rumcajs</cp:lastModifiedBy>
  <cp:revision>13</cp:revision>
  <dcterms:created xsi:type="dcterms:W3CDTF">2011-09-12T16:08:41Z</dcterms:created>
  <dcterms:modified xsi:type="dcterms:W3CDTF">2012-05-16T18:11:11Z</dcterms:modified>
</cp:coreProperties>
</file>