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4" r:id="rId2"/>
    <p:sldId id="256" r:id="rId3"/>
    <p:sldId id="257" r:id="rId4"/>
    <p:sldId id="258" r:id="rId5"/>
    <p:sldId id="262" r:id="rId6"/>
    <p:sldId id="259" r:id="rId7"/>
    <p:sldId id="260" r:id="rId8"/>
    <p:sldId id="261" r:id="rId9"/>
    <p:sldId id="263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8" d="100"/>
          <a:sy n="78" d="100"/>
        </p:scale>
        <p:origin x="-1146" y="5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02F1E4-E523-4CF2-8335-7C0C0C5DDBFB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276C05-519F-48F9-8070-413A93131E8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02F1E4-E523-4CF2-8335-7C0C0C5DDBFB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276C05-519F-48F9-8070-413A93131E8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02F1E4-E523-4CF2-8335-7C0C0C5DDBFB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276C05-519F-48F9-8070-413A93131E8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02F1E4-E523-4CF2-8335-7C0C0C5DDBFB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276C05-519F-48F9-8070-413A93131E8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02F1E4-E523-4CF2-8335-7C0C0C5DDBFB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276C05-519F-48F9-8070-413A93131E8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02F1E4-E523-4CF2-8335-7C0C0C5DDBFB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276C05-519F-48F9-8070-413A93131E8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02F1E4-E523-4CF2-8335-7C0C0C5DDBFB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276C05-519F-48F9-8070-413A93131E8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02F1E4-E523-4CF2-8335-7C0C0C5DDBFB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276C05-519F-48F9-8070-413A93131E8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02F1E4-E523-4CF2-8335-7C0C0C5DDBFB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276C05-519F-48F9-8070-413A93131E8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02F1E4-E523-4CF2-8335-7C0C0C5DDBFB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276C05-519F-48F9-8070-413A93131E8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02F1E4-E523-4CF2-8335-7C0C0C5DDBFB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276C05-519F-48F9-8070-413A93131E8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E02F1E4-E523-4CF2-8335-7C0C0C5DDBFB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A276C05-519F-48F9-8070-413A93131E8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jpeg"/><Relationship Id="rId5" Type="http://schemas.openxmlformats.org/officeDocument/2006/relationships/image" Target="../media/image6.wmf"/><Relationship Id="rId4" Type="http://schemas.openxmlformats.org/officeDocument/2006/relationships/image" Target="../media/image5.wmf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7" Type="http://schemas.openxmlformats.org/officeDocument/2006/relationships/image" Target="../media/image13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jpeg"/><Relationship Id="rId5" Type="http://schemas.openxmlformats.org/officeDocument/2006/relationships/image" Target="../media/image11.jpeg"/><Relationship Id="rId4" Type="http://schemas.openxmlformats.org/officeDocument/2006/relationships/image" Target="../media/image10.wmf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hyperlink" Target="http://www.microsoft.office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83568" y="404664"/>
            <a:ext cx="8208912" cy="38164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fontAlgn="base">
              <a:spcBef>
                <a:spcPct val="0"/>
              </a:spcBef>
              <a:spcAft>
                <a:spcPct val="0"/>
              </a:spcAft>
            </a:pPr>
            <a:r>
              <a:rPr lang="cs-CZ" sz="2200" dirty="0">
                <a:latin typeface="Calibri" pitchFamily="34" charset="0"/>
                <a:ea typeface="Calibri" pitchFamily="34" charset="0"/>
                <a:cs typeface="Times New Roman" pitchFamily="18" charset="0"/>
              </a:rPr>
              <a:t>Název školy: ZŠ Varnsdorf, Edisonova 2821, okres Děčín, příspěvková organizace</a:t>
            </a:r>
            <a:endParaRPr lang="cs-CZ" sz="2200" dirty="0">
              <a:latin typeface="Arial" pitchFamily="34" charset="0"/>
              <a:cs typeface="Arial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2200" dirty="0">
                <a:latin typeface="Calibri" pitchFamily="34" charset="0"/>
                <a:ea typeface="Calibri" pitchFamily="34" charset="0"/>
                <a:cs typeface="Times New Roman" pitchFamily="18" charset="0"/>
              </a:rPr>
              <a:t>Člověk a jeho svět</a:t>
            </a:r>
            <a:r>
              <a:rPr lang="cs-CZ" sz="2200">
                <a:latin typeface="Calibri" pitchFamily="34" charset="0"/>
                <a:ea typeface="Calibri" pitchFamily="34" charset="0"/>
                <a:cs typeface="Times New Roman" pitchFamily="18" charset="0"/>
              </a:rPr>
              <a:t>, </a:t>
            </a:r>
            <a:r>
              <a:rPr lang="cs-CZ" sz="2200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Prvouka, </a:t>
            </a:r>
            <a:r>
              <a:rPr lang="cs-CZ" sz="2200" dirty="0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Smysly</a:t>
            </a:r>
            <a:endParaRPr lang="cs-CZ" sz="2200" dirty="0">
              <a:latin typeface="Arial" pitchFamily="34" charset="0"/>
              <a:cs typeface="Arial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2200" dirty="0">
                <a:latin typeface="Calibri" pitchFamily="34" charset="0"/>
                <a:ea typeface="Calibri" pitchFamily="34" charset="0"/>
                <a:cs typeface="Times New Roman" pitchFamily="18" charset="0"/>
              </a:rPr>
              <a:t>Autor: Mgr. Vendula Janešová</a:t>
            </a:r>
            <a:endParaRPr lang="cs-CZ" sz="2200" dirty="0">
              <a:latin typeface="Arial" pitchFamily="34" charset="0"/>
              <a:cs typeface="Arial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2200" dirty="0">
                <a:latin typeface="Calibri" pitchFamily="34" charset="0"/>
                <a:ea typeface="Calibri" pitchFamily="34" charset="0"/>
                <a:cs typeface="Times New Roman" pitchFamily="18" charset="0"/>
              </a:rPr>
              <a:t>Název materiálu: </a:t>
            </a:r>
            <a:r>
              <a:rPr lang="cs-CZ" sz="2200" b="1" dirty="0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VY_52_INOVACE_12/I.SADA</a:t>
            </a:r>
            <a:endParaRPr lang="cs-CZ" sz="2200" b="1" dirty="0">
              <a:latin typeface="Calibri" pitchFamily="34" charset="0"/>
              <a:ea typeface="Calibri" pitchFamily="34" charset="0"/>
              <a:cs typeface="Times New Roman" pitchFamily="18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sz="2200" b="1" dirty="0">
              <a:latin typeface="Calibri" pitchFamily="34" charset="0"/>
              <a:ea typeface="Calibri" pitchFamily="34" charset="0"/>
              <a:cs typeface="Times New Roman" pitchFamily="18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sz="2200" b="1" dirty="0">
              <a:latin typeface="Calibri" pitchFamily="34" charset="0"/>
              <a:ea typeface="Calibri" pitchFamily="34" charset="0"/>
              <a:cs typeface="Times New Roman" pitchFamily="18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2200" dirty="0">
                <a:latin typeface="Calibri" pitchFamily="34" charset="0"/>
                <a:ea typeface="Calibri" pitchFamily="34" charset="0"/>
                <a:cs typeface="Times New Roman" pitchFamily="18" charset="0"/>
              </a:rPr>
              <a:t>	</a:t>
            </a:r>
            <a:endParaRPr lang="cs-CZ" sz="2200" dirty="0">
              <a:latin typeface="Arial" pitchFamily="34" charset="0"/>
              <a:cs typeface="Arial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2200" b="1" dirty="0">
                <a:latin typeface="Calibri" pitchFamily="34" charset="0"/>
                <a:ea typeface="Calibri" pitchFamily="34" charset="0"/>
                <a:cs typeface="Times New Roman" pitchFamily="18" charset="0"/>
              </a:rPr>
              <a:t>Anotace:</a:t>
            </a:r>
            <a:r>
              <a:rPr lang="cs-CZ" sz="2200" dirty="0">
                <a:latin typeface="Calibri" pitchFamily="34" charset="0"/>
                <a:ea typeface="Calibri" pitchFamily="34" charset="0"/>
                <a:cs typeface="Times New Roman" pitchFamily="18" charset="0"/>
              </a:rPr>
              <a:t> Prezentace je určena pro žáky </a:t>
            </a:r>
            <a:r>
              <a:rPr lang="cs-CZ" sz="2200" dirty="0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2. </a:t>
            </a:r>
            <a:r>
              <a:rPr lang="cs-CZ" sz="2200" dirty="0">
                <a:latin typeface="Calibri" pitchFamily="34" charset="0"/>
                <a:ea typeface="Calibri" pitchFamily="34" charset="0"/>
                <a:cs typeface="Times New Roman" pitchFamily="18" charset="0"/>
              </a:rPr>
              <a:t>ročníku, slouží k výkladu látky </a:t>
            </a:r>
            <a:r>
              <a:rPr lang="cs-CZ" sz="2200" dirty="0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Smysly</a:t>
            </a:r>
            <a:endParaRPr lang="cs-CZ" sz="2200" dirty="0">
              <a:latin typeface="Arial" pitchFamily="34" charset="0"/>
              <a:cs typeface="Arial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2200" dirty="0">
                <a:latin typeface="Calibri" pitchFamily="34" charset="0"/>
                <a:ea typeface="Calibri" pitchFamily="34" charset="0"/>
                <a:cs typeface="Times New Roman" pitchFamily="18" charset="0"/>
              </a:rPr>
              <a:t>Období: </a:t>
            </a:r>
            <a:r>
              <a:rPr lang="cs-CZ" sz="2200" dirty="0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září-prosinec 2011</a:t>
            </a:r>
            <a:endParaRPr lang="cs-CZ" sz="22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768" y="4797152"/>
            <a:ext cx="8622704" cy="1882624"/>
          </a:xfrm>
          <a:prstGeom prst="rect">
            <a:avLst/>
          </a:prstGeom>
          <a:noFill/>
          <a:effectLst/>
          <a:extLst>
            <a:ext uri="{909E8E84-426E-40DD-AFC4-6F175D3DCCD1}">
              <a14:hiddenFill xmlns:a14="http://schemas.microsoft.com/office/drawing/2010/main">
                <a:solidFill>
                  <a:srgbClr val="4F81BD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EEECE1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6458393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642919"/>
            <a:ext cx="7772400" cy="2071701"/>
          </a:xfrm>
        </p:spPr>
        <p:txBody>
          <a:bodyPr>
            <a:noAutofit/>
          </a:bodyPr>
          <a:lstStyle/>
          <a:p>
            <a:r>
              <a:rPr lang="cs-CZ" sz="9600" b="1" dirty="0" smtClean="0">
                <a:solidFill>
                  <a:srgbClr val="00B0F0"/>
                </a:solidFill>
              </a:rPr>
              <a:t>NAŠE SMYSLY</a:t>
            </a:r>
            <a:endParaRPr lang="cs-CZ" sz="9600" b="1" dirty="0">
              <a:solidFill>
                <a:srgbClr val="00B0F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8" name="Picture 4" descr="C:\Users\vlastnik\AppData\Local\Microsoft\Windows\Temporary Internet Files\Content.IE5\B2LHPEI3\MC900444890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000364" y="2428868"/>
            <a:ext cx="3118492" cy="403833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Pro prozkoumávání našeho okolí používáme 5 smyslů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47500" lnSpcReduction="20000"/>
          </a:bodyPr>
          <a:lstStyle/>
          <a:p>
            <a:pPr>
              <a:buNone/>
            </a:pPr>
            <a:r>
              <a:rPr lang="cs-CZ" sz="12600" dirty="0" smtClean="0">
                <a:solidFill>
                  <a:srgbClr val="FFC000"/>
                </a:solidFill>
              </a:rPr>
              <a:t>ČICH  </a:t>
            </a:r>
            <a:r>
              <a:rPr lang="cs-CZ" sz="12600" dirty="0" smtClean="0"/>
              <a:t>                    </a:t>
            </a:r>
            <a:r>
              <a:rPr lang="cs-CZ" sz="12600" dirty="0" smtClean="0">
                <a:solidFill>
                  <a:srgbClr val="92D050"/>
                </a:solidFill>
              </a:rPr>
              <a:t>HMAT</a:t>
            </a:r>
            <a:endParaRPr lang="cs-CZ" sz="12600" dirty="0">
              <a:solidFill>
                <a:srgbClr val="92D050"/>
              </a:solidFill>
            </a:endParaRPr>
          </a:p>
          <a:p>
            <a:endParaRPr lang="cs-CZ" sz="12600" dirty="0" smtClean="0"/>
          </a:p>
          <a:p>
            <a:pPr>
              <a:buNone/>
            </a:pPr>
            <a:r>
              <a:rPr lang="cs-CZ" sz="12600" dirty="0" smtClean="0">
                <a:solidFill>
                  <a:srgbClr val="FF0000"/>
                </a:solidFill>
              </a:rPr>
              <a:t>SLUCH </a:t>
            </a:r>
            <a:r>
              <a:rPr lang="cs-CZ" sz="12600" dirty="0" smtClean="0"/>
              <a:t>                 </a:t>
            </a:r>
            <a:r>
              <a:rPr lang="cs-CZ" sz="12600" dirty="0" smtClean="0">
                <a:solidFill>
                  <a:srgbClr val="7030A0"/>
                </a:solidFill>
              </a:rPr>
              <a:t>ZRAK</a:t>
            </a:r>
            <a:endParaRPr lang="cs-CZ" sz="12600" dirty="0">
              <a:solidFill>
                <a:srgbClr val="7030A0"/>
              </a:solidFill>
            </a:endParaRPr>
          </a:p>
          <a:p>
            <a:pPr>
              <a:buNone/>
            </a:pPr>
            <a:r>
              <a:rPr lang="cs-CZ" sz="12600" dirty="0" smtClean="0"/>
              <a:t>                </a:t>
            </a:r>
            <a:r>
              <a:rPr lang="cs-CZ" sz="12600" dirty="0" smtClean="0">
                <a:solidFill>
                  <a:srgbClr val="00B0F0"/>
                </a:solidFill>
              </a:rPr>
              <a:t>CHUŤ</a:t>
            </a:r>
            <a:endParaRPr lang="cs-CZ" sz="12600" dirty="0">
              <a:solidFill>
                <a:srgbClr val="00B0F0"/>
              </a:solidFill>
            </a:endParaRPr>
          </a:p>
          <a:p>
            <a:pPr>
              <a:buNone/>
            </a:pPr>
            <a:endParaRPr lang="cs-CZ" sz="9800" dirty="0" smtClean="0"/>
          </a:p>
          <a:p>
            <a:pPr>
              <a:buNone/>
            </a:pPr>
            <a:endParaRPr lang="cs-CZ" sz="9800" dirty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solidFill>
                  <a:srgbClr val="00B0F0"/>
                </a:solidFill>
              </a:rPr>
              <a:t>PŘIŘAĎTE OBRÁZEK KE SMYSLU</a:t>
            </a:r>
            <a:endParaRPr lang="cs-CZ" b="1" dirty="0">
              <a:solidFill>
                <a:srgbClr val="00B0F0"/>
              </a:solidFill>
            </a:endParaRPr>
          </a:p>
        </p:txBody>
      </p:sp>
      <p:pic>
        <p:nvPicPr>
          <p:cNvPr id="3078" name="Picture 6" descr="C:\Users\vlastnik\AppData\Local\Microsoft\Windows\Temporary Internet Files\Content.IE5\0XLQ25HT\MC900411504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14348" y="1857364"/>
            <a:ext cx="1504950" cy="1841500"/>
          </a:xfrm>
          <a:prstGeom prst="rect">
            <a:avLst/>
          </a:prstGeom>
          <a:noFill/>
        </p:spPr>
      </p:pic>
      <p:pic>
        <p:nvPicPr>
          <p:cNvPr id="3079" name="Picture 7" descr="C:\Users\vlastnik\AppData\Local\Microsoft\Windows\Temporary Internet Files\Content.IE5\9DFMY3RA\MC900440379[1].png"/>
          <p:cNvPicPr>
            <a:picLocks noGrp="1" noChangeAspect="1" noChangeArrowheads="1"/>
          </p:cNvPicPr>
          <p:nvPr>
            <p:ph idx="1"/>
          </p:nvPr>
        </p:nvPicPr>
        <p:blipFill>
          <a:blip r:embed="rId3"/>
          <a:srcRect/>
          <a:stretch>
            <a:fillRect/>
          </a:stretch>
        </p:blipFill>
        <p:spPr bwMode="auto">
          <a:xfrm>
            <a:off x="3786182" y="1857364"/>
            <a:ext cx="1857388" cy="1857388"/>
          </a:xfrm>
          <a:prstGeom prst="rect">
            <a:avLst/>
          </a:prstGeom>
          <a:noFill/>
        </p:spPr>
      </p:pic>
      <p:pic>
        <p:nvPicPr>
          <p:cNvPr id="3084" name="Picture 12" descr="C:\Users\vlastnik\AppData\Local\Microsoft\Windows\Temporary Internet Files\Content.IE5\5LVDBS1V\MC900250531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572264" y="1643050"/>
            <a:ext cx="1797113" cy="2117002"/>
          </a:xfrm>
          <a:prstGeom prst="rect">
            <a:avLst/>
          </a:prstGeom>
          <a:noFill/>
        </p:spPr>
      </p:pic>
      <p:pic>
        <p:nvPicPr>
          <p:cNvPr id="3088" name="Picture 16" descr="C:\Users\vlastnik\AppData\Local\Microsoft\Windows\Temporary Internet Files\Content.IE5\5LVDBS1V\MC900403893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1357290" y="4214818"/>
            <a:ext cx="1864341" cy="1928826"/>
          </a:xfrm>
          <a:prstGeom prst="rect">
            <a:avLst/>
          </a:prstGeom>
          <a:noFill/>
        </p:spPr>
      </p:pic>
      <p:pic>
        <p:nvPicPr>
          <p:cNvPr id="3092" name="Picture 20" descr="C:\Users\vlastnik\AppData\Local\Microsoft\Windows\Temporary Internet Files\Content.IE5\0XLQ25HT\MP900430986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786314" y="4500570"/>
            <a:ext cx="2751754" cy="183593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600" b="1" dirty="0" smtClean="0">
                <a:solidFill>
                  <a:srgbClr val="002060"/>
                </a:solidFill>
              </a:rPr>
              <a:t>SPOJTE</a:t>
            </a:r>
            <a:endParaRPr lang="cs-CZ" sz="6600" b="1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>
              <a:buNone/>
            </a:pPr>
            <a:r>
              <a:rPr lang="cs-CZ" sz="4400" dirty="0" smtClean="0"/>
              <a:t>        </a:t>
            </a:r>
            <a:r>
              <a:rPr lang="cs-CZ" sz="4400" dirty="0" smtClean="0">
                <a:solidFill>
                  <a:srgbClr val="FFFF00"/>
                </a:solidFill>
              </a:rPr>
              <a:t>HMAT</a:t>
            </a:r>
            <a:r>
              <a:rPr lang="cs-CZ" sz="4400" dirty="0" smtClean="0"/>
              <a:t>                           </a:t>
            </a:r>
            <a:r>
              <a:rPr lang="cs-CZ" sz="4400" dirty="0" smtClean="0">
                <a:solidFill>
                  <a:srgbClr val="7030A0"/>
                </a:solidFill>
              </a:rPr>
              <a:t>NOS</a:t>
            </a:r>
            <a:r>
              <a:rPr lang="cs-CZ" sz="4400" dirty="0" smtClean="0"/>
              <a:t>      </a:t>
            </a:r>
          </a:p>
          <a:p>
            <a:pPr>
              <a:buNone/>
            </a:pPr>
            <a:r>
              <a:rPr lang="cs-CZ" sz="4400" dirty="0" smtClean="0"/>
              <a:t>        </a:t>
            </a:r>
            <a:r>
              <a:rPr lang="cs-CZ" sz="4400" dirty="0" smtClean="0">
                <a:solidFill>
                  <a:schemeClr val="tx2">
                    <a:lumMod val="50000"/>
                  </a:schemeClr>
                </a:solidFill>
              </a:rPr>
              <a:t>SLUCH</a:t>
            </a:r>
            <a:r>
              <a:rPr lang="cs-CZ" sz="4400" dirty="0" smtClean="0"/>
              <a:t>                          </a:t>
            </a:r>
            <a:r>
              <a:rPr lang="cs-CZ" sz="4400" dirty="0" smtClean="0">
                <a:solidFill>
                  <a:schemeClr val="accent1">
                    <a:lumMod val="75000"/>
                  </a:schemeClr>
                </a:solidFill>
              </a:rPr>
              <a:t>RUKA</a:t>
            </a:r>
          </a:p>
          <a:p>
            <a:pPr>
              <a:buNone/>
            </a:pPr>
            <a:r>
              <a:rPr lang="cs-CZ" sz="4400" dirty="0" smtClean="0"/>
              <a:t>        </a:t>
            </a:r>
            <a:r>
              <a:rPr lang="cs-CZ" sz="4400" dirty="0" smtClean="0">
                <a:solidFill>
                  <a:schemeClr val="accent3">
                    <a:lumMod val="75000"/>
                  </a:schemeClr>
                </a:solidFill>
              </a:rPr>
              <a:t>ZRAK  </a:t>
            </a:r>
            <a:r>
              <a:rPr lang="cs-CZ" sz="4400" dirty="0" smtClean="0"/>
              <a:t>                           </a:t>
            </a:r>
            <a:r>
              <a:rPr lang="cs-CZ" sz="4400" dirty="0" smtClean="0">
                <a:solidFill>
                  <a:schemeClr val="accent4">
                    <a:lumMod val="50000"/>
                  </a:schemeClr>
                </a:solidFill>
              </a:rPr>
              <a:t>JAZYK</a:t>
            </a:r>
          </a:p>
          <a:p>
            <a:pPr>
              <a:buNone/>
            </a:pPr>
            <a:r>
              <a:rPr lang="cs-CZ" sz="4400" dirty="0" smtClean="0"/>
              <a:t>        </a:t>
            </a:r>
            <a:r>
              <a:rPr lang="cs-CZ" sz="4400" dirty="0" smtClean="0">
                <a:solidFill>
                  <a:srgbClr val="C00000"/>
                </a:solidFill>
              </a:rPr>
              <a:t>CHUŤ </a:t>
            </a:r>
            <a:r>
              <a:rPr lang="cs-CZ" sz="4400" dirty="0" smtClean="0"/>
              <a:t>                           </a:t>
            </a:r>
            <a:r>
              <a:rPr lang="cs-CZ" sz="4400" dirty="0" smtClean="0">
                <a:solidFill>
                  <a:schemeClr val="accent5">
                    <a:lumMod val="75000"/>
                  </a:schemeClr>
                </a:solidFill>
              </a:rPr>
              <a:t>OKO</a:t>
            </a:r>
          </a:p>
          <a:p>
            <a:pPr>
              <a:buNone/>
            </a:pPr>
            <a:r>
              <a:rPr lang="cs-CZ" sz="4400" dirty="0" smtClean="0"/>
              <a:t>        </a:t>
            </a:r>
            <a:r>
              <a:rPr lang="cs-CZ" sz="4400" dirty="0" smtClean="0">
                <a:solidFill>
                  <a:schemeClr val="accent2">
                    <a:lumMod val="75000"/>
                  </a:schemeClr>
                </a:solidFill>
              </a:rPr>
              <a:t>ČICH </a:t>
            </a:r>
            <a:r>
              <a:rPr lang="cs-CZ" sz="4400" dirty="0" smtClean="0"/>
              <a:t>                            </a:t>
            </a:r>
            <a:r>
              <a:rPr lang="cs-CZ" sz="4400" dirty="0" smtClean="0">
                <a:solidFill>
                  <a:schemeClr val="accent6">
                    <a:lumMod val="75000"/>
                  </a:schemeClr>
                </a:solidFill>
              </a:rPr>
              <a:t>UCHO</a:t>
            </a:r>
            <a:endParaRPr lang="cs-CZ" sz="4400" dirty="0">
              <a:solidFill>
                <a:schemeClr val="accent6">
                  <a:lumMod val="7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7030A0"/>
                </a:solidFill>
              </a:rPr>
              <a:t>NA PROZKOUMÁNÍ TĚCHTO VĚCÍ POUŽÍVÁME KTERÉ SMYSLY?</a:t>
            </a:r>
            <a:endParaRPr lang="cs-CZ" b="1" dirty="0">
              <a:solidFill>
                <a:srgbClr val="7030A0"/>
              </a:solidFill>
            </a:endParaRPr>
          </a:p>
        </p:txBody>
      </p:sp>
      <p:pic>
        <p:nvPicPr>
          <p:cNvPr id="4098" name="Picture 2" descr="C:\Users\vlastnik\AppData\Local\Microsoft\Windows\Temporary Internet Files\Content.IE5\B2LHPEI3\MP900422095[1]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57158" y="1714488"/>
            <a:ext cx="2640168" cy="1757362"/>
          </a:xfrm>
          <a:prstGeom prst="rect">
            <a:avLst/>
          </a:prstGeom>
          <a:noFill/>
        </p:spPr>
      </p:pic>
      <p:pic>
        <p:nvPicPr>
          <p:cNvPr id="4100" name="Picture 4" descr="C:\Users\vlastnik\AppData\Local\Microsoft\Windows\Temporary Internet Files\Content.IE5\0XLQ25HT\MP900382957[1]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286116" y="1500174"/>
            <a:ext cx="3300435" cy="2357454"/>
          </a:xfrm>
          <a:prstGeom prst="rect">
            <a:avLst/>
          </a:prstGeom>
          <a:noFill/>
        </p:spPr>
      </p:pic>
      <p:pic>
        <p:nvPicPr>
          <p:cNvPr id="4101" name="Picture 5" descr="C:\Program Files (x86)\Microsoft Office\MEDIA\CAGCAT10\j0281904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858016" y="1857364"/>
            <a:ext cx="1825142" cy="1725473"/>
          </a:xfrm>
          <a:prstGeom prst="rect">
            <a:avLst/>
          </a:prstGeom>
          <a:noFill/>
        </p:spPr>
      </p:pic>
      <p:pic>
        <p:nvPicPr>
          <p:cNvPr id="4102" name="Picture 6" descr="C:\Users\vlastnik\AppData\Local\Microsoft\Windows\Temporary Internet Files\Content.IE5\B2LHPEI3\MP900444867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57158" y="4214818"/>
            <a:ext cx="2600324" cy="2008028"/>
          </a:xfrm>
          <a:prstGeom prst="rect">
            <a:avLst/>
          </a:prstGeom>
          <a:noFill/>
        </p:spPr>
      </p:pic>
      <p:pic>
        <p:nvPicPr>
          <p:cNvPr id="4106" name="Picture 10" descr="C:\Users\vlastnik\AppData\Local\Microsoft\Windows\Temporary Internet Files\Content.IE5\0XLQ25HT\MP900402902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357554" y="3929066"/>
            <a:ext cx="3333741" cy="2500306"/>
          </a:xfrm>
          <a:prstGeom prst="rect">
            <a:avLst/>
          </a:prstGeom>
          <a:noFill/>
        </p:spPr>
      </p:pic>
      <p:pic>
        <p:nvPicPr>
          <p:cNvPr id="4107" name="Picture 11" descr="C:\Users\vlastnik\AppData\Local\Microsoft\Windows\Temporary Internet Files\Content.IE5\9DFMY3RA\MP900427640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286512" y="4000504"/>
            <a:ext cx="2643182" cy="264318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B0F0"/>
                </a:solidFill>
              </a:rPr>
              <a:t>ZAHRAJTE SI HRU Č.1</a:t>
            </a:r>
            <a:endParaRPr lang="cs-CZ" b="1" dirty="0">
              <a:solidFill>
                <a:srgbClr val="00B0F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Vyskládejte na stůl 3 předměty a kamarádovi zavažte oči, podle hmatu musí uhádnout, co je to za předměty.</a:t>
            </a:r>
            <a:endParaRPr lang="cs-CZ" dirty="0"/>
          </a:p>
        </p:txBody>
      </p:sp>
      <p:pic>
        <p:nvPicPr>
          <p:cNvPr id="5126" name="Picture 6" descr="C:\Users\vlastnik\AppData\Local\Microsoft\Windows\Temporary Internet Files\Content.IE5\0XLQ25HT\MC900425828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357818" y="3286124"/>
            <a:ext cx="3126868" cy="271464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B050"/>
                </a:solidFill>
              </a:rPr>
              <a:t>ZAHRAJTE SI HRU Č. 2</a:t>
            </a: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Připravte si do krabiček ingredience - koření, nakrájenou zeleninu, ovoce </a:t>
            </a:r>
            <a:r>
              <a:rPr lang="cs-CZ" dirty="0" smtClean="0"/>
              <a:t>(vše </a:t>
            </a:r>
            <a:r>
              <a:rPr lang="cs-CZ" dirty="0" smtClean="0"/>
              <a:t>podle chuti) a kamarádovi zavažte oči. Podle chuti musí poznat, co je to za ingredience. </a:t>
            </a:r>
            <a:endParaRPr lang="cs-CZ" dirty="0"/>
          </a:p>
        </p:txBody>
      </p:sp>
      <p:pic>
        <p:nvPicPr>
          <p:cNvPr id="6146" name="Picture 2" descr="C:\Users\vlastnik\AppData\Local\Microsoft\Windows\Temporary Internet Files\Content.IE5\5LVDBS1V\MC900428087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643438" y="3786190"/>
            <a:ext cx="3163208" cy="242889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95536" y="836712"/>
            <a:ext cx="8352928" cy="280076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200" dirty="0"/>
              <a:t>Použitá literatura:</a:t>
            </a:r>
          </a:p>
          <a:p>
            <a:endParaRPr lang="cs-CZ" sz="2200" dirty="0"/>
          </a:p>
          <a:p>
            <a:pPr marL="285750" indent="-285750">
              <a:buFont typeface="Arial" pitchFamily="34" charset="0"/>
              <a:buChar char="•"/>
            </a:pPr>
            <a:r>
              <a:rPr lang="cs-CZ" sz="2200" dirty="0"/>
              <a:t>Všechny obrázky použity z </a:t>
            </a:r>
            <a:r>
              <a:rPr lang="cs-CZ" sz="2200" dirty="0">
                <a:hlinkClick r:id="rId2"/>
              </a:rPr>
              <a:t>www.microsoft.office.com</a:t>
            </a:r>
            <a:endParaRPr lang="cs-CZ" sz="2200" dirty="0"/>
          </a:p>
          <a:p>
            <a:pPr marL="285750" indent="-285750">
              <a:buFont typeface="Arial" pitchFamily="34" charset="0"/>
              <a:buChar char="•"/>
            </a:pPr>
            <a:r>
              <a:rPr lang="cs-CZ" sz="2200" dirty="0"/>
              <a:t>Citace 5</a:t>
            </a:r>
            <a:r>
              <a:rPr lang="cs-CZ" sz="2200" dirty="0" smtClean="0"/>
              <a:t>.10.2011</a:t>
            </a:r>
            <a:endParaRPr lang="cs-CZ" sz="2200" dirty="0"/>
          </a:p>
          <a:p>
            <a:pPr marL="285750" lvl="0" indent="-285750">
              <a:buFont typeface="Arial" pitchFamily="34" charset="0"/>
              <a:buChar char="•"/>
            </a:pPr>
            <a:r>
              <a:rPr lang="cs-CZ" sz="2200" dirty="0" err="1" smtClean="0"/>
              <a:t>Mülhauserová</a:t>
            </a:r>
            <a:r>
              <a:rPr lang="cs-CZ" sz="2200" dirty="0"/>
              <a:t>, H., Svobodová, J. </a:t>
            </a:r>
            <a:r>
              <a:rPr lang="cs-CZ" sz="2200" i="1" dirty="0"/>
              <a:t>Prvouka </a:t>
            </a:r>
            <a:r>
              <a:rPr lang="cs-CZ" sz="2200" i="1" dirty="0" smtClean="0"/>
              <a:t>2 </a:t>
            </a:r>
            <a:r>
              <a:rPr lang="cs-CZ" sz="2200" i="1" dirty="0"/>
              <a:t>pro </a:t>
            </a:r>
            <a:r>
              <a:rPr lang="cs-CZ" sz="2200" i="1" dirty="0" smtClean="0"/>
              <a:t>2. </a:t>
            </a:r>
            <a:r>
              <a:rPr lang="cs-CZ" sz="2200" i="1" dirty="0"/>
              <a:t>ročník základní školy</a:t>
            </a:r>
            <a:r>
              <a:rPr lang="cs-CZ" sz="2200" dirty="0"/>
              <a:t>, Brno: Nová škola</a:t>
            </a:r>
            <a:r>
              <a:rPr lang="cs-CZ" sz="2200"/>
              <a:t>, </a:t>
            </a:r>
            <a:r>
              <a:rPr lang="cs-CZ" sz="2200" smtClean="0"/>
              <a:t>2003. </a:t>
            </a:r>
            <a:r>
              <a:rPr lang="cs-CZ" sz="2200" dirty="0"/>
              <a:t>ISBN </a:t>
            </a:r>
            <a:r>
              <a:rPr lang="cs-CZ" sz="2200" dirty="0" smtClean="0"/>
              <a:t>80-7289-035-2</a:t>
            </a:r>
            <a:endParaRPr lang="cs-CZ" sz="2200" dirty="0"/>
          </a:p>
          <a:p>
            <a:pPr marL="285750" lvl="0" indent="-285750">
              <a:buFont typeface="Arial" pitchFamily="34" charset="0"/>
              <a:buChar char="•"/>
            </a:pPr>
            <a:r>
              <a:rPr lang="cs-CZ" sz="2200" dirty="0"/>
              <a:t>Brabencová, O., </a:t>
            </a:r>
            <a:r>
              <a:rPr lang="cs-CZ" sz="2200" dirty="0" err="1"/>
              <a:t>Rezutková</a:t>
            </a:r>
            <a:r>
              <a:rPr lang="cs-CZ" sz="2200" dirty="0"/>
              <a:t>, H. a kol. </a:t>
            </a:r>
            <a:r>
              <a:rPr lang="cs-CZ" sz="2200" i="1" dirty="0"/>
              <a:t>Průvodce učebnicí prvouky pro 1. ročník Cestička do školy I.-II.</a:t>
            </a:r>
            <a:r>
              <a:rPr lang="cs-CZ" sz="2200" dirty="0"/>
              <a:t>, Praha: Alter, 2000. ISBN 80-7245-006-9</a:t>
            </a:r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4725144"/>
            <a:ext cx="8352928" cy="1801030"/>
          </a:xfrm>
          <a:prstGeom prst="rect">
            <a:avLst/>
          </a:prstGeom>
          <a:noFill/>
          <a:effectLst/>
          <a:extLst>
            <a:ext uri="{909E8E84-426E-40DD-AFC4-6F175D3DCCD1}">
              <a14:hiddenFill xmlns:a14="http://schemas.microsoft.com/office/drawing/2010/main">
                <a:solidFill>
                  <a:srgbClr val="4F81BD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EEECE1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9473475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104</TotalTime>
  <Words>208</Words>
  <Application>Microsoft Office PowerPoint</Application>
  <PresentationFormat>Předvádění na obrazovce (4:3)</PresentationFormat>
  <Paragraphs>34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Prezentace aplikace PowerPoint</vt:lpstr>
      <vt:lpstr>NAŠE SMYSLY</vt:lpstr>
      <vt:lpstr>Pro prozkoumávání našeho okolí používáme 5 smyslů</vt:lpstr>
      <vt:lpstr>PŘIŘAĎTE OBRÁZEK KE SMYSLU</vt:lpstr>
      <vt:lpstr>SPOJTE</vt:lpstr>
      <vt:lpstr>NA PROZKOUMÁNÍ TĚCHTO VĚCÍ POUŽÍVÁME KTERÉ SMYSLY?</vt:lpstr>
      <vt:lpstr>ZAHRAJTE SI HRU Č.1</vt:lpstr>
      <vt:lpstr>ZAHRAJTE SI HRU Č. 2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NAŠE SMYSLY</dc:title>
  <dc:creator>vlastnik</dc:creator>
  <cp:lastModifiedBy>Martin Králík</cp:lastModifiedBy>
  <cp:revision>22</cp:revision>
  <dcterms:created xsi:type="dcterms:W3CDTF">2012-02-14T12:12:43Z</dcterms:created>
  <dcterms:modified xsi:type="dcterms:W3CDTF">2012-05-17T20:52:28Z</dcterms:modified>
</cp:coreProperties>
</file>