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59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915549"/>
    <a:srgbClr val="FA0A82"/>
    <a:srgbClr val="EAFC3E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BF942-19FF-4305-A0E1-27F1B271C68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DF4A5-108E-4841-B41E-D8A9037F4C4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BF942-19FF-4305-A0E1-27F1B271C68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DF4A5-108E-4841-B41E-D8A9037F4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BF942-19FF-4305-A0E1-27F1B271C68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DF4A5-108E-4841-B41E-D8A9037F4C4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BF942-19FF-4305-A0E1-27F1B271C68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DF4A5-108E-4841-B41E-D8A9037F4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BF942-19FF-4305-A0E1-27F1B271C68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DF4A5-108E-4841-B41E-D8A9037F4C4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BF942-19FF-4305-A0E1-27F1B271C68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DF4A5-108E-4841-B41E-D8A9037F4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BF942-19FF-4305-A0E1-27F1B271C68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DF4A5-108E-4841-B41E-D8A9037F4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BF942-19FF-4305-A0E1-27F1B271C68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DF4A5-108E-4841-B41E-D8A9037F4C4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BF942-19FF-4305-A0E1-27F1B271C68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DF4A5-108E-4841-B41E-D8A9037F4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BF942-19FF-4305-A0E1-27F1B271C68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DF4A5-108E-4841-B41E-D8A9037F4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BF942-19FF-4305-A0E1-27F1B271C68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DF4A5-108E-4841-B41E-D8A9037F4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BDBF942-19FF-4305-A0E1-27F1B271C68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E4DF4A5-108E-4841-B41E-D8A9037F4C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64365"/>
            <a:ext cx="8424935" cy="4370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školy: ZŠ Varnsdorf, Edisonova 2821, okres Děčín, příspěvková organizace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Člověk a jeho svět, 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Prvouka, 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Roční období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 Mgr. Vendula </a:t>
            </a:r>
            <a:r>
              <a:rPr kumimoji="0" lang="cs-CZ" sz="2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Janešová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VY_52_INOVACE_19/I.SADA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b="1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Prezentace je určena pro žáky 1. ročníku, slouží k výkladu látky Roční období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Období: leden-květen 2012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013176"/>
            <a:ext cx="5715000" cy="124777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74310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5699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Roční období</a:t>
            </a:r>
            <a:endParaRPr lang="cs-CZ" sz="6000" dirty="0"/>
          </a:p>
        </p:txBody>
      </p:sp>
      <p:pic>
        <p:nvPicPr>
          <p:cNvPr id="1027" name="Picture 3" descr="C:\Users\Prvni4\AppData\Local\Microsoft\Windows\Temporary Internet Files\Content.IE5\WTAL64YK\MC9002371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2141537" cy="259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vni4\AppData\Local\Microsoft\Windows\Temporary Internet Files\Content.IE5\FEJGC6EI\MC9000216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9224" y="1937543"/>
            <a:ext cx="1620838" cy="1630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27450" y="3861048"/>
            <a:ext cx="1827213" cy="1824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50628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roční období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67100748"/>
              </p:ext>
            </p:extLst>
          </p:nvPr>
        </p:nvGraphicFramePr>
        <p:xfrm>
          <a:off x="971600" y="1700808"/>
          <a:ext cx="1637732" cy="720080"/>
        </p:xfrm>
        <a:graphic>
          <a:graphicData uri="http://schemas.openxmlformats.org/drawingml/2006/table">
            <a:tbl>
              <a:tblPr/>
              <a:tblGrid>
                <a:gridCol w="1637732"/>
              </a:tblGrid>
              <a:tr h="72008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JARO</a:t>
                      </a:r>
                      <a:endParaRPr lang="cs-CZ" sz="36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59597332"/>
              </p:ext>
            </p:extLst>
          </p:nvPr>
        </p:nvGraphicFramePr>
        <p:xfrm>
          <a:off x="1403648" y="4797152"/>
          <a:ext cx="1746913" cy="668741"/>
        </p:xfrm>
        <a:graphic>
          <a:graphicData uri="http://schemas.openxmlformats.org/drawingml/2006/table">
            <a:tbl>
              <a:tblPr/>
              <a:tblGrid>
                <a:gridCol w="1746913"/>
              </a:tblGrid>
              <a:tr h="66874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LÉTO</a:t>
                      </a:r>
                      <a:endParaRPr lang="cs-CZ" sz="36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F66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42447298"/>
              </p:ext>
            </p:extLst>
          </p:nvPr>
        </p:nvGraphicFramePr>
        <p:xfrm>
          <a:off x="6300192" y="1916832"/>
          <a:ext cx="2160240" cy="696036"/>
        </p:xfrm>
        <a:graphic>
          <a:graphicData uri="http://schemas.openxmlformats.org/drawingml/2006/table">
            <a:tbl>
              <a:tblPr/>
              <a:tblGrid>
                <a:gridCol w="2160240"/>
              </a:tblGrid>
              <a:tr h="69603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PODZIM</a:t>
                      </a:r>
                      <a:endParaRPr lang="cs-CZ" sz="36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91554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43529607"/>
              </p:ext>
            </p:extLst>
          </p:nvPr>
        </p:nvGraphicFramePr>
        <p:xfrm>
          <a:off x="2051720" y="3284984"/>
          <a:ext cx="1883391" cy="641445"/>
        </p:xfrm>
        <a:graphic>
          <a:graphicData uri="http://schemas.openxmlformats.org/drawingml/2006/table">
            <a:tbl>
              <a:tblPr/>
              <a:tblGrid>
                <a:gridCol w="1883391"/>
              </a:tblGrid>
              <a:tr h="64144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ZIMA</a:t>
                      </a:r>
                      <a:endParaRPr lang="cs-CZ" sz="36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18452400"/>
              </p:ext>
            </p:extLst>
          </p:nvPr>
        </p:nvGraphicFramePr>
        <p:xfrm>
          <a:off x="4860032" y="3284984"/>
          <a:ext cx="1746914" cy="696036"/>
        </p:xfrm>
        <a:graphic>
          <a:graphicData uri="http://schemas.openxmlformats.org/drawingml/2006/table">
            <a:tbl>
              <a:tblPr/>
              <a:tblGrid>
                <a:gridCol w="1746914"/>
              </a:tblGrid>
              <a:tr h="69603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ROK</a:t>
                      </a:r>
                      <a:endParaRPr lang="cs-CZ" sz="36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A0A82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39977904"/>
              </p:ext>
            </p:extLst>
          </p:nvPr>
        </p:nvGraphicFramePr>
        <p:xfrm>
          <a:off x="5796136" y="5013176"/>
          <a:ext cx="3024336" cy="640080"/>
        </p:xfrm>
        <a:graphic>
          <a:graphicData uri="http://schemas.openxmlformats.org/drawingml/2006/table">
            <a:tbl>
              <a:tblPr/>
              <a:tblGrid>
                <a:gridCol w="3024336"/>
              </a:tblGrid>
              <a:tr h="592963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PRÁZDNINY</a:t>
                      </a:r>
                      <a:endParaRPr lang="cs-CZ" sz="36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EAFC3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2403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které roční období se jedná?</a:t>
            </a:r>
            <a:endParaRPr lang="cs-CZ" dirty="0"/>
          </a:p>
        </p:txBody>
      </p:sp>
      <p:pic>
        <p:nvPicPr>
          <p:cNvPr id="2050" name="Picture 2" descr="C:\Users\Prvni4\AppData\Local\Microsoft\Windows\Temporary Internet Files\Content.IE5\V2005V9F\MC9000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0413" y="1924050"/>
            <a:ext cx="161925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vni4\AppData\Local\Microsoft\Windows\Temporary Internet Files\Content.IE5\FEJGC6EI\MC9004109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315327"/>
            <a:ext cx="2592288" cy="2597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vni4\AppData\Local\Microsoft\Windows\Temporary Internet Files\Content.IE5\WTAL64YK\MC9003540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9663" y="3933056"/>
            <a:ext cx="1509611" cy="2373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vni4\AppData\Local\Microsoft\Windows\Temporary Internet Files\Content.IE5\4ABSY98X\MC9002394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239443"/>
            <a:ext cx="1531938" cy="1760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95736" y="2364085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ZIMA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16348" y="5013176"/>
            <a:ext cx="13633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JARO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50137" y="241218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LÉTO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486916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PODZIM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222984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ve </a:t>
            </a:r>
            <a:r>
              <a:rPr lang="cs-CZ" dirty="0" err="1" smtClean="0"/>
              <a:t>dvousměrce</a:t>
            </a:r>
            <a:r>
              <a:rPr lang="cs-CZ" dirty="0" smtClean="0"/>
              <a:t> měsíce a přiřaď je   k ročnímu období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14591853"/>
              </p:ext>
            </p:extLst>
          </p:nvPr>
        </p:nvGraphicFramePr>
        <p:xfrm>
          <a:off x="1331640" y="1844824"/>
          <a:ext cx="6096000" cy="463296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Š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F</a:t>
                      </a:r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Z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Á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Ř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Í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Ř</a:t>
                      </a:r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Ú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Í</a:t>
                      </a:r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Ý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</a:t>
                      </a:r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88846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Který měsíc do řady nepatří?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060848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l</a:t>
            </a:r>
            <a:r>
              <a:rPr lang="cs-CZ" sz="3600" dirty="0" smtClean="0"/>
              <a:t>eden, prosinec, květen, únor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984987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č</a:t>
            </a:r>
            <a:r>
              <a:rPr lang="cs-CZ" sz="3600" dirty="0" smtClean="0"/>
              <a:t>ervenec, září, srpen, červen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915500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listopad, září, duben, říjen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4797152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prosinec, březen, květen, duben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644878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08720"/>
            <a:ext cx="8064896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/>
              <a:t>Použitá literatura:</a:t>
            </a:r>
          </a:p>
          <a:p>
            <a:endParaRPr lang="cs-CZ" sz="2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Všechny obrázky použity z </a:t>
            </a:r>
            <a:r>
              <a:rPr lang="cs-CZ" sz="2200" dirty="0" smtClean="0">
                <a:hlinkClick r:id="rId2"/>
              </a:rPr>
              <a:t>www.microsoft.office.com</a:t>
            </a:r>
            <a:endParaRPr lang="cs-CZ" sz="2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Citace 6.1.2012 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smtClean="0"/>
              <a:t>Mülhauserová</a:t>
            </a:r>
            <a:r>
              <a:rPr lang="cs-CZ" sz="2200" dirty="0" smtClean="0"/>
              <a:t>, H., Svobodová, J. </a:t>
            </a:r>
            <a:r>
              <a:rPr lang="cs-CZ" sz="2200" i="1" dirty="0" smtClean="0"/>
              <a:t>Prvouka 1 pro 1. ročník základní školy</a:t>
            </a:r>
            <a:r>
              <a:rPr lang="cs-CZ" sz="2200" dirty="0" smtClean="0"/>
              <a:t>, Brno: Nová škola, 2010. ISBN 978-80-7289-007-1</a:t>
            </a:r>
            <a:endParaRPr lang="cs-CZ" sz="22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455" y="490302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48182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62</TotalTime>
  <Words>184</Words>
  <Application>Microsoft Office PowerPoint</Application>
  <PresentationFormat>Předvádění na obrazovce (4:3)</PresentationFormat>
  <Paragraphs>82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Přehlednost</vt:lpstr>
      <vt:lpstr>Snímek 1</vt:lpstr>
      <vt:lpstr>Roční období</vt:lpstr>
      <vt:lpstr>Vyber roční období</vt:lpstr>
      <vt:lpstr>O které roční období se jedná?</vt:lpstr>
      <vt:lpstr>Najdi ve dvousměrce měsíce a přiřaď je   k ročnímu období</vt:lpstr>
      <vt:lpstr>Který měsíc do řady nepatří?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Prvni4</dc:creator>
  <cp:lastModifiedBy>Rumcajs</cp:lastModifiedBy>
  <cp:revision>13</cp:revision>
  <dcterms:created xsi:type="dcterms:W3CDTF">2012-02-13T15:44:37Z</dcterms:created>
  <dcterms:modified xsi:type="dcterms:W3CDTF">2012-05-16T18:21:38Z</dcterms:modified>
</cp:coreProperties>
</file>