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6" r:id="rId4"/>
    <p:sldId id="257" r:id="rId5"/>
    <p:sldId id="261" r:id="rId6"/>
    <p:sldId id="266" r:id="rId7"/>
    <p:sldId id="258" r:id="rId8"/>
    <p:sldId id="259" r:id="rId9"/>
    <p:sldId id="260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3BF65-D39E-456B-BE62-E4774199BAB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2B481-492A-41A1-AF0A-DFDD464D9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DE61D-51F1-4E8D-B61A-5638FCDB0875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CBF8D-2E22-4901-93C7-0AD6D084E4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B08D3-CBF8-4419-835F-4E181432FAE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E45AF-E64B-465F-8304-1DED939E19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36D8D-AAC4-44A7-9782-F2A19BA7726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E0261C-A3FE-46FE-9A0C-14EB62DC29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4CC7D-4C9D-40B9-92C7-0EEF3A60CF6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644E3-318A-4336-9F04-11E075F505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D9581-B312-4A62-9641-D4D50C3A97C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45EAD0-8279-4896-8FE3-FD7531C8A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A8D8F-89B5-4700-8AE5-02D6DE6D8D4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37FB9-3765-47A4-AF9F-77B619E8B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D0488-FD9D-4038-BC38-3BECE4965DC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8D3C9-20E9-423F-88FC-469DA1F291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38CB57-50A9-4F5C-A330-D722EEDD5E2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30881-95A7-461B-8F05-5B7B26C20C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A6732-F0D7-4366-8211-1FD2C4BE317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501F8-6C9C-45D3-8CF2-EE9C266D61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A542E-7F15-4F9C-806A-78C5F51DF2D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D36DF-8B6F-4F01-B02F-6D1E457098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4959FD0-C8DC-4CC0-8CAE-F81E6AEC6EA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C171610-CFF4-4C4F-8EBA-125D09A2E3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materialy/material-nahled?id_materialu=205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smtClean="0"/>
              <a:t>ROZKLAD MNOHOČLENU UŽITÍM VZORCŮ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Autor: Mgr. Hana Kuříková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Název:  VY_32_INOVACE_01_C_19_Rozklad mnohočlenu užitím vzorců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Téma:   Matematika 8.ročník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38" y="928688"/>
          <a:ext cx="6477000" cy="3646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12.1.2011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27.1.2011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8.A, 8.B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 Rozklad mnohočlenu užitím vzorců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druhá mocnina dvojčlenu, rozdíl mocnin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ROZKLAD MNOHOČLENU</a:t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FF0000"/>
                </a:solidFill>
              </a:rPr>
              <a:t>UŽITÍM VZORCŮ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Rozdíl druhých mocnin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28625" y="1357313"/>
            <a:ext cx="8229600" cy="50720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(a + b) . (a – b)= a</a:t>
            </a:r>
            <a:r>
              <a:rPr lang="cs-CZ" baseline="30000" smtClean="0"/>
              <a:t>2 </a:t>
            </a:r>
            <a:r>
              <a:rPr lang="cs-CZ" smtClean="0"/>
              <a:t>–ab+ ab+b</a:t>
            </a:r>
            <a:r>
              <a:rPr lang="cs-CZ" baseline="30000" smtClean="0"/>
              <a:t>2</a:t>
            </a:r>
            <a:r>
              <a:rPr lang="cs-CZ" smtClean="0"/>
              <a:t>= a</a:t>
            </a:r>
            <a:r>
              <a:rPr lang="cs-CZ" baseline="30000" smtClean="0"/>
              <a:t>2</a:t>
            </a:r>
            <a:r>
              <a:rPr lang="cs-CZ" smtClean="0"/>
              <a:t> – b</a:t>
            </a:r>
            <a:r>
              <a:rPr lang="cs-CZ" baseline="30000" smtClean="0"/>
              <a:t>2</a:t>
            </a:r>
          </a:p>
          <a:p>
            <a:pPr>
              <a:buFont typeface="Arial" charset="0"/>
              <a:buNone/>
            </a:pPr>
            <a:endParaRPr lang="cs-CZ" baseline="30000" smtClean="0"/>
          </a:p>
          <a:p>
            <a:pPr>
              <a:buFont typeface="Arial" charset="0"/>
              <a:buNone/>
            </a:pPr>
            <a:r>
              <a:rPr lang="cs-CZ" smtClean="0"/>
              <a:t>Platí vzorec: 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z="3600" smtClean="0">
                <a:solidFill>
                  <a:srgbClr val="FF0000"/>
                </a:solidFill>
              </a:rPr>
              <a:t>a</a:t>
            </a:r>
            <a:r>
              <a:rPr lang="cs-CZ" sz="3600" baseline="30000" smtClean="0">
                <a:solidFill>
                  <a:srgbClr val="FF0000"/>
                </a:solidFill>
              </a:rPr>
              <a:t>2</a:t>
            </a:r>
            <a:r>
              <a:rPr lang="cs-CZ" sz="3600" smtClean="0">
                <a:solidFill>
                  <a:srgbClr val="FF0000"/>
                </a:solidFill>
              </a:rPr>
              <a:t> – b</a:t>
            </a:r>
            <a:r>
              <a:rPr lang="cs-CZ" sz="3600" baseline="30000" smtClean="0">
                <a:solidFill>
                  <a:srgbClr val="FF0000"/>
                </a:solidFill>
              </a:rPr>
              <a:t>2</a:t>
            </a:r>
            <a:r>
              <a:rPr lang="cs-CZ" sz="3600" smtClean="0">
                <a:solidFill>
                  <a:srgbClr val="FF0000"/>
                </a:solidFill>
              </a:rPr>
              <a:t>= (a + b) . (a – b)</a:t>
            </a:r>
          </a:p>
          <a:p>
            <a:pPr>
              <a:buFont typeface="Arial" charset="0"/>
              <a:buNone/>
            </a:pPr>
            <a:endParaRPr lang="cs-CZ" baseline="300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7030A0"/>
                </a:solidFill>
              </a:rPr>
              <a:t>Příklady:</a:t>
            </a:r>
          </a:p>
          <a:p>
            <a:pPr>
              <a:buFont typeface="Arial" charset="0"/>
              <a:buNone/>
            </a:pPr>
            <a:r>
              <a:rPr lang="cs-CZ" smtClean="0"/>
              <a:t>(3x+2y).(3x-2y) = (3x)</a:t>
            </a:r>
            <a:r>
              <a:rPr lang="cs-CZ" baseline="30000" smtClean="0"/>
              <a:t>2</a:t>
            </a:r>
            <a:r>
              <a:rPr lang="cs-CZ" smtClean="0"/>
              <a:t>- (2y)</a:t>
            </a:r>
            <a:r>
              <a:rPr lang="cs-CZ" baseline="30000" smtClean="0"/>
              <a:t>2</a:t>
            </a:r>
            <a:r>
              <a:rPr lang="cs-CZ" smtClean="0"/>
              <a:t>= 9x</a:t>
            </a:r>
            <a:r>
              <a:rPr lang="cs-CZ" baseline="30000" smtClean="0"/>
              <a:t>2</a:t>
            </a:r>
            <a:r>
              <a:rPr lang="cs-CZ" smtClean="0"/>
              <a:t> – 4y</a:t>
            </a:r>
            <a:r>
              <a:rPr lang="cs-CZ" baseline="30000" smtClean="0"/>
              <a:t>2</a:t>
            </a:r>
            <a:r>
              <a:rPr lang="cs-CZ" smtClean="0"/>
              <a:t> 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(a	+  b).  (a	 - b) =   a</a:t>
            </a:r>
            <a:r>
              <a:rPr lang="cs-CZ" baseline="30000" smtClean="0">
                <a:solidFill>
                  <a:srgbClr val="FF0000"/>
                </a:solidFill>
              </a:rPr>
              <a:t>2  </a:t>
            </a:r>
            <a:r>
              <a:rPr lang="cs-CZ" smtClean="0">
                <a:solidFill>
                  <a:srgbClr val="FF0000"/>
                </a:solidFill>
              </a:rPr>
              <a:t> –   b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 </a:t>
            </a:r>
          </a:p>
          <a:p>
            <a:pPr>
              <a:buFont typeface="Arial" charset="0"/>
              <a:buNone/>
            </a:pPr>
            <a:r>
              <a:rPr lang="cs-CZ" smtClean="0"/>
              <a:t>(6a</a:t>
            </a:r>
            <a:r>
              <a:rPr lang="cs-CZ" baseline="30000" smtClean="0"/>
              <a:t>2</a:t>
            </a:r>
            <a:r>
              <a:rPr lang="cs-CZ" smtClean="0"/>
              <a:t>+4).(6a</a:t>
            </a:r>
            <a:r>
              <a:rPr lang="cs-CZ" baseline="30000" smtClean="0"/>
              <a:t>2</a:t>
            </a:r>
            <a:r>
              <a:rPr lang="cs-CZ" smtClean="0"/>
              <a:t> - 4)) = (6a</a:t>
            </a:r>
            <a:r>
              <a:rPr lang="cs-CZ" baseline="30000" smtClean="0"/>
              <a:t>2</a:t>
            </a:r>
            <a:r>
              <a:rPr lang="cs-CZ" smtClean="0"/>
              <a:t>)</a:t>
            </a:r>
            <a:r>
              <a:rPr lang="cs-CZ" baseline="30000" smtClean="0"/>
              <a:t>2</a:t>
            </a:r>
            <a:r>
              <a:rPr lang="cs-CZ" smtClean="0"/>
              <a:t>- (4)</a:t>
            </a:r>
            <a:r>
              <a:rPr lang="cs-CZ" baseline="30000" smtClean="0"/>
              <a:t>2</a:t>
            </a:r>
            <a:r>
              <a:rPr lang="cs-CZ" smtClean="0"/>
              <a:t>= 36a</a:t>
            </a:r>
            <a:r>
              <a:rPr lang="cs-CZ" baseline="30000" smtClean="0"/>
              <a:t>4</a:t>
            </a:r>
            <a:r>
              <a:rPr lang="cs-CZ" smtClean="0"/>
              <a:t> – 16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rot="5400000" flipH="1" flipV="1">
            <a:off x="535782" y="4464844"/>
            <a:ext cx="357187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 flipH="1" flipV="1">
            <a:off x="1250156" y="4464844"/>
            <a:ext cx="214313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1928813" y="4500563"/>
            <a:ext cx="357187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6200000" flipV="1">
            <a:off x="2607469" y="4536281"/>
            <a:ext cx="285750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813"/>
            <a:ext cx="8229600" cy="5340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Příklady:</a:t>
            </a:r>
          </a:p>
          <a:p>
            <a:pPr>
              <a:buFont typeface="Arial" charset="0"/>
              <a:buNone/>
            </a:pPr>
            <a:r>
              <a:rPr lang="cs-CZ" smtClean="0"/>
              <a:t>x</a:t>
            </a:r>
            <a:r>
              <a:rPr lang="cs-CZ" baseline="30000" smtClean="0"/>
              <a:t>2</a:t>
            </a:r>
            <a:r>
              <a:rPr lang="cs-CZ" smtClean="0"/>
              <a:t>-y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100-y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x</a:t>
            </a:r>
            <a:r>
              <a:rPr lang="cs-CZ" baseline="30000" smtClean="0"/>
              <a:t>2</a:t>
            </a:r>
            <a:r>
              <a:rPr lang="cs-CZ" smtClean="0"/>
              <a:t>-y</a:t>
            </a:r>
            <a:r>
              <a:rPr lang="cs-CZ" baseline="30000" smtClean="0"/>
              <a:t>4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a</a:t>
            </a:r>
            <a:r>
              <a:rPr lang="cs-CZ" baseline="30000" smtClean="0"/>
              <a:t>4</a:t>
            </a:r>
            <a:r>
              <a:rPr lang="cs-CZ" smtClean="0"/>
              <a:t>-49b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x</a:t>
            </a:r>
            <a:r>
              <a:rPr lang="cs-CZ" baseline="30000" smtClean="0"/>
              <a:t>2</a:t>
            </a:r>
            <a:r>
              <a:rPr lang="cs-CZ" smtClean="0"/>
              <a:t>-25y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 9m</a:t>
            </a:r>
            <a:r>
              <a:rPr lang="cs-CZ" baseline="30000" smtClean="0"/>
              <a:t>2</a:t>
            </a:r>
            <a:r>
              <a:rPr lang="cs-CZ" smtClean="0"/>
              <a:t>-36n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 4x</a:t>
            </a:r>
            <a:r>
              <a:rPr lang="cs-CZ" baseline="30000" smtClean="0"/>
              <a:t>2</a:t>
            </a:r>
            <a:r>
              <a:rPr lang="cs-CZ" smtClean="0"/>
              <a:t>-36=</a:t>
            </a:r>
          </a:p>
          <a:p>
            <a:pPr>
              <a:buFont typeface="Arial" charset="0"/>
              <a:buNone/>
            </a:pPr>
            <a:r>
              <a:rPr lang="cs-CZ" smtClean="0"/>
              <a:t>16- 4y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Řešení:</a:t>
            </a:r>
          </a:p>
          <a:p>
            <a:pPr>
              <a:buFont typeface="Arial" charset="0"/>
              <a:buNone/>
            </a:pPr>
            <a:r>
              <a:rPr lang="cs-CZ" smtClean="0"/>
              <a:t>x</a:t>
            </a:r>
            <a:r>
              <a:rPr lang="cs-CZ" baseline="30000" smtClean="0"/>
              <a:t>2</a:t>
            </a:r>
            <a:r>
              <a:rPr lang="cs-CZ" smtClean="0"/>
              <a:t>-y</a:t>
            </a:r>
            <a:r>
              <a:rPr lang="cs-CZ" baseline="30000" smtClean="0"/>
              <a:t>2</a:t>
            </a:r>
            <a:r>
              <a:rPr lang="cs-CZ" smtClean="0"/>
              <a:t>= </a:t>
            </a:r>
            <a:r>
              <a:rPr lang="cs-CZ" smtClean="0">
                <a:solidFill>
                  <a:srgbClr val="FF0000"/>
                </a:solidFill>
              </a:rPr>
              <a:t>(x-y).(x+y)</a:t>
            </a:r>
          </a:p>
          <a:p>
            <a:pPr>
              <a:buFont typeface="Arial" charset="0"/>
              <a:buNone/>
            </a:pPr>
            <a:r>
              <a:rPr lang="cs-CZ" smtClean="0"/>
              <a:t>100-y</a:t>
            </a:r>
            <a:r>
              <a:rPr lang="cs-CZ" baseline="30000" smtClean="0"/>
              <a:t>2</a:t>
            </a:r>
            <a:r>
              <a:rPr lang="cs-CZ" smtClean="0"/>
              <a:t>= </a:t>
            </a:r>
            <a:r>
              <a:rPr lang="cs-CZ" smtClean="0">
                <a:solidFill>
                  <a:srgbClr val="FF0000"/>
                </a:solidFill>
              </a:rPr>
              <a:t>(10-y).(10+y)</a:t>
            </a:r>
          </a:p>
          <a:p>
            <a:pPr>
              <a:buFont typeface="Arial" charset="0"/>
              <a:buNone/>
            </a:pPr>
            <a:r>
              <a:rPr lang="cs-CZ" smtClean="0"/>
              <a:t>x</a:t>
            </a:r>
            <a:r>
              <a:rPr lang="cs-CZ" baseline="30000" smtClean="0"/>
              <a:t>2</a:t>
            </a:r>
            <a:r>
              <a:rPr lang="cs-CZ" smtClean="0"/>
              <a:t>-y</a:t>
            </a:r>
            <a:r>
              <a:rPr lang="cs-CZ" baseline="30000" smtClean="0"/>
              <a:t>4</a:t>
            </a:r>
            <a:r>
              <a:rPr lang="cs-CZ" smtClean="0"/>
              <a:t>= </a:t>
            </a:r>
            <a:r>
              <a:rPr lang="cs-CZ" smtClean="0">
                <a:solidFill>
                  <a:srgbClr val="FF0000"/>
                </a:solidFill>
              </a:rPr>
              <a:t>(x-y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).(x+y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)</a:t>
            </a:r>
          </a:p>
          <a:p>
            <a:pPr>
              <a:buFont typeface="Arial" charset="0"/>
              <a:buNone/>
            </a:pPr>
            <a:r>
              <a:rPr lang="cs-CZ" smtClean="0"/>
              <a:t>a</a:t>
            </a:r>
            <a:r>
              <a:rPr lang="cs-CZ" baseline="30000" smtClean="0"/>
              <a:t>4</a:t>
            </a:r>
            <a:r>
              <a:rPr lang="cs-CZ" smtClean="0"/>
              <a:t>-49b</a:t>
            </a:r>
            <a:r>
              <a:rPr lang="cs-CZ" baseline="30000" smtClean="0"/>
              <a:t>2</a:t>
            </a:r>
            <a:r>
              <a:rPr lang="cs-CZ" smtClean="0"/>
              <a:t>= </a:t>
            </a:r>
            <a:r>
              <a:rPr lang="cs-CZ" smtClean="0">
                <a:solidFill>
                  <a:srgbClr val="FF0000"/>
                </a:solidFill>
              </a:rPr>
              <a:t>(a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- 7b).(a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+7b)</a:t>
            </a:r>
          </a:p>
          <a:p>
            <a:pPr>
              <a:buFont typeface="Arial" charset="0"/>
              <a:buNone/>
            </a:pPr>
            <a:r>
              <a:rPr lang="cs-CZ" smtClean="0"/>
              <a:t>x</a:t>
            </a:r>
            <a:r>
              <a:rPr lang="cs-CZ" baseline="30000" smtClean="0"/>
              <a:t>2</a:t>
            </a:r>
            <a:r>
              <a:rPr lang="cs-CZ" smtClean="0"/>
              <a:t>-25y</a:t>
            </a:r>
            <a:r>
              <a:rPr lang="cs-CZ" baseline="30000" smtClean="0"/>
              <a:t>2</a:t>
            </a:r>
            <a:r>
              <a:rPr lang="cs-CZ" smtClean="0"/>
              <a:t>= </a:t>
            </a:r>
            <a:r>
              <a:rPr lang="cs-CZ" smtClean="0">
                <a:solidFill>
                  <a:srgbClr val="FF0000"/>
                </a:solidFill>
              </a:rPr>
              <a:t>(x-5y).(x+5y)</a:t>
            </a:r>
          </a:p>
          <a:p>
            <a:pPr>
              <a:buFont typeface="Arial" charset="0"/>
              <a:buNone/>
            </a:pPr>
            <a:r>
              <a:rPr lang="cs-CZ" smtClean="0"/>
              <a:t> 9m</a:t>
            </a:r>
            <a:r>
              <a:rPr lang="cs-CZ" baseline="30000" smtClean="0"/>
              <a:t>2</a:t>
            </a:r>
            <a:r>
              <a:rPr lang="cs-CZ" smtClean="0"/>
              <a:t>-36n</a:t>
            </a:r>
            <a:r>
              <a:rPr lang="cs-CZ" baseline="30000" smtClean="0"/>
              <a:t>2</a:t>
            </a:r>
            <a:r>
              <a:rPr lang="cs-CZ" smtClean="0"/>
              <a:t>= </a:t>
            </a:r>
            <a:r>
              <a:rPr lang="cs-CZ" smtClean="0">
                <a:solidFill>
                  <a:srgbClr val="FF0000"/>
                </a:solidFill>
              </a:rPr>
              <a:t>(3m-6n).(3m+6n)</a:t>
            </a:r>
          </a:p>
          <a:p>
            <a:pPr>
              <a:buFont typeface="Arial" charset="0"/>
              <a:buNone/>
            </a:pPr>
            <a:r>
              <a:rPr lang="cs-CZ" smtClean="0"/>
              <a:t> 4x</a:t>
            </a:r>
            <a:r>
              <a:rPr lang="cs-CZ" baseline="30000" smtClean="0"/>
              <a:t>2</a:t>
            </a:r>
            <a:r>
              <a:rPr lang="cs-CZ" smtClean="0"/>
              <a:t>-36= </a:t>
            </a:r>
            <a:r>
              <a:rPr lang="cs-CZ" smtClean="0">
                <a:solidFill>
                  <a:srgbClr val="FF0000"/>
                </a:solidFill>
              </a:rPr>
              <a:t>(2x-6).(2x+6)</a:t>
            </a:r>
          </a:p>
          <a:p>
            <a:pPr>
              <a:buFont typeface="Arial" charset="0"/>
              <a:buNone/>
            </a:pPr>
            <a:r>
              <a:rPr lang="cs-CZ" smtClean="0"/>
              <a:t>16- 4y</a:t>
            </a:r>
            <a:r>
              <a:rPr lang="cs-CZ" baseline="30000" smtClean="0"/>
              <a:t>2</a:t>
            </a:r>
            <a:r>
              <a:rPr lang="cs-CZ" smtClean="0"/>
              <a:t>=</a:t>
            </a:r>
            <a:r>
              <a:rPr lang="cs-CZ" smtClean="0">
                <a:solidFill>
                  <a:srgbClr val="FF0000"/>
                </a:solidFill>
              </a:rPr>
              <a:t>(4-2y).(4+2y)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Druhá mocnina dvojčlenu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(a+b)</a:t>
            </a:r>
            <a:r>
              <a:rPr lang="cs-CZ" baseline="30000" smtClean="0"/>
              <a:t>2</a:t>
            </a:r>
            <a:r>
              <a:rPr lang="cs-CZ" smtClean="0"/>
              <a:t>=(a+b).(a+b)=a</a:t>
            </a:r>
            <a:r>
              <a:rPr lang="cs-CZ" baseline="30000" smtClean="0"/>
              <a:t>2</a:t>
            </a:r>
            <a:r>
              <a:rPr lang="cs-CZ" smtClean="0"/>
              <a:t>+ab+ab+b</a:t>
            </a:r>
            <a:r>
              <a:rPr lang="cs-CZ" baseline="30000" smtClean="0"/>
              <a:t>2</a:t>
            </a:r>
            <a:r>
              <a:rPr lang="cs-CZ" smtClean="0"/>
              <a:t>=a</a:t>
            </a:r>
            <a:r>
              <a:rPr lang="cs-CZ" baseline="30000" smtClean="0"/>
              <a:t>2</a:t>
            </a:r>
            <a:r>
              <a:rPr lang="cs-CZ" smtClean="0"/>
              <a:t>+2ab+b</a:t>
            </a:r>
            <a:r>
              <a:rPr lang="cs-CZ" baseline="30000" smtClean="0"/>
              <a:t>2</a:t>
            </a:r>
          </a:p>
          <a:p>
            <a:pPr>
              <a:buFont typeface="Arial" charset="0"/>
              <a:buNone/>
            </a:pPr>
            <a:endParaRPr lang="cs-CZ" baseline="30000" smtClean="0"/>
          </a:p>
          <a:p>
            <a:pPr>
              <a:buFont typeface="Arial" charset="0"/>
              <a:buNone/>
            </a:pPr>
            <a:r>
              <a:rPr lang="cs-CZ" smtClean="0"/>
              <a:t>Platí vzorec: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Druhá mocnina součtu dvojčlenu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( a + b )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= a</a:t>
            </a:r>
            <a:r>
              <a:rPr lang="cs-CZ" baseline="30000" smtClean="0">
                <a:solidFill>
                  <a:srgbClr val="FF0000"/>
                </a:solidFill>
              </a:rPr>
              <a:t>2 </a:t>
            </a:r>
            <a:r>
              <a:rPr lang="cs-CZ" smtClean="0">
                <a:solidFill>
                  <a:srgbClr val="FF0000"/>
                </a:solidFill>
              </a:rPr>
              <a:t>+ 2ab + b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</a:p>
          <a:p>
            <a:pPr>
              <a:buFont typeface="Arial" charset="0"/>
              <a:buNone/>
            </a:pPr>
            <a:endParaRPr lang="cs-CZ" baseline="300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/>
              <a:t>(2x+5y)</a:t>
            </a:r>
            <a:r>
              <a:rPr lang="cs-CZ" baseline="30000" smtClean="0"/>
              <a:t>2</a:t>
            </a:r>
            <a:r>
              <a:rPr lang="cs-CZ" smtClean="0"/>
              <a:t>= (2x)</a:t>
            </a:r>
            <a:r>
              <a:rPr lang="cs-CZ" baseline="30000" smtClean="0"/>
              <a:t>2</a:t>
            </a:r>
            <a:r>
              <a:rPr lang="cs-CZ" smtClean="0"/>
              <a:t>+2.2x.5y +(5y)</a:t>
            </a:r>
            <a:r>
              <a:rPr lang="cs-CZ" baseline="30000" smtClean="0"/>
              <a:t>2</a:t>
            </a:r>
            <a:r>
              <a:rPr lang="cs-CZ" smtClean="0"/>
              <a:t>=4x</a:t>
            </a:r>
            <a:r>
              <a:rPr lang="cs-CZ" baseline="30000" smtClean="0"/>
              <a:t>2</a:t>
            </a:r>
            <a:r>
              <a:rPr lang="cs-CZ" smtClean="0"/>
              <a:t>+20xy+25y</a:t>
            </a:r>
            <a:r>
              <a:rPr lang="cs-CZ" baseline="30000" smtClean="0"/>
              <a:t>2</a:t>
            </a: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(a	+  b)</a:t>
            </a:r>
            <a:r>
              <a:rPr lang="cs-CZ" baseline="30000" smtClean="0"/>
              <a:t>2</a:t>
            </a:r>
            <a:r>
              <a:rPr lang="cs-CZ" smtClean="0"/>
              <a:t> =    a</a:t>
            </a:r>
            <a:r>
              <a:rPr lang="cs-CZ" baseline="30000" smtClean="0"/>
              <a:t>2  </a:t>
            </a:r>
            <a:r>
              <a:rPr lang="cs-CZ" smtClean="0"/>
              <a:t>+ 2 . a . b +   b</a:t>
            </a:r>
            <a:r>
              <a:rPr lang="cs-CZ" baseline="30000" smtClean="0"/>
              <a:t>2</a:t>
            </a:r>
            <a:r>
              <a:rPr lang="cs-CZ" smtClean="0"/>
              <a:t>  </a:t>
            </a:r>
          </a:p>
          <a:p>
            <a:pPr>
              <a:buFont typeface="Arial" charset="0"/>
              <a:buNone/>
            </a:pPr>
            <a:endParaRPr lang="cs-CZ" sz="3600" smtClean="0"/>
          </a:p>
        </p:txBody>
      </p:sp>
      <p:cxnSp>
        <p:nvCxnSpPr>
          <p:cNvPr id="10" name="Přímá spojovací šipka 9"/>
          <p:cNvCxnSpPr/>
          <p:nvPr/>
        </p:nvCxnSpPr>
        <p:spPr>
          <a:xfrm rot="5400000" flipH="1" flipV="1">
            <a:off x="1250157" y="5250656"/>
            <a:ext cx="357188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607219" y="5322094"/>
            <a:ext cx="428625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2320925" y="5322888"/>
            <a:ext cx="357187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 flipH="1" flipV="1">
            <a:off x="3178176" y="5251450"/>
            <a:ext cx="214312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6200000" flipV="1">
            <a:off x="3536156" y="5322094"/>
            <a:ext cx="428625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6200000" flipV="1">
            <a:off x="4036219" y="5322094"/>
            <a:ext cx="428625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5400000" flipH="1" flipV="1">
            <a:off x="4856956" y="5287169"/>
            <a:ext cx="28733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56975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smtClean="0"/>
              <a:t>(</a:t>
            </a:r>
            <a:r>
              <a:rPr lang="cs-CZ" smtClean="0"/>
              <a:t>a-b)</a:t>
            </a:r>
            <a:r>
              <a:rPr lang="cs-CZ" baseline="30000" smtClean="0"/>
              <a:t>2</a:t>
            </a:r>
            <a:r>
              <a:rPr lang="cs-CZ" smtClean="0"/>
              <a:t>=(a-b).(a-b)=a</a:t>
            </a:r>
            <a:r>
              <a:rPr lang="cs-CZ" baseline="30000" smtClean="0"/>
              <a:t>2 </a:t>
            </a:r>
            <a:r>
              <a:rPr lang="cs-CZ" smtClean="0"/>
              <a:t>–ab-ab+b</a:t>
            </a:r>
            <a:r>
              <a:rPr lang="cs-CZ" baseline="30000" smtClean="0"/>
              <a:t>2</a:t>
            </a:r>
            <a:r>
              <a:rPr lang="cs-CZ" smtClean="0"/>
              <a:t>=a</a:t>
            </a:r>
            <a:r>
              <a:rPr lang="cs-CZ" baseline="30000" smtClean="0"/>
              <a:t>2</a:t>
            </a:r>
            <a:r>
              <a:rPr lang="cs-CZ" smtClean="0"/>
              <a:t>-2ab+b</a:t>
            </a:r>
            <a:r>
              <a:rPr lang="cs-CZ" baseline="30000" smtClean="0"/>
              <a:t>2</a:t>
            </a:r>
          </a:p>
          <a:p>
            <a:pPr>
              <a:buFont typeface="Arial" charset="0"/>
              <a:buNone/>
            </a:pPr>
            <a:endParaRPr lang="cs-CZ" baseline="30000" smtClean="0"/>
          </a:p>
          <a:p>
            <a:pPr>
              <a:buFont typeface="Arial" charset="0"/>
              <a:buNone/>
            </a:pPr>
            <a:r>
              <a:rPr lang="cs-CZ" smtClean="0"/>
              <a:t>Platí vzorec: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Druhá mocnina rozdílu dvojčlenu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(a-b)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=a</a:t>
            </a:r>
            <a:r>
              <a:rPr lang="cs-CZ" baseline="30000" smtClean="0">
                <a:solidFill>
                  <a:srgbClr val="FF0000"/>
                </a:solidFill>
              </a:rPr>
              <a:t>2-</a:t>
            </a:r>
            <a:r>
              <a:rPr lang="cs-CZ" smtClean="0">
                <a:solidFill>
                  <a:srgbClr val="FF0000"/>
                </a:solidFill>
              </a:rPr>
              <a:t>2ab+b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</a:p>
          <a:p>
            <a:pPr>
              <a:buFont typeface="Arial" charset="0"/>
              <a:buNone/>
            </a:pPr>
            <a:endParaRPr lang="cs-CZ" baseline="300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/>
              <a:t>(3x-4y)</a:t>
            </a:r>
            <a:r>
              <a:rPr lang="cs-CZ" baseline="30000" smtClean="0"/>
              <a:t>2</a:t>
            </a:r>
            <a:r>
              <a:rPr lang="cs-CZ" smtClean="0"/>
              <a:t>= (2x)</a:t>
            </a:r>
            <a:r>
              <a:rPr lang="cs-CZ" baseline="30000" smtClean="0"/>
              <a:t>2  </a:t>
            </a:r>
            <a:r>
              <a:rPr lang="cs-CZ" smtClean="0"/>
              <a:t>-2.3x.4y +(4y)</a:t>
            </a:r>
            <a:r>
              <a:rPr lang="cs-CZ" baseline="30000" smtClean="0"/>
              <a:t>2</a:t>
            </a:r>
            <a:r>
              <a:rPr lang="cs-CZ" smtClean="0"/>
              <a:t>=4x</a:t>
            </a:r>
            <a:r>
              <a:rPr lang="cs-CZ" baseline="30000" smtClean="0"/>
              <a:t>2</a:t>
            </a:r>
            <a:r>
              <a:rPr lang="cs-CZ" smtClean="0"/>
              <a:t> -24xy+16y</a:t>
            </a:r>
            <a:r>
              <a:rPr lang="cs-CZ" baseline="30000" smtClean="0"/>
              <a:t>2</a:t>
            </a: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(a  -  b)</a:t>
            </a:r>
            <a:r>
              <a:rPr lang="cs-CZ" baseline="30000" smtClean="0"/>
              <a:t>2</a:t>
            </a:r>
            <a:r>
              <a:rPr lang="cs-CZ" smtClean="0"/>
              <a:t> =    a</a:t>
            </a:r>
            <a:r>
              <a:rPr lang="cs-CZ" baseline="30000" smtClean="0"/>
              <a:t>2   </a:t>
            </a:r>
            <a:r>
              <a:rPr lang="cs-CZ" smtClean="0"/>
              <a:t> - 2 . a . b +   b</a:t>
            </a:r>
            <a:r>
              <a:rPr lang="cs-CZ" baseline="30000" smtClean="0"/>
              <a:t>2</a:t>
            </a:r>
            <a:r>
              <a:rPr lang="cs-CZ" smtClean="0"/>
              <a:t>  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 rot="5400000" flipH="1" flipV="1">
            <a:off x="571500" y="4143375"/>
            <a:ext cx="428625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 flipH="1" flipV="1">
            <a:off x="1285082" y="4215606"/>
            <a:ext cx="285750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6200000" flipV="1">
            <a:off x="2357438" y="4214813"/>
            <a:ext cx="357187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V="1">
            <a:off x="3143251" y="4071937"/>
            <a:ext cx="285750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V="1">
            <a:off x="3643313" y="4143375"/>
            <a:ext cx="357187" cy="2143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6200000" flipV="1">
            <a:off x="4071938" y="4143375"/>
            <a:ext cx="357187" cy="2143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6200000" flipV="1">
            <a:off x="4893469" y="4107657"/>
            <a:ext cx="357187" cy="28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500"/>
            <a:ext cx="8229600" cy="55546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Příklady:</a:t>
            </a:r>
          </a:p>
          <a:p>
            <a:pPr>
              <a:buFont typeface="Arial" charset="0"/>
              <a:buNone/>
            </a:pPr>
            <a:r>
              <a:rPr lang="cs-CZ" smtClean="0"/>
              <a:t>(5a+3b)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(2x</a:t>
            </a:r>
            <a:r>
              <a:rPr lang="cs-CZ" baseline="30000" smtClean="0"/>
              <a:t>2 </a:t>
            </a:r>
            <a:r>
              <a:rPr lang="cs-CZ" smtClean="0"/>
              <a:t>-4)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(-7y-2z</a:t>
            </a:r>
            <a:r>
              <a:rPr lang="cs-CZ" baseline="30000" smtClean="0"/>
              <a:t>3</a:t>
            </a:r>
            <a:r>
              <a:rPr lang="cs-CZ" smtClean="0"/>
              <a:t>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(a</a:t>
            </a:r>
            <a:r>
              <a:rPr lang="cs-CZ" baseline="30000" smtClean="0"/>
              <a:t>2</a:t>
            </a:r>
            <a:r>
              <a:rPr lang="cs-CZ" smtClean="0"/>
              <a:t>+3ab)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(-8c</a:t>
            </a:r>
            <a:r>
              <a:rPr lang="cs-CZ" baseline="30000" smtClean="0"/>
              <a:t>2</a:t>
            </a:r>
            <a:r>
              <a:rPr lang="cs-CZ" smtClean="0"/>
              <a:t>+3d)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(-7y-2z</a:t>
            </a:r>
            <a:r>
              <a:rPr lang="cs-CZ" baseline="30000" smtClean="0"/>
              <a:t>3</a:t>
            </a:r>
            <a:r>
              <a:rPr lang="cs-CZ" smtClean="0"/>
              <a:t>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(-6u</a:t>
            </a:r>
            <a:r>
              <a:rPr lang="cs-CZ" baseline="30000" smtClean="0"/>
              <a:t>2</a:t>
            </a:r>
            <a:r>
              <a:rPr lang="cs-CZ" smtClean="0"/>
              <a:t>+3v)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Řešení:</a:t>
            </a:r>
          </a:p>
          <a:p>
            <a:pPr>
              <a:buFont typeface="Arial" charset="0"/>
              <a:buNone/>
            </a:pPr>
            <a:r>
              <a:rPr lang="cs-CZ" smtClean="0"/>
              <a:t>(5a+3b)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  <a:r>
              <a:rPr lang="cs-CZ" smtClean="0">
                <a:solidFill>
                  <a:srgbClr val="FF0000"/>
                </a:solidFill>
              </a:rPr>
              <a:t>25a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+30ab+9b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/>
              <a:t>(2x</a:t>
            </a:r>
            <a:r>
              <a:rPr lang="cs-CZ" baseline="30000" smtClean="0"/>
              <a:t>2 </a:t>
            </a:r>
            <a:r>
              <a:rPr lang="cs-CZ" smtClean="0"/>
              <a:t>-4)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  <a:r>
              <a:rPr lang="cs-CZ" smtClean="0">
                <a:solidFill>
                  <a:srgbClr val="FF0000"/>
                </a:solidFill>
              </a:rPr>
              <a:t>4x</a:t>
            </a:r>
            <a:r>
              <a:rPr lang="cs-CZ" baseline="30000" smtClean="0">
                <a:solidFill>
                  <a:srgbClr val="FF0000"/>
                </a:solidFill>
              </a:rPr>
              <a:t>4 </a:t>
            </a:r>
            <a:r>
              <a:rPr lang="cs-CZ" smtClean="0">
                <a:solidFill>
                  <a:srgbClr val="FF0000"/>
                </a:solidFill>
              </a:rPr>
              <a:t>-16x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+16</a:t>
            </a:r>
            <a:endParaRPr lang="cs-CZ" baseline="300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/>
              <a:t>(-7y-2z</a:t>
            </a:r>
            <a:r>
              <a:rPr lang="cs-CZ" baseline="30000" smtClean="0"/>
              <a:t>3</a:t>
            </a:r>
            <a:r>
              <a:rPr lang="cs-CZ" smtClean="0"/>
              <a:t>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  <a:r>
              <a:rPr lang="cs-CZ" smtClean="0">
                <a:solidFill>
                  <a:srgbClr val="FF0000"/>
                </a:solidFill>
              </a:rPr>
              <a:t>49y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+28yz 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r>
              <a:rPr lang="cs-CZ" smtClean="0">
                <a:solidFill>
                  <a:srgbClr val="FF0000"/>
                </a:solidFill>
              </a:rPr>
              <a:t>+4z</a:t>
            </a:r>
            <a:r>
              <a:rPr lang="cs-CZ" baseline="30000" smtClean="0">
                <a:solidFill>
                  <a:srgbClr val="FF0000"/>
                </a:solidFill>
              </a:rPr>
              <a:t>6</a:t>
            </a: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/>
              <a:t>(a</a:t>
            </a:r>
            <a:r>
              <a:rPr lang="cs-CZ" baseline="30000" smtClean="0"/>
              <a:t>2</a:t>
            </a:r>
            <a:r>
              <a:rPr lang="cs-CZ" smtClean="0"/>
              <a:t>+3ab)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  <a:r>
              <a:rPr lang="cs-CZ" smtClean="0">
                <a:solidFill>
                  <a:srgbClr val="FF0000"/>
                </a:solidFill>
              </a:rPr>
              <a:t>a</a:t>
            </a:r>
            <a:r>
              <a:rPr lang="cs-CZ" baseline="30000" smtClean="0">
                <a:solidFill>
                  <a:srgbClr val="FF0000"/>
                </a:solidFill>
              </a:rPr>
              <a:t>4</a:t>
            </a:r>
            <a:r>
              <a:rPr lang="cs-CZ" smtClean="0">
                <a:solidFill>
                  <a:srgbClr val="FF0000"/>
                </a:solidFill>
              </a:rPr>
              <a:t>+6a 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b+9 a 2b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/>
              <a:t>(-8c</a:t>
            </a:r>
            <a:r>
              <a:rPr lang="cs-CZ" baseline="30000" smtClean="0"/>
              <a:t>2</a:t>
            </a:r>
            <a:r>
              <a:rPr lang="cs-CZ" smtClean="0"/>
              <a:t>+3d)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  <a:r>
              <a:rPr lang="cs-CZ" smtClean="0">
                <a:solidFill>
                  <a:srgbClr val="FF0000"/>
                </a:solidFill>
              </a:rPr>
              <a:t>9d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-48c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d+9d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/>
              <a:t>(-7y-2z</a:t>
            </a:r>
            <a:r>
              <a:rPr lang="cs-CZ" baseline="30000" smtClean="0"/>
              <a:t>3</a:t>
            </a:r>
            <a:r>
              <a:rPr lang="cs-CZ" smtClean="0"/>
              <a:t>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  <a:r>
              <a:rPr lang="cs-CZ" smtClean="0">
                <a:solidFill>
                  <a:srgbClr val="FF0000"/>
                </a:solidFill>
              </a:rPr>
              <a:t>49y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+28yz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r>
              <a:rPr lang="cs-CZ" smtClean="0">
                <a:solidFill>
                  <a:srgbClr val="FF0000"/>
                </a:solidFill>
              </a:rPr>
              <a:t>+4z</a:t>
            </a:r>
            <a:r>
              <a:rPr lang="cs-CZ" baseline="30000" smtClean="0">
                <a:solidFill>
                  <a:srgbClr val="FF0000"/>
                </a:solidFill>
              </a:rPr>
              <a:t>6</a:t>
            </a: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/>
              <a:t>(-6u</a:t>
            </a:r>
            <a:r>
              <a:rPr lang="cs-CZ" baseline="30000" smtClean="0"/>
              <a:t>2</a:t>
            </a:r>
            <a:r>
              <a:rPr lang="cs-CZ" smtClean="0"/>
              <a:t>+3v)</a:t>
            </a:r>
            <a:r>
              <a:rPr lang="cs-CZ" baseline="30000" smtClean="0"/>
              <a:t>2</a:t>
            </a:r>
            <a:r>
              <a:rPr lang="cs-CZ" smtClean="0"/>
              <a:t>=</a:t>
            </a:r>
            <a:r>
              <a:rPr lang="cs-CZ" smtClean="0">
                <a:solidFill>
                  <a:srgbClr val="FF0000"/>
                </a:solidFill>
              </a:rPr>
              <a:t>9v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-36u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v+36u</a:t>
            </a:r>
            <a:r>
              <a:rPr lang="cs-CZ" baseline="30000" smtClean="0">
                <a:solidFill>
                  <a:srgbClr val="FF0000"/>
                </a:solidFill>
              </a:rPr>
              <a:t>4</a:t>
            </a: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u="sng" dirty="0" smtClean="0"/>
              <a:t>Anotace: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Tato prezentace slouží jako výklad rozkladu mnohočlenu na součin užitím vzorců.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V první části prezentace je odvozen vzorec pro rozdíl druhých mocnin, který žáci procvičují. V druhé části je odvozen vzorec druhé mocniny součtu a rozdílu dvojčlenu a opět žáci procvičují na konkrétních příkladech.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Prezentace je doplněna krátkým </a:t>
            </a:r>
            <a:r>
              <a:rPr lang="cs-CZ" dirty="0" smtClean="0">
                <a:hlinkClick r:id="rId2"/>
              </a:rPr>
              <a:t>testem</a:t>
            </a:r>
            <a:r>
              <a:rPr lang="cs-CZ" dirty="0" smtClean="0"/>
              <a:t> na procvičení vzorců.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Tento test je zadán jako samostatná práce. Kontrola testu na interaktivní tabuli.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u="sng" dirty="0" smtClean="0"/>
              <a:t>Použité zdroje: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Odvárko Oldřich- Kadleček Jiří:  Matematika pro 8. </a:t>
            </a:r>
            <a:r>
              <a:rPr lang="cs-CZ"/>
              <a:t>Ročník ZŠ  1.díl , 1.vydání 1999,  Prometheus</a:t>
            </a:r>
            <a:r>
              <a:rPr lang="cs-CZ" smtClean="0"/>
              <a:t>, </a:t>
            </a:r>
            <a:r>
              <a:rPr lang="cs-CZ"/>
              <a:t>počet stran 95, ISBN 80-7196-148-5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328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Calibri</vt:lpstr>
      <vt:lpstr>Arial</vt:lpstr>
      <vt:lpstr>Motiv sady Office</vt:lpstr>
      <vt:lpstr>ROZKLAD MNOHOČLENU UŽITÍM VZORCŮ</vt:lpstr>
      <vt:lpstr>Snímek 2</vt:lpstr>
      <vt:lpstr>ROZKLAD MNOHOČLENU UŽITÍM VZORCŮ</vt:lpstr>
      <vt:lpstr>Rozdíl druhých mocnin</vt:lpstr>
      <vt:lpstr>Snímek 5</vt:lpstr>
      <vt:lpstr>Snímek 6</vt:lpstr>
      <vt:lpstr>Druhá mocnina dvojčlenu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ROZKLAD MNOHOČLENU UŽITÍM VZORCŮ</dc:title>
  <dc:creator>Vaclav</dc:creator>
  <cp:lastModifiedBy>Maminka</cp:lastModifiedBy>
  <cp:revision>31</cp:revision>
  <dcterms:created xsi:type="dcterms:W3CDTF">2012-01-15T11:24:27Z</dcterms:created>
  <dcterms:modified xsi:type="dcterms:W3CDTF">2012-03-02T10:25:29Z</dcterms:modified>
</cp:coreProperties>
</file>