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70" r:id="rId5"/>
    <p:sldId id="280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VY_32_INOVACE_05_CH_Rasochová_uhlí </a:t>
          </a:r>
          <a:r>
            <a:rPr lang="cs-CZ" sz="1600" dirty="0" smtClean="0"/>
            <a:t>jako zdroj energie. 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Uhlí jako zdroj energie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ScaleY="114263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471" custLinFactNeighborY="6356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407257"/>
          <a:ext cx="5342993" cy="30350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VY_32_INOVACE_05_CH_Rasochová_uhlí </a:t>
          </a:r>
          <a:r>
            <a:rPr lang="cs-CZ" sz="1600" kern="1200" dirty="0" smtClean="0"/>
            <a:t>jako zdroj energie. </a:t>
          </a:r>
          <a:endParaRPr lang="cs-CZ" sz="1600" kern="1200" dirty="0"/>
        </a:p>
      </dsp:txBody>
      <dsp:txXfrm>
        <a:off x="2289854" y="1407257"/>
        <a:ext cx="5342993" cy="837266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437142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Uhlí jako zdroj energie</a:t>
          </a:r>
          <a:endParaRPr lang="cs-CZ" sz="1600" kern="1200" dirty="0"/>
        </a:p>
      </dsp:txBody>
      <dsp:txXfrm>
        <a:off x="2289854" y="2437142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4/Mineral_Antracita_GDFL001.JPG" TargetMode="External"/><Relationship Id="rId2" Type="http://schemas.openxmlformats.org/officeDocument/2006/relationships/hyperlink" Target="http://upload.wikimedia.org/wikipedia/commons/7/72/Coal_anthracit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8/80/CoalcliffICC.jpg" TargetMode="External"/><Relationship Id="rId5" Type="http://schemas.openxmlformats.org/officeDocument/2006/relationships/hyperlink" Target="http://upload.wikimedia.org/wikipedia/commons/0/00/Elna_Detmarovice.jpg" TargetMode="External"/><Relationship Id="rId4" Type="http://schemas.openxmlformats.org/officeDocument/2006/relationships/hyperlink" Target="http://upload.wikimedia.org/wikipedia/commons/2/21/Braunkohle_als_Hausbrand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6/Drilling_of_blastholes_with_air_drill.png" TargetMode="External"/><Relationship Id="rId2" Type="http://schemas.openxmlformats.org/officeDocument/2006/relationships/hyperlink" Target="http://upload.wikimedia.org/wikipedia/commons/8/8e/Meyers_b15_s0272b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5670074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30633" y="5277862"/>
            <a:ext cx="34650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19.4. 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027664"/>
            <a:ext cx="7312658" cy="601136"/>
          </a:xfrm>
          <a:ln>
            <a:solidFill>
              <a:schemeClr val="accent1"/>
            </a:solidFill>
          </a:ln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Anotace A METODICKÝ POKYN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Žáci se seznámí s uhlím jako zdrojem energie.</a:t>
            </a:r>
          </a:p>
          <a:p>
            <a:r>
              <a:rPr lang="cs-CZ" dirty="0" smtClean="0"/>
              <a:t>Využívání informační technologie.</a:t>
            </a:r>
          </a:p>
          <a:p>
            <a:r>
              <a:rPr lang="cs-CZ" dirty="0" smtClean="0"/>
              <a:t>Prezentace.</a:t>
            </a:r>
          </a:p>
          <a:p>
            <a:pPr marL="685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PALIVA</a:t>
            </a:r>
            <a:endParaRPr lang="cs-CZ" sz="6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204864"/>
            <a:ext cx="7560956" cy="3627765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hlinkClick r:id="rId2" action="ppaction://hlinksldjump"/>
              </a:rPr>
              <a:t>UHLÍ</a:t>
            </a:r>
            <a:endParaRPr lang="cs-CZ" sz="4400" b="1" dirty="0" smtClean="0"/>
          </a:p>
          <a:p>
            <a:r>
              <a:rPr lang="cs-CZ" sz="4400" b="1" dirty="0" smtClean="0"/>
              <a:t>ROPA</a:t>
            </a:r>
          </a:p>
          <a:p>
            <a:r>
              <a:rPr lang="cs-CZ" sz="4400" b="1" dirty="0" smtClean="0"/>
              <a:t>ZEMNÍ PLYN</a:t>
            </a:r>
            <a:endParaRPr lang="cs-CZ" sz="4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76872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307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0511" y="692696"/>
            <a:ext cx="36854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UHLÍ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339027"/>
            <a:ext cx="7861929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300" b="1" dirty="0" smtClean="0">
                <a:solidFill>
                  <a:schemeClr val="bg2">
                    <a:lumMod val="75000"/>
                  </a:schemeClr>
                </a:solidFill>
              </a:rPr>
              <a:t>Přírodní zdroj energie</a:t>
            </a:r>
          </a:p>
          <a:p>
            <a:endParaRPr lang="cs-CZ" sz="2300" b="1" dirty="0" smtClean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300" b="1" dirty="0" smtClean="0">
                <a:solidFill>
                  <a:schemeClr val="bg2">
                    <a:lumMod val="75000"/>
                  </a:schemeClr>
                </a:solidFill>
              </a:rPr>
              <a:t>Hořlavá hornina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300" b="1" dirty="0">
              <a:solidFill>
                <a:schemeClr val="tx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300" b="1" dirty="0" smtClean="0">
                <a:solidFill>
                  <a:schemeClr val="accent1">
                    <a:lumMod val="75000"/>
                  </a:schemeClr>
                </a:solidFill>
              </a:rPr>
              <a:t>Druhy uhlí:   </a:t>
            </a:r>
            <a:r>
              <a:rPr lang="cs-CZ" sz="2300" b="1" dirty="0" smtClean="0">
                <a:solidFill>
                  <a:schemeClr val="tx2"/>
                </a:solidFill>
                <a:hlinkClick r:id="rId2"/>
              </a:rPr>
              <a:t>Antracit</a:t>
            </a:r>
            <a:r>
              <a:rPr lang="cs-CZ" sz="2300" b="1" dirty="0" smtClean="0">
                <a:solidFill>
                  <a:schemeClr val="tx2"/>
                </a:solidFill>
              </a:rPr>
              <a:t>, </a:t>
            </a:r>
            <a:r>
              <a:rPr lang="cs-CZ" sz="2300" b="1" dirty="0" smtClean="0">
                <a:solidFill>
                  <a:schemeClr val="tx2"/>
                </a:solidFill>
                <a:hlinkClick r:id="rId3"/>
              </a:rPr>
              <a:t>Černé</a:t>
            </a:r>
            <a:r>
              <a:rPr lang="cs-CZ" sz="2300" b="1" dirty="0" smtClean="0">
                <a:solidFill>
                  <a:schemeClr val="tx2"/>
                </a:solidFill>
              </a:rPr>
              <a:t>, </a:t>
            </a:r>
            <a:r>
              <a:rPr lang="cs-CZ" sz="2300" b="1" dirty="0" smtClean="0">
                <a:solidFill>
                  <a:schemeClr val="tx2"/>
                </a:solidFill>
                <a:hlinkClick r:id="rId4"/>
              </a:rPr>
              <a:t>Hnědé</a:t>
            </a:r>
            <a:endParaRPr lang="cs-CZ" sz="2300" b="1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300" b="1" dirty="0">
              <a:solidFill>
                <a:schemeClr val="tx2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300" b="1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Tepelné elektrárny</a:t>
            </a:r>
            <a:endParaRPr lang="cs-CZ" sz="23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300" dirty="0"/>
              <a:t> </a:t>
            </a:r>
            <a:r>
              <a:rPr lang="cs-CZ" sz="2300" dirty="0" smtClean="0"/>
              <a:t>   </a:t>
            </a:r>
            <a:r>
              <a:rPr lang="cs-CZ" sz="2300" b="1" dirty="0" smtClean="0">
                <a:solidFill>
                  <a:schemeClr val="tx2"/>
                </a:solidFill>
              </a:rPr>
              <a:t>oxid uhličitý </a:t>
            </a:r>
          </a:p>
          <a:p>
            <a:r>
              <a:rPr lang="cs-CZ" sz="2300" b="1" dirty="0">
                <a:solidFill>
                  <a:schemeClr val="tx2"/>
                </a:solidFill>
              </a:rPr>
              <a:t> </a:t>
            </a:r>
            <a:r>
              <a:rPr lang="cs-CZ" sz="2300" b="1" dirty="0" smtClean="0">
                <a:solidFill>
                  <a:schemeClr val="tx2"/>
                </a:solidFill>
              </a:rPr>
              <a:t>   oxid siřičitý</a:t>
            </a:r>
          </a:p>
          <a:p>
            <a:endParaRPr lang="cs-CZ" sz="2300" b="1" dirty="0">
              <a:solidFill>
                <a:schemeClr val="tx2"/>
              </a:solidFill>
            </a:endParaRPr>
          </a:p>
          <a:p>
            <a:r>
              <a:rPr lang="cs-CZ" sz="2300" b="1" dirty="0">
                <a:solidFill>
                  <a:schemeClr val="tx2"/>
                </a:solidFill>
              </a:rPr>
              <a:t> </a:t>
            </a:r>
            <a:r>
              <a:rPr lang="cs-CZ" sz="2300" b="1" dirty="0" smtClean="0">
                <a:solidFill>
                  <a:schemeClr val="tx2"/>
                </a:solidFill>
              </a:rPr>
              <a:t>  Globálního oteplování a kyselé deště.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300" dirty="0" smtClean="0">
              <a:hlinkClick r:id="rId6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300" b="1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Koksárny</a:t>
            </a:r>
            <a:r>
              <a:rPr lang="cs-CZ" sz="23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300" b="1" dirty="0">
                <a:solidFill>
                  <a:schemeClr val="accent1">
                    <a:lumMod val="75000"/>
                  </a:schemeClr>
                </a:solidFill>
              </a:rPr>
              <a:t>a plynárny</a:t>
            </a:r>
          </a:p>
          <a:p>
            <a:r>
              <a:rPr lang="cs-CZ" sz="2300" b="1" dirty="0" smtClean="0">
                <a:solidFill>
                  <a:schemeClr val="tx2"/>
                </a:solidFill>
              </a:rPr>
              <a:t>    koks, svítiplyn, benzín, nafta</a:t>
            </a:r>
            <a:r>
              <a:rPr lang="cs-CZ" sz="23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92933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560840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Černé uhlí</a:t>
            </a:r>
          </a:p>
          <a:p>
            <a:r>
              <a:rPr lang="cs-CZ" sz="3600" b="1" dirty="0" smtClean="0"/>
              <a:t> </a:t>
            </a:r>
          </a:p>
          <a:p>
            <a:r>
              <a:rPr lang="cs-CZ" sz="2800" dirty="0" smtClean="0"/>
              <a:t>Vzniká  rozkladem a prouhelňováním </a:t>
            </a:r>
            <a:r>
              <a:rPr lang="cs-CZ" sz="2800" dirty="0"/>
              <a:t>vyhynulých </a:t>
            </a:r>
            <a:r>
              <a:rPr lang="cs-CZ" sz="2800" dirty="0">
                <a:hlinkClick r:id="rId2"/>
              </a:rPr>
              <a:t>stromových </a:t>
            </a:r>
            <a:r>
              <a:rPr lang="cs-CZ" sz="2800" dirty="0" smtClean="0">
                <a:hlinkClick r:id="rId2"/>
              </a:rPr>
              <a:t>plavuní</a:t>
            </a:r>
            <a:r>
              <a:rPr lang="cs-CZ" sz="2800" dirty="0" smtClean="0"/>
              <a:t>, </a:t>
            </a:r>
            <a:r>
              <a:rPr lang="cs-CZ" sz="2800" dirty="0"/>
              <a:t>které se propadly do </a:t>
            </a:r>
            <a:r>
              <a:rPr lang="cs-CZ" sz="2800" dirty="0" smtClean="0"/>
              <a:t>bažin.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755576" y="3717032"/>
            <a:ext cx="72728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/>
              <a:t>Černé uhlí</a:t>
            </a:r>
            <a:r>
              <a:rPr lang="cs-CZ" sz="2800" dirty="0"/>
              <a:t> je v podzemí a jeho </a:t>
            </a:r>
            <a:r>
              <a:rPr lang="cs-CZ" sz="2800" dirty="0">
                <a:hlinkClick r:id="rId3"/>
              </a:rPr>
              <a:t>dobývání</a:t>
            </a:r>
            <a:r>
              <a:rPr lang="cs-CZ" sz="2800" dirty="0"/>
              <a:t> je </a:t>
            </a:r>
            <a:r>
              <a:rPr lang="cs-CZ" sz="2800" b="1" dirty="0">
                <a:solidFill>
                  <a:schemeClr val="tx2"/>
                </a:solidFill>
              </a:rPr>
              <a:t>nebezpečnější</a:t>
            </a:r>
            <a:r>
              <a:rPr lang="cs-CZ" sz="2800" dirty="0"/>
              <a:t> než povrchová těžba hnědého uhlí.</a:t>
            </a:r>
          </a:p>
        </p:txBody>
      </p:sp>
    </p:spTree>
    <p:extLst>
      <p:ext uri="{BB962C8B-B14F-4D97-AF65-F5344CB8AC3E}">
        <p14:creationId xmlns:p14="http://schemas.microsoft.com/office/powerpoint/2010/main" val="218061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2008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Použité zdroje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>
            <a:normAutofit/>
          </a:bodyPr>
          <a:lstStyle/>
          <a:p>
            <a:pPr indent="-342900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indent="-342900"/>
            <a:r>
              <a:rPr lang="cs-CZ" dirty="0" smtClean="0"/>
              <a:t>Vlastní práce</a:t>
            </a:r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724</TotalTime>
  <Words>172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Prezentace aplikace PowerPoint</vt:lpstr>
      <vt:lpstr>Anotace A METODICKÝ POKYN</vt:lpstr>
      <vt:lpstr>PALIVA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86</cp:revision>
  <cp:lastPrinted>2012-04-18T20:49:37Z</cp:lastPrinted>
  <dcterms:created xsi:type="dcterms:W3CDTF">2011-08-21T15:31:45Z</dcterms:created>
  <dcterms:modified xsi:type="dcterms:W3CDTF">2012-04-29T19:53:13Z</dcterms:modified>
</cp:coreProperties>
</file>