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76" r:id="rId4"/>
    <p:sldId id="268" r:id="rId5"/>
    <p:sldId id="269" r:id="rId6"/>
    <p:sldId id="278" r:id="rId7"/>
    <p:sldId id="271" r:id="rId8"/>
    <p:sldId id="274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VY_12_INOVACE_24_Čj_Rasochová_vyjmenovaná slova, výjimky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Vyjmenovaná slova, výjimky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VY_12_INOVACE_24_Čj_Rasochová_vyjmenovaná slova, výjimky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Vyjmenovaná slova, výjimky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http/lucy.troja.mff.cuni.cz/~tichy/elektross/obrazky/magnet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986386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5229200"/>
            <a:ext cx="5328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 Datum tvorby:  3.4. 2012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Anotace a metodický pokyn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/>
              <a:t>Procvičování vyjmenovaných slov          </a:t>
            </a:r>
          </a:p>
          <a:p>
            <a:pPr marL="118872" indent="0">
              <a:buNone/>
            </a:pPr>
            <a:r>
              <a:rPr lang="cs-CZ" dirty="0"/>
              <a:t>    a výjimek.</a:t>
            </a:r>
          </a:p>
          <a:p>
            <a:r>
              <a:rPr lang="cs-CZ" dirty="0" smtClean="0"/>
              <a:t>1. </a:t>
            </a:r>
            <a:r>
              <a:rPr lang="cs-CZ" dirty="0" smtClean="0"/>
              <a:t>Aktivita – práce na IT.</a:t>
            </a:r>
            <a:endParaRPr lang="cs-CZ" dirty="0" smtClean="0"/>
          </a:p>
          <a:p>
            <a:r>
              <a:rPr lang="cs-CZ" dirty="0" smtClean="0"/>
              <a:t>2.</a:t>
            </a:r>
            <a:r>
              <a:rPr lang="cs-CZ" dirty="0"/>
              <a:t> </a:t>
            </a:r>
            <a:r>
              <a:rPr lang="cs-CZ" dirty="0" smtClean="0"/>
              <a:t>Práce na předtištěnou verzi i na IT – kontrola na IT (žáci se střídají u tabule).</a:t>
            </a:r>
          </a:p>
          <a:p>
            <a:r>
              <a:rPr lang="cs-CZ" dirty="0"/>
              <a:t>3</a:t>
            </a:r>
            <a:r>
              <a:rPr lang="cs-CZ" dirty="0" smtClean="0"/>
              <a:t>. Samostatná práce – domácí cvičení                       v předtištěné podobě.</a:t>
            </a:r>
          </a:p>
          <a:p>
            <a:r>
              <a:rPr lang="cs-CZ" dirty="0" smtClean="0"/>
              <a:t>Důraz je kladen na porozumění čteného textu, vyhledávání a třídění slov.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74" y="3496644"/>
            <a:ext cx="1681018" cy="1588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74" y="5029200"/>
            <a:ext cx="1622726" cy="1622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2" y="527576"/>
            <a:ext cx="1770508" cy="1338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2" y="2004418"/>
            <a:ext cx="1828800" cy="126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2079756"/>
            <a:ext cx="1723927" cy="1692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5241246"/>
            <a:ext cx="1730059" cy="147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639587"/>
            <a:ext cx="1714808" cy="1466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3696062"/>
            <a:ext cx="1730060" cy="1605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08700" y="116632"/>
            <a:ext cx="5139564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Podtrhni správně napsané slovo a spoj s obrázkem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33247" y="1820978"/>
            <a:ext cx="471746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		</a:t>
            </a:r>
          </a:p>
          <a:p>
            <a:r>
              <a:rPr lang="cs-CZ" dirty="0" smtClean="0"/>
              <a:t>MLÝN			MLÍN</a:t>
            </a:r>
          </a:p>
          <a:p>
            <a:endParaRPr lang="cs-CZ" dirty="0"/>
          </a:p>
          <a:p>
            <a:r>
              <a:rPr lang="cs-CZ" dirty="0" smtClean="0"/>
              <a:t> NETOPÝR		NETOPÍR</a:t>
            </a:r>
          </a:p>
          <a:p>
            <a:endParaRPr lang="cs-CZ" dirty="0" smtClean="0"/>
          </a:p>
          <a:p>
            <a:r>
              <a:rPr lang="cs-CZ" dirty="0" smtClean="0"/>
              <a:t>LYŠAJ  SMRTYHLAV	LIŠAJ SMRTIHLAV	</a:t>
            </a:r>
          </a:p>
          <a:p>
            <a:r>
              <a:rPr lang="cs-CZ" dirty="0" smtClean="0"/>
              <a:t>VÍR			VÝR</a:t>
            </a:r>
          </a:p>
          <a:p>
            <a:endParaRPr lang="cs-CZ" dirty="0"/>
          </a:p>
          <a:p>
            <a:r>
              <a:rPr lang="cs-CZ" dirty="0" smtClean="0"/>
              <a:t>SÝR			SÍR</a:t>
            </a:r>
          </a:p>
          <a:p>
            <a:endParaRPr lang="cs-CZ" dirty="0"/>
          </a:p>
          <a:p>
            <a:r>
              <a:rPr lang="cs-CZ" dirty="0" smtClean="0"/>
              <a:t>VÍT	</a:t>
            </a:r>
            <a:r>
              <a:rPr lang="cs-CZ" dirty="0"/>
              <a:t> </a:t>
            </a:r>
            <a:r>
              <a:rPr lang="cs-CZ" dirty="0" smtClean="0"/>
              <a:t>                                      VÝT</a:t>
            </a:r>
            <a:r>
              <a:rPr lang="cs-CZ" dirty="0"/>
              <a:t>	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SMIČEC			SMYČEC</a:t>
            </a:r>
          </a:p>
          <a:p>
            <a:endParaRPr lang="cs-CZ" dirty="0"/>
          </a:p>
          <a:p>
            <a:r>
              <a:rPr lang="cs-CZ" dirty="0" smtClean="0"/>
              <a:t>PTAKOPISK		PTAKOPYSK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2051720" y="2348880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051720" y="2924944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/>
          <p:nvPr/>
        </p:nvCxnSpPr>
        <p:spPr>
          <a:xfrm>
            <a:off x="2051720" y="1772816"/>
            <a:ext cx="0" cy="44482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Přímá spojnice 2060"/>
          <p:cNvCxnSpPr/>
          <p:nvPr/>
        </p:nvCxnSpPr>
        <p:spPr>
          <a:xfrm>
            <a:off x="6723003" y="1750368"/>
            <a:ext cx="18473" cy="44707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Přímá spojnice 2062"/>
          <p:cNvCxnSpPr/>
          <p:nvPr/>
        </p:nvCxnSpPr>
        <p:spPr>
          <a:xfrm>
            <a:off x="2051720" y="6221087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5" name="Přímá spojnice 2064"/>
          <p:cNvCxnSpPr/>
          <p:nvPr/>
        </p:nvCxnSpPr>
        <p:spPr>
          <a:xfrm>
            <a:off x="2051720" y="1772816"/>
            <a:ext cx="46712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Přímá spojnice 2068"/>
          <p:cNvCxnSpPr/>
          <p:nvPr/>
        </p:nvCxnSpPr>
        <p:spPr>
          <a:xfrm>
            <a:off x="2060956" y="3496644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1" name="Přímá spojnice 2070"/>
          <p:cNvCxnSpPr/>
          <p:nvPr/>
        </p:nvCxnSpPr>
        <p:spPr>
          <a:xfrm>
            <a:off x="2070193" y="4083135"/>
            <a:ext cx="46712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3" name="Přímá spojnice 2072"/>
          <p:cNvCxnSpPr/>
          <p:nvPr/>
        </p:nvCxnSpPr>
        <p:spPr>
          <a:xfrm>
            <a:off x="2033247" y="4581128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5" name="Přímá spojnice 2074"/>
          <p:cNvCxnSpPr/>
          <p:nvPr/>
        </p:nvCxnSpPr>
        <p:spPr>
          <a:xfrm>
            <a:off x="2051720" y="5085184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7" name="Přímá spojnice 2076"/>
          <p:cNvCxnSpPr/>
          <p:nvPr/>
        </p:nvCxnSpPr>
        <p:spPr>
          <a:xfrm flipV="1">
            <a:off x="2033247" y="5712257"/>
            <a:ext cx="4680520" cy="20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9" name="Přímá spojnice 2078"/>
          <p:cNvCxnSpPr/>
          <p:nvPr/>
        </p:nvCxnSpPr>
        <p:spPr>
          <a:xfrm>
            <a:off x="4364270" y="1776435"/>
            <a:ext cx="36946" cy="44707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987824" y="826855"/>
            <a:ext cx="2808312" cy="369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2529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041304"/>
          </a:xfrm>
        </p:spPr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. Doplň   y, ý nebo i, 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036496" cy="5472607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marL="118872" indent="0" algn="just">
              <a:buNone/>
            </a:pPr>
            <a:r>
              <a:rPr lang="cs-CZ" sz="2400" dirty="0" smtClean="0"/>
              <a:t>Malý </a:t>
            </a:r>
            <a:r>
              <a:rPr lang="cs-CZ" sz="2400" dirty="0" err="1" smtClean="0"/>
              <a:t>b_k</a:t>
            </a:r>
            <a:r>
              <a:rPr lang="cs-CZ" sz="2400" dirty="0"/>
              <a:t> </a:t>
            </a:r>
            <a:r>
              <a:rPr lang="cs-CZ" sz="2400" dirty="0" smtClean="0"/>
              <a:t>a </a:t>
            </a:r>
            <a:r>
              <a:rPr lang="cs-CZ" sz="2400" dirty="0" err="1" smtClean="0"/>
              <a:t>b_lá</a:t>
            </a:r>
            <a:r>
              <a:rPr lang="cs-CZ" sz="2400" dirty="0" smtClean="0"/>
              <a:t> kočička </a:t>
            </a:r>
            <a:r>
              <a:rPr lang="cs-CZ" sz="2400" dirty="0" err="1" smtClean="0"/>
              <a:t>b_dlí</a:t>
            </a:r>
            <a:r>
              <a:rPr lang="cs-CZ" sz="2400" dirty="0" smtClean="0"/>
              <a:t> na statku v </a:t>
            </a:r>
            <a:r>
              <a:rPr lang="cs-CZ" sz="2400" dirty="0" err="1" smtClean="0"/>
              <a:t>B_džově</a:t>
            </a:r>
            <a:r>
              <a:rPr lang="cs-CZ" sz="2400" dirty="0" smtClean="0"/>
              <a:t>. </a:t>
            </a:r>
            <a:r>
              <a:rPr lang="cs-CZ" sz="2400" dirty="0" err="1" smtClean="0"/>
              <a:t>Zb_něk</a:t>
            </a:r>
            <a:r>
              <a:rPr lang="cs-CZ" sz="2400" dirty="0" smtClean="0"/>
              <a:t> </a:t>
            </a:r>
            <a:r>
              <a:rPr lang="cs-CZ" sz="2400" dirty="0" err="1" smtClean="0"/>
              <a:t>rozb_l</a:t>
            </a:r>
            <a:r>
              <a:rPr lang="cs-CZ" sz="2400" dirty="0" smtClean="0"/>
              <a:t> </a:t>
            </a:r>
            <a:r>
              <a:rPr lang="cs-CZ" sz="2400" dirty="0" err="1" smtClean="0"/>
              <a:t>sb_ječku</a:t>
            </a:r>
            <a:r>
              <a:rPr lang="cs-CZ" sz="2400" dirty="0" smtClean="0"/>
              <a:t>. </a:t>
            </a:r>
            <a:r>
              <a:rPr lang="cs-CZ" sz="2400" dirty="0" err="1" smtClean="0"/>
              <a:t>Zb_tečně</a:t>
            </a:r>
            <a:r>
              <a:rPr lang="cs-CZ" sz="2400" dirty="0" smtClean="0"/>
              <a:t> se </a:t>
            </a:r>
            <a:r>
              <a:rPr lang="cs-CZ" sz="2400" dirty="0" err="1" smtClean="0"/>
              <a:t>zlob_š</a:t>
            </a:r>
            <a:r>
              <a:rPr lang="cs-CZ" sz="2400" dirty="0" smtClean="0"/>
              <a:t>. </a:t>
            </a:r>
            <a:r>
              <a:rPr lang="cs-CZ" sz="2400" dirty="0" err="1" smtClean="0"/>
              <a:t>Radob_l</a:t>
            </a:r>
            <a:r>
              <a:rPr lang="cs-CZ" sz="2400" dirty="0" smtClean="0"/>
              <a:t> je u </a:t>
            </a:r>
            <a:r>
              <a:rPr lang="cs-CZ" sz="2400" dirty="0" err="1" smtClean="0"/>
              <a:t>L_toměřič</a:t>
            </a:r>
            <a:r>
              <a:rPr lang="cs-CZ" sz="2400" dirty="0" smtClean="0"/>
              <a:t>. Neznámá </a:t>
            </a:r>
            <a:r>
              <a:rPr lang="cs-CZ" sz="2400" dirty="0" err="1" smtClean="0"/>
              <a:t>b_tost</a:t>
            </a:r>
            <a:r>
              <a:rPr lang="cs-CZ" sz="2400" dirty="0" smtClean="0"/>
              <a:t> </a:t>
            </a:r>
            <a:r>
              <a:rPr lang="cs-CZ" sz="2400" dirty="0" err="1" smtClean="0"/>
              <a:t>v_stoupila</a:t>
            </a:r>
            <a:r>
              <a:rPr lang="cs-CZ" sz="2400" dirty="0" smtClean="0"/>
              <a:t> z raketoplánu. O dům je opřené dřevěné </a:t>
            </a:r>
            <a:r>
              <a:rPr lang="cs-CZ" sz="2400" dirty="0" err="1" smtClean="0"/>
              <a:t>b_dlo</a:t>
            </a:r>
            <a:r>
              <a:rPr lang="cs-CZ" sz="2400" dirty="0" smtClean="0"/>
              <a:t>. Ve </a:t>
            </a:r>
            <a:r>
              <a:rPr lang="cs-CZ" sz="2400" dirty="0" err="1" smtClean="0"/>
              <a:t>ml_ně</a:t>
            </a:r>
            <a:r>
              <a:rPr lang="cs-CZ" sz="2400" dirty="0" smtClean="0"/>
              <a:t> se musí </a:t>
            </a:r>
            <a:r>
              <a:rPr lang="cs-CZ" sz="2400" dirty="0" err="1" smtClean="0"/>
              <a:t>ml_t</a:t>
            </a:r>
            <a:r>
              <a:rPr lang="cs-CZ" sz="2400" dirty="0" smtClean="0"/>
              <a:t> </a:t>
            </a:r>
            <a:r>
              <a:rPr lang="cs-CZ" sz="2400" dirty="0" err="1" smtClean="0"/>
              <a:t>ob_l</a:t>
            </a:r>
            <a:r>
              <a:rPr lang="cs-CZ" sz="2400" dirty="0" smtClean="0"/>
              <a:t>_. V noci </a:t>
            </a:r>
            <a:r>
              <a:rPr lang="cs-CZ" sz="2400" dirty="0" err="1" smtClean="0"/>
              <a:t>v_létají</a:t>
            </a:r>
            <a:r>
              <a:rPr lang="cs-CZ" sz="2400" dirty="0" smtClean="0"/>
              <a:t> </a:t>
            </a:r>
            <a:r>
              <a:rPr lang="cs-CZ" sz="2400" dirty="0" err="1" smtClean="0"/>
              <a:t>netop_ři</a:t>
            </a:r>
            <a:r>
              <a:rPr lang="cs-CZ" sz="2400" dirty="0"/>
              <a:t> </a:t>
            </a:r>
            <a:r>
              <a:rPr lang="cs-CZ" sz="2400" dirty="0" smtClean="0"/>
              <a:t>a můra </a:t>
            </a:r>
            <a:r>
              <a:rPr lang="cs-CZ" sz="2400" dirty="0" err="1" smtClean="0"/>
              <a:t>l_šaj</a:t>
            </a:r>
            <a:r>
              <a:rPr lang="cs-CZ" sz="2400" dirty="0" smtClean="0"/>
              <a:t> smrtihlav. </a:t>
            </a:r>
            <a:r>
              <a:rPr lang="cs-CZ" sz="2400" dirty="0" err="1" smtClean="0"/>
              <a:t>Sl_šel</a:t>
            </a:r>
            <a:r>
              <a:rPr lang="cs-CZ" sz="2400" dirty="0" smtClean="0"/>
              <a:t> jsem </a:t>
            </a:r>
            <a:r>
              <a:rPr lang="cs-CZ" sz="2400" dirty="0" err="1" smtClean="0"/>
              <a:t>vzl_kat</a:t>
            </a:r>
            <a:r>
              <a:rPr lang="cs-CZ" sz="2400" dirty="0" smtClean="0"/>
              <a:t> dítě. Houslista má nový </a:t>
            </a:r>
            <a:r>
              <a:rPr lang="cs-CZ" sz="2400" dirty="0" err="1" smtClean="0"/>
              <a:t>sm_čec</a:t>
            </a:r>
            <a:r>
              <a:rPr lang="cs-CZ" sz="2400" dirty="0" smtClean="0"/>
              <a:t>. O </a:t>
            </a:r>
            <a:r>
              <a:rPr lang="cs-CZ" sz="2400" dirty="0" err="1" smtClean="0"/>
              <a:t>v_kendu</a:t>
            </a:r>
            <a:r>
              <a:rPr lang="cs-CZ" sz="2400" dirty="0" smtClean="0"/>
              <a:t> jsme byli na </a:t>
            </a:r>
            <a:r>
              <a:rPr lang="cs-CZ" sz="2400" dirty="0" err="1" smtClean="0"/>
              <a:t>Kam_ku</a:t>
            </a:r>
            <a:r>
              <a:rPr lang="cs-CZ" sz="2400" dirty="0" smtClean="0"/>
              <a:t>. </a:t>
            </a:r>
            <a:r>
              <a:rPr lang="cs-CZ" sz="2400" dirty="0" err="1" smtClean="0"/>
              <a:t>Přem_sl</a:t>
            </a:r>
            <a:r>
              <a:rPr lang="cs-CZ" sz="2400" dirty="0" smtClean="0"/>
              <a:t> si vzal kněžnu </a:t>
            </a:r>
            <a:r>
              <a:rPr lang="cs-CZ" sz="2400" dirty="0" err="1" smtClean="0"/>
              <a:t>L_buši</a:t>
            </a:r>
            <a:r>
              <a:rPr lang="cs-CZ" sz="2400" dirty="0" smtClean="0"/>
              <a:t>. V lese rostou </a:t>
            </a:r>
            <a:r>
              <a:rPr lang="cs-CZ" sz="2400" dirty="0" err="1" smtClean="0"/>
              <a:t>p_chavky</a:t>
            </a:r>
            <a:r>
              <a:rPr lang="cs-CZ" sz="2400" dirty="0" smtClean="0"/>
              <a:t>. Přes cestu se plazí </a:t>
            </a:r>
            <a:r>
              <a:rPr lang="cs-CZ" sz="2400" dirty="0" err="1" smtClean="0"/>
              <a:t>slep_š</a:t>
            </a:r>
            <a:r>
              <a:rPr lang="cs-CZ" sz="2400" dirty="0" smtClean="0"/>
              <a:t>. </a:t>
            </a:r>
            <a:r>
              <a:rPr lang="cs-CZ" sz="2400" dirty="0" err="1" smtClean="0"/>
              <a:t>Nep_chla</a:t>
            </a:r>
            <a:r>
              <a:rPr lang="cs-CZ" sz="2400" dirty="0" smtClean="0"/>
              <a:t> ses o jehlu? </a:t>
            </a:r>
            <a:r>
              <a:rPr lang="cs-CZ" sz="2400" dirty="0" err="1" smtClean="0"/>
              <a:t>Zalep_me</a:t>
            </a:r>
            <a:r>
              <a:rPr lang="cs-CZ" sz="2400" dirty="0" smtClean="0"/>
              <a:t> to náplastí. </a:t>
            </a:r>
            <a:r>
              <a:rPr lang="cs-CZ" sz="2400" dirty="0" err="1" smtClean="0"/>
              <a:t>Ptakop_ska</a:t>
            </a:r>
            <a:r>
              <a:rPr lang="cs-CZ" sz="2400" dirty="0" smtClean="0"/>
              <a:t> můžeš </a:t>
            </a:r>
            <a:r>
              <a:rPr lang="cs-CZ" sz="2400" dirty="0" err="1" smtClean="0"/>
              <a:t>v_dět</a:t>
            </a:r>
            <a:r>
              <a:rPr lang="cs-CZ" sz="2400" dirty="0" smtClean="0"/>
              <a:t> v zoo. </a:t>
            </a:r>
            <a:r>
              <a:rPr lang="cs-CZ" sz="2400" dirty="0" err="1" smtClean="0"/>
              <a:t>Chrop_ně</a:t>
            </a:r>
            <a:r>
              <a:rPr lang="cs-CZ" sz="2400" dirty="0" smtClean="0"/>
              <a:t> a </a:t>
            </a:r>
            <a:r>
              <a:rPr lang="cs-CZ" sz="2400" dirty="0" err="1" smtClean="0"/>
              <a:t>P_šely</a:t>
            </a:r>
            <a:r>
              <a:rPr lang="cs-CZ" sz="2400" dirty="0" smtClean="0"/>
              <a:t> jsou města v ČR. </a:t>
            </a:r>
            <a:r>
              <a:rPr lang="cs-CZ" sz="2400" dirty="0" err="1" smtClean="0"/>
              <a:t>S_rová</a:t>
            </a:r>
            <a:r>
              <a:rPr lang="cs-CZ" sz="2400" dirty="0" smtClean="0"/>
              <a:t> pomazánka je má </a:t>
            </a:r>
            <a:r>
              <a:rPr lang="cs-CZ" sz="2400" dirty="0" err="1" smtClean="0"/>
              <a:t>obl_bená</a:t>
            </a:r>
            <a:r>
              <a:rPr lang="cs-CZ" sz="2400" dirty="0" smtClean="0"/>
              <a:t>. </a:t>
            </a:r>
            <a:r>
              <a:rPr lang="cs-CZ" sz="2400" dirty="0" err="1" smtClean="0"/>
              <a:t>Kysel_na</a:t>
            </a:r>
            <a:r>
              <a:rPr lang="cs-CZ" sz="2400" dirty="0" smtClean="0"/>
              <a:t> </a:t>
            </a:r>
            <a:r>
              <a:rPr lang="cs-CZ" sz="2400" dirty="0" err="1" smtClean="0"/>
              <a:t>s_rová</a:t>
            </a:r>
            <a:r>
              <a:rPr lang="cs-CZ" sz="2400" dirty="0" smtClean="0"/>
              <a:t> se vyrábí ze </a:t>
            </a:r>
            <a:r>
              <a:rPr lang="cs-CZ" sz="2400" dirty="0" err="1" smtClean="0"/>
              <a:t>s_ry</a:t>
            </a:r>
            <a:r>
              <a:rPr lang="cs-CZ" sz="2400" dirty="0" smtClean="0"/>
              <a:t>. Je nemocný, kašle a </a:t>
            </a:r>
            <a:r>
              <a:rPr lang="cs-CZ" sz="2400" dirty="0" err="1" smtClean="0"/>
              <a:t>s_pe</a:t>
            </a:r>
            <a:r>
              <a:rPr lang="cs-CZ" sz="2400" dirty="0" smtClean="0"/>
              <a:t>. </a:t>
            </a:r>
            <a:r>
              <a:rPr lang="cs-CZ" sz="2400" dirty="0" err="1" smtClean="0"/>
              <a:t>S_vá</a:t>
            </a:r>
            <a:r>
              <a:rPr lang="cs-CZ" sz="2400" dirty="0" smtClean="0"/>
              <a:t> holubička letěla nad </a:t>
            </a:r>
            <a:r>
              <a:rPr lang="cs-CZ" sz="2400" dirty="0" err="1" smtClean="0"/>
              <a:t>V_šehradem</a:t>
            </a:r>
            <a:r>
              <a:rPr lang="cs-CZ" sz="2400" dirty="0" smtClean="0"/>
              <a:t>. Pes </a:t>
            </a:r>
            <a:r>
              <a:rPr lang="cs-CZ" sz="2400" dirty="0" err="1" smtClean="0"/>
              <a:t>v_je</a:t>
            </a:r>
            <a:r>
              <a:rPr lang="cs-CZ" sz="2400" dirty="0" smtClean="0"/>
              <a:t> na měsíc. Dívky </a:t>
            </a:r>
            <a:r>
              <a:rPr lang="cs-CZ" sz="2400" dirty="0" err="1" smtClean="0"/>
              <a:t>v_jí</a:t>
            </a:r>
            <a:r>
              <a:rPr lang="cs-CZ" sz="2400" dirty="0" smtClean="0"/>
              <a:t> věnce. Děti radostí </a:t>
            </a:r>
            <a:r>
              <a:rPr lang="cs-CZ" sz="2400" dirty="0" err="1" smtClean="0"/>
              <a:t>v_skaly</a:t>
            </a:r>
            <a:r>
              <a:rPr lang="cs-CZ" sz="2400" dirty="0" smtClean="0"/>
              <a:t>. V potoce plavou </a:t>
            </a:r>
            <a:r>
              <a:rPr lang="cs-CZ" sz="2400" dirty="0" err="1" smtClean="0"/>
              <a:t>v_dry</a:t>
            </a:r>
            <a:r>
              <a:rPr lang="cs-CZ" sz="2400" dirty="0" smtClean="0"/>
              <a:t>. </a:t>
            </a:r>
            <a:r>
              <a:rPr lang="cs-CZ" sz="2400" dirty="0" err="1" smtClean="0"/>
              <a:t>V_r</a:t>
            </a:r>
            <a:r>
              <a:rPr lang="cs-CZ" sz="2400" dirty="0" smtClean="0"/>
              <a:t> loví  v noci. Nedělej </a:t>
            </a:r>
            <a:r>
              <a:rPr lang="cs-CZ" sz="2400" dirty="0" err="1" smtClean="0"/>
              <a:t>cav_ky</a:t>
            </a:r>
            <a:r>
              <a:rPr lang="cs-CZ" sz="2400" dirty="0" smtClean="0"/>
              <a:t>. </a:t>
            </a:r>
            <a:r>
              <a:rPr lang="cs-CZ" sz="2400" dirty="0" err="1" smtClean="0"/>
              <a:t>Brz</a:t>
            </a:r>
            <a:r>
              <a:rPr lang="cs-CZ" sz="2400" dirty="0" smtClean="0"/>
              <a:t>_ budeme doma. Na louce roste </a:t>
            </a:r>
            <a:r>
              <a:rPr lang="cs-CZ" sz="2400" dirty="0" err="1" smtClean="0"/>
              <a:t>b_lí</a:t>
            </a:r>
            <a:r>
              <a:rPr lang="cs-CZ" sz="2400" dirty="0" smtClean="0"/>
              <a:t> a bodláčí. </a:t>
            </a:r>
            <a:r>
              <a:rPr lang="cs-CZ" sz="2400" dirty="0" err="1" smtClean="0"/>
              <a:t>Bab_ka</a:t>
            </a:r>
            <a:r>
              <a:rPr lang="cs-CZ" sz="2400" dirty="0" smtClean="0"/>
              <a:t> je strom.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52320" y="63000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133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/>
              <a:t>3</a:t>
            </a:r>
            <a:r>
              <a:rPr lang="cs-CZ" dirty="0" smtClean="0"/>
              <a:t>. Vypiš z textu – domácí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4038600" cy="5633048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rgbClr val="FFC000"/>
                </a:solidFill>
              </a:rPr>
              <a:t>S</a:t>
            </a:r>
            <a:r>
              <a:rPr lang="cs-CZ" sz="2000" dirty="0" smtClean="0">
                <a:solidFill>
                  <a:srgbClr val="FFC000"/>
                </a:solidFill>
              </a:rPr>
              <a:t>lova vyjmenovaná, příbuzná, výjimky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038600" cy="5633048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Slova nevyjmenovaná</a:t>
            </a:r>
            <a:endParaRPr lang="cs-CZ" sz="2000" dirty="0">
              <a:solidFill>
                <a:srgbClr val="FFC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499992" y="764704"/>
            <a:ext cx="0" cy="6093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0" y="764704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0" y="1484784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930651" y="6404155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89007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4" y="3366011"/>
            <a:ext cx="1665955" cy="1574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20" y="4808636"/>
            <a:ext cx="1658780" cy="165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69" y="349358"/>
            <a:ext cx="1747378" cy="1278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12" y="1898146"/>
            <a:ext cx="1550997" cy="1072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21" y="2096654"/>
            <a:ext cx="1706381" cy="1675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516" y="5172899"/>
            <a:ext cx="1720426" cy="146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21" y="673080"/>
            <a:ext cx="1732971" cy="1482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714" y="3618780"/>
            <a:ext cx="1750018" cy="1623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08700" y="116632"/>
            <a:ext cx="5139564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Podtrhni správně napsané slovo a spoj s obrázkem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13705" y="826855"/>
            <a:ext cx="46805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	  </a:t>
            </a:r>
          </a:p>
          <a:p>
            <a:r>
              <a:rPr lang="cs-CZ" dirty="0"/>
              <a:t> </a:t>
            </a:r>
            <a:r>
              <a:rPr lang="cs-CZ" dirty="0" smtClean="0"/>
              <a:t>MLÍN</a:t>
            </a:r>
            <a:r>
              <a:rPr lang="cs-CZ" dirty="0"/>
              <a:t>	                 </a:t>
            </a:r>
            <a:r>
              <a:rPr lang="cs-CZ" dirty="0" smtClean="0"/>
              <a:t>	               MLÝN</a:t>
            </a:r>
            <a:endParaRPr lang="cs-CZ" dirty="0"/>
          </a:p>
          <a:p>
            <a:r>
              <a:rPr lang="cs-CZ" dirty="0" smtClean="0"/>
              <a:t>			</a:t>
            </a:r>
          </a:p>
          <a:p>
            <a:r>
              <a:rPr lang="cs-CZ" dirty="0" smtClean="0"/>
              <a:t>NETOPÝR                                  NETOPÍR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		</a:t>
            </a:r>
          </a:p>
          <a:p>
            <a:r>
              <a:rPr lang="cs-CZ" dirty="0" smtClean="0"/>
              <a:t>LYŠAJ  SMRTYHLAV                LIŠAJ SMRTIHLAV	</a:t>
            </a:r>
          </a:p>
          <a:p>
            <a:r>
              <a:rPr lang="cs-CZ" dirty="0" smtClean="0"/>
              <a:t>VÍR			VÝR</a:t>
            </a:r>
          </a:p>
          <a:p>
            <a:endParaRPr lang="cs-CZ" dirty="0"/>
          </a:p>
          <a:p>
            <a:r>
              <a:rPr lang="cs-CZ" dirty="0" smtClean="0"/>
              <a:t>SÝR			SÍR</a:t>
            </a:r>
          </a:p>
          <a:p>
            <a:r>
              <a:rPr lang="cs-CZ" dirty="0" smtClean="0"/>
              <a:t>	</a:t>
            </a:r>
            <a:endParaRPr lang="cs-CZ" dirty="0"/>
          </a:p>
          <a:p>
            <a:r>
              <a:rPr lang="cs-CZ" dirty="0" smtClean="0"/>
              <a:t>SMIČEC			SMYČEC</a:t>
            </a:r>
          </a:p>
          <a:p>
            <a:endParaRPr lang="cs-CZ" dirty="0"/>
          </a:p>
          <a:p>
            <a:r>
              <a:rPr lang="cs-CZ" dirty="0" smtClean="0"/>
              <a:t>PTAKOPISK		PTAKOPYSK</a:t>
            </a:r>
          </a:p>
          <a:p>
            <a:endParaRPr lang="cs-CZ" dirty="0" smtClean="0"/>
          </a:p>
          <a:p>
            <a:r>
              <a:rPr lang="cs-CZ" dirty="0" smtClean="0"/>
              <a:t>VÝT                                                   VÍT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2070193" y="2492896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042483" y="3080684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070193" y="1377186"/>
            <a:ext cx="46620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/>
          <p:nvPr/>
        </p:nvCxnSpPr>
        <p:spPr>
          <a:xfrm>
            <a:off x="2062204" y="1330178"/>
            <a:ext cx="10472" cy="44750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Přímá spojnice 2060"/>
          <p:cNvCxnSpPr/>
          <p:nvPr/>
        </p:nvCxnSpPr>
        <p:spPr>
          <a:xfrm>
            <a:off x="6704530" y="1330177"/>
            <a:ext cx="18473" cy="4475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Přímá spojnice 2062"/>
          <p:cNvCxnSpPr/>
          <p:nvPr/>
        </p:nvCxnSpPr>
        <p:spPr>
          <a:xfrm>
            <a:off x="2072676" y="5805264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5" name="Přímá spojnice 2064"/>
          <p:cNvCxnSpPr/>
          <p:nvPr/>
        </p:nvCxnSpPr>
        <p:spPr>
          <a:xfrm>
            <a:off x="2042484" y="1844824"/>
            <a:ext cx="46712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Přímá spojnice 2068"/>
          <p:cNvCxnSpPr/>
          <p:nvPr/>
        </p:nvCxnSpPr>
        <p:spPr>
          <a:xfrm>
            <a:off x="2070193" y="3643010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3" name="Přímá spojnice 2072"/>
          <p:cNvCxnSpPr/>
          <p:nvPr/>
        </p:nvCxnSpPr>
        <p:spPr>
          <a:xfrm>
            <a:off x="2056512" y="4221088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5" name="Přímá spojnice 2074"/>
          <p:cNvCxnSpPr/>
          <p:nvPr/>
        </p:nvCxnSpPr>
        <p:spPr>
          <a:xfrm>
            <a:off x="2051720" y="4737414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7" name="Přímá spojnice 2076"/>
          <p:cNvCxnSpPr/>
          <p:nvPr/>
        </p:nvCxnSpPr>
        <p:spPr>
          <a:xfrm flipV="1">
            <a:off x="2033247" y="5301208"/>
            <a:ext cx="4680520" cy="20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9" name="Přímá spojnice 2078"/>
          <p:cNvCxnSpPr/>
          <p:nvPr/>
        </p:nvCxnSpPr>
        <p:spPr>
          <a:xfrm>
            <a:off x="4396772" y="1371925"/>
            <a:ext cx="16164" cy="44811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644008" y="1700808"/>
            <a:ext cx="576064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220072" y="1556792"/>
            <a:ext cx="1872208" cy="71331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072676" y="2204864"/>
            <a:ext cx="1131172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979310" y="2204864"/>
            <a:ext cx="1082894" cy="1567191"/>
          </a:xfrm>
          <a:prstGeom prst="straightConnector1">
            <a:avLst/>
          </a:prstGeom>
          <a:ln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716016" y="3057628"/>
            <a:ext cx="1872208" cy="0"/>
          </a:xfrm>
          <a:prstGeom prst="line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1403648" y="1070739"/>
            <a:ext cx="3384376" cy="1710189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>
            <a:off x="4788024" y="3567720"/>
            <a:ext cx="576064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2" name="Přímá spojnice se šipkou 2061"/>
          <p:cNvCxnSpPr/>
          <p:nvPr/>
        </p:nvCxnSpPr>
        <p:spPr>
          <a:xfrm flipV="1">
            <a:off x="5436096" y="3212976"/>
            <a:ext cx="1656184" cy="216024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6" name="Přímá spojnice 2065"/>
          <p:cNvCxnSpPr/>
          <p:nvPr/>
        </p:nvCxnSpPr>
        <p:spPr>
          <a:xfrm>
            <a:off x="2072676" y="4153164"/>
            <a:ext cx="483100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2" name="Přímá spojnice se šipkou 2071"/>
          <p:cNvCxnSpPr/>
          <p:nvPr/>
        </p:nvCxnSpPr>
        <p:spPr>
          <a:xfrm flipH="1" flipV="1">
            <a:off x="1187624" y="2564904"/>
            <a:ext cx="885052" cy="1512168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6" name="Přímá spojnice 2075"/>
          <p:cNvCxnSpPr/>
          <p:nvPr/>
        </p:nvCxnSpPr>
        <p:spPr>
          <a:xfrm>
            <a:off x="4788024" y="4653136"/>
            <a:ext cx="100811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0" name="Přímá spojnice se šipkou 2079"/>
          <p:cNvCxnSpPr/>
          <p:nvPr/>
        </p:nvCxnSpPr>
        <p:spPr>
          <a:xfrm flipV="1">
            <a:off x="5868144" y="4005064"/>
            <a:ext cx="1584176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2" name="Přímá spojnice 2081"/>
          <p:cNvCxnSpPr/>
          <p:nvPr/>
        </p:nvCxnSpPr>
        <p:spPr>
          <a:xfrm>
            <a:off x="4788024" y="5242442"/>
            <a:ext cx="1368152" cy="0"/>
          </a:xfrm>
          <a:prstGeom prst="line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4" name="Přímá spojnice se šipkou 2083"/>
          <p:cNvCxnSpPr/>
          <p:nvPr/>
        </p:nvCxnSpPr>
        <p:spPr>
          <a:xfrm flipH="1">
            <a:off x="1403648" y="5172899"/>
            <a:ext cx="3384376" cy="272325"/>
          </a:xfrm>
          <a:prstGeom prst="straightConnector1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6" name="Přímá spojnice 2085"/>
          <p:cNvCxnSpPr/>
          <p:nvPr/>
        </p:nvCxnSpPr>
        <p:spPr>
          <a:xfrm>
            <a:off x="2072676" y="5805264"/>
            <a:ext cx="4831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9" name="Přímá spojnice se šipkou 2088"/>
          <p:cNvCxnSpPr/>
          <p:nvPr/>
        </p:nvCxnSpPr>
        <p:spPr>
          <a:xfrm>
            <a:off x="2555776" y="5638026"/>
            <a:ext cx="4536504" cy="38326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84012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. 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80512" cy="5400599"/>
          </a:xfrm>
          <a:solidFill>
            <a:schemeClr val="accent4"/>
          </a:solidFill>
        </p:spPr>
        <p:txBody>
          <a:bodyPr>
            <a:noAutofit/>
          </a:bodyPr>
          <a:lstStyle/>
          <a:p>
            <a:pPr marL="118872" indent="0" algn="just">
              <a:buNone/>
            </a:pPr>
            <a:r>
              <a:rPr lang="cs-CZ" sz="2400" dirty="0" smtClean="0"/>
              <a:t>Malý b</a:t>
            </a:r>
            <a:r>
              <a:rPr lang="cs-CZ" sz="2400" dirty="0" smtClean="0">
                <a:solidFill>
                  <a:schemeClr val="accent1"/>
                </a:solidFill>
              </a:rPr>
              <a:t>ý</a:t>
            </a:r>
            <a:r>
              <a:rPr lang="cs-CZ" sz="2400" dirty="0" smtClean="0"/>
              <a:t>k a b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lá kočička b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dlí na statku v B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džově. Zb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něk rozb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l sb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ječku. Zb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tečně se zlob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š. </a:t>
            </a:r>
            <a:r>
              <a:rPr lang="cs-CZ" sz="2400" dirty="0" err="1" smtClean="0"/>
              <a:t>Radob</a:t>
            </a:r>
            <a:r>
              <a:rPr lang="cs-CZ" sz="2400" dirty="0" err="1" smtClean="0">
                <a:solidFill>
                  <a:schemeClr val="accent1"/>
                </a:solidFill>
              </a:rPr>
              <a:t>ý</a:t>
            </a:r>
            <a:r>
              <a:rPr lang="cs-CZ" sz="2400" dirty="0" err="1" smtClean="0"/>
              <a:t>l</a:t>
            </a:r>
            <a:r>
              <a:rPr lang="cs-CZ" sz="2400" dirty="0" smtClean="0"/>
              <a:t> je u </a:t>
            </a:r>
            <a:r>
              <a:rPr lang="cs-CZ" sz="2400" dirty="0" err="1" smtClean="0"/>
              <a:t>L</a:t>
            </a:r>
            <a:r>
              <a:rPr lang="cs-CZ" sz="2400" dirty="0" err="1" smtClean="0">
                <a:solidFill>
                  <a:schemeClr val="accent1"/>
                </a:solidFill>
              </a:rPr>
              <a:t>i</a:t>
            </a:r>
            <a:r>
              <a:rPr lang="cs-CZ" sz="2400" dirty="0" err="1" smtClean="0"/>
              <a:t>toměřič</a:t>
            </a:r>
            <a:r>
              <a:rPr lang="cs-CZ" sz="2400" dirty="0" smtClean="0"/>
              <a:t>. Neznámá b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tost v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stoupila z raketoplánu. O dům je opřené dřevěné b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dlo. Ve ml</a:t>
            </a:r>
            <a:r>
              <a:rPr lang="cs-CZ" sz="2400" dirty="0" smtClean="0">
                <a:solidFill>
                  <a:schemeClr val="accent1"/>
                </a:solidFill>
              </a:rPr>
              <a:t>ý</a:t>
            </a:r>
            <a:r>
              <a:rPr lang="cs-CZ" sz="2400" dirty="0" smtClean="0"/>
              <a:t>ně se musí ml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t ob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l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. V noci v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létají netop</a:t>
            </a:r>
            <a:r>
              <a:rPr lang="cs-CZ" sz="2400" dirty="0" smtClean="0">
                <a:solidFill>
                  <a:schemeClr val="accent1"/>
                </a:solidFill>
              </a:rPr>
              <a:t>ý</a:t>
            </a:r>
            <a:r>
              <a:rPr lang="cs-CZ" sz="2400" dirty="0" smtClean="0"/>
              <a:t>ři a můra l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šaj smrtihlav. Sl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šel jsem vzl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kat dítě. Houslista má nový sm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čec. O v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kendu jsme byli na Kam</a:t>
            </a:r>
            <a:r>
              <a:rPr lang="cs-CZ" sz="2400" dirty="0" smtClean="0">
                <a:solidFill>
                  <a:schemeClr val="accent1"/>
                </a:solidFill>
              </a:rPr>
              <a:t>ý</a:t>
            </a:r>
            <a:r>
              <a:rPr lang="cs-CZ" sz="2400" dirty="0" smtClean="0"/>
              <a:t>ku. Přem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sl si vzal kněžnu L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buši. V lese rostou p</a:t>
            </a:r>
            <a:r>
              <a:rPr lang="cs-CZ" sz="2400" dirty="0" smtClean="0">
                <a:solidFill>
                  <a:schemeClr val="accent1"/>
                </a:solidFill>
              </a:rPr>
              <a:t>ý</a:t>
            </a:r>
            <a:r>
              <a:rPr lang="cs-CZ" sz="2400" dirty="0" smtClean="0"/>
              <a:t>chavky. Přes cestu se plazí slep</a:t>
            </a:r>
            <a:r>
              <a:rPr lang="cs-CZ" sz="2400" dirty="0" smtClean="0">
                <a:solidFill>
                  <a:schemeClr val="accent1"/>
                </a:solidFill>
              </a:rPr>
              <a:t>ý</a:t>
            </a:r>
            <a:r>
              <a:rPr lang="cs-CZ" sz="2400" dirty="0" smtClean="0"/>
              <a:t>š. Nep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chla ses o jehlu? Zalep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me to náplastí. Ptakop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ska můžeš v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dět v zoo. Chrop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ně a P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šely jsou města v ČR. S</a:t>
            </a:r>
            <a:r>
              <a:rPr lang="cs-CZ" sz="2400" dirty="0" smtClean="0">
                <a:solidFill>
                  <a:schemeClr val="accent1"/>
                </a:solidFill>
              </a:rPr>
              <a:t>ý</a:t>
            </a:r>
            <a:r>
              <a:rPr lang="cs-CZ" sz="2400" dirty="0" smtClean="0"/>
              <a:t>rová pomazánka je má obl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bená. Kysel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na s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rová se vyrábí ze s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ry. Je nemocný, kašle a s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pe. S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vá holubička letěla nad V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šehradem. Pes v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je na měsíc. Dívky v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jí věnce. Děti radostí v</a:t>
            </a:r>
            <a:r>
              <a:rPr lang="cs-CZ" sz="2400" dirty="0" smtClean="0">
                <a:solidFill>
                  <a:schemeClr val="accent1"/>
                </a:solidFill>
              </a:rPr>
              <a:t>ý</a:t>
            </a:r>
            <a:r>
              <a:rPr lang="cs-CZ" sz="2400" dirty="0" smtClean="0"/>
              <a:t>skaly. V potoce plavou v</a:t>
            </a:r>
            <a:r>
              <a:rPr lang="cs-CZ" sz="2400" dirty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dry. V</a:t>
            </a:r>
            <a:r>
              <a:rPr lang="cs-CZ" sz="2400" dirty="0" smtClean="0">
                <a:solidFill>
                  <a:schemeClr val="accent1"/>
                </a:solidFill>
              </a:rPr>
              <a:t>ý</a:t>
            </a:r>
            <a:r>
              <a:rPr lang="cs-CZ" sz="2400" dirty="0" smtClean="0"/>
              <a:t>r loví v noci. Nedělej cav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ky. Brz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 budeme doma. Na louce roste b</a:t>
            </a:r>
            <a:r>
              <a:rPr lang="cs-CZ" sz="2400" dirty="0" smtClean="0">
                <a:solidFill>
                  <a:schemeClr val="accent1"/>
                </a:solidFill>
              </a:rPr>
              <a:t>ý</a:t>
            </a:r>
            <a:r>
              <a:rPr lang="cs-CZ" sz="2400" dirty="0" smtClean="0"/>
              <a:t>lí a bodláčí. Bab</a:t>
            </a:r>
            <a:r>
              <a:rPr lang="cs-CZ" sz="2400" dirty="0" smtClean="0">
                <a:solidFill>
                  <a:schemeClr val="accent1"/>
                </a:solidFill>
              </a:rPr>
              <a:t>y</a:t>
            </a:r>
            <a:r>
              <a:rPr lang="cs-CZ" sz="2400" dirty="0" smtClean="0"/>
              <a:t>ka je strom.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00392" y="6343266"/>
            <a:ext cx="1043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50451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4624"/>
            <a:ext cx="8507288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Kontrola vypsaných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4038600" cy="5633048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rgbClr val="FFC000"/>
                </a:solidFill>
              </a:rPr>
              <a:t>S</a:t>
            </a:r>
            <a:r>
              <a:rPr lang="cs-CZ" sz="2000" dirty="0" smtClean="0">
                <a:solidFill>
                  <a:srgbClr val="FFC000"/>
                </a:solidFill>
              </a:rPr>
              <a:t>lova vyjmenovaná, příbuzná, výjimky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038600" cy="5976664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Slova nevyjmenovaná</a:t>
            </a:r>
            <a:endParaRPr lang="cs-CZ" sz="2000" dirty="0">
              <a:solidFill>
                <a:srgbClr val="FFC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499992" y="764704"/>
            <a:ext cx="0" cy="6093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0" y="764704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0" y="1484784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79512" y="1700808"/>
            <a:ext cx="42484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Býk, bydlí, Bydžově, Zbyněk, zbytečně, </a:t>
            </a:r>
            <a:r>
              <a:rPr lang="cs-CZ" sz="2800" dirty="0" err="1" smtClean="0">
                <a:solidFill>
                  <a:srgbClr val="00B050"/>
                </a:solidFill>
              </a:rPr>
              <a:t>Radobýl</a:t>
            </a:r>
            <a:r>
              <a:rPr lang="cs-CZ" sz="2800" dirty="0" smtClean="0">
                <a:solidFill>
                  <a:srgbClr val="00B050"/>
                </a:solidFill>
              </a:rPr>
              <a:t>, bytost, vystoupila, mlýně, vylétají, netopýři, slyšel, vzlykat, smyčec. Kamýk, Přemysl, pýchavky, slepýš, ptakopyska, Chropyně, Pyšely, sýrová, Vyšehradem, vyje, výskaly, vydry, výr, cavyky, brzy, býlí, babyka.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1700808"/>
            <a:ext cx="43204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Bílá, rozbil, sbíječku, zlobíš, Litoměřic, bidlo, mlít, obilí, lišaj, víkend, Libuši, nepíchla, zalepíme, vidět, sírová, síry, sípe, vijí.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36" y="64533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9124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Použité zdroje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53212" indent="-457200"/>
            <a:r>
              <a:rPr lang="cs-CZ" u="sng" dirty="0" smtClean="0">
                <a:hlinkClick r:id="rId2"/>
              </a:rPr>
              <a:t>Vlastní práce</a:t>
            </a:r>
          </a:p>
          <a:p>
            <a:pPr marL="553212" indent="-457200"/>
            <a:r>
              <a:rPr lang="cs-CZ" u="sng" dirty="0">
                <a:hlinkClick r:id="rId2"/>
              </a:rPr>
              <a:t>www.office.microsoft.com</a:t>
            </a:r>
          </a:p>
          <a:p>
            <a:pPr marL="96012" indent="0">
              <a:buNone/>
            </a:pPr>
            <a:endParaRPr lang="cs-CZ" u="sng" dirty="0" smtClean="0">
              <a:hlinkClick r:id="rId2"/>
            </a:endParaRPr>
          </a:p>
          <a:p>
            <a:pPr indent="-342900"/>
            <a:endParaRPr lang="cs-CZ" dirty="0" smtClean="0">
              <a:hlinkClick r:id="rId2"/>
            </a:endParaRPr>
          </a:p>
          <a:p>
            <a:pPr indent="-342900"/>
            <a:endParaRPr lang="cs-CZ" dirty="0" smtClean="0">
              <a:hlinkClick r:id="rId2"/>
            </a:endParaRPr>
          </a:p>
          <a:p>
            <a:pPr indent="-342900"/>
            <a:endParaRPr lang="cs-CZ" dirty="0" smtClean="0">
              <a:hlinkClick r:id="rId2"/>
            </a:endParaRPr>
          </a:p>
          <a:p>
            <a:pPr indent="-342900"/>
            <a:endParaRPr lang="cs-CZ" dirty="0" smtClean="0">
              <a:hlinkClick r:id="rId2"/>
            </a:endParaRPr>
          </a:p>
          <a:p>
            <a:pPr indent="-342900"/>
            <a:endParaRPr lang="cs-CZ" dirty="0" smtClean="0">
              <a:hlinkClick r:id="rId2"/>
            </a:endParaRPr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391086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987</TotalTime>
  <Words>657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Prezentace aplikace PowerPoint</vt:lpstr>
      <vt:lpstr>Anotace a metodický pokyn</vt:lpstr>
      <vt:lpstr>Prezentace aplikace PowerPoint</vt:lpstr>
      <vt:lpstr>2. Doplň   y, ý nebo i, í</vt:lpstr>
      <vt:lpstr>3. Vypiš z textu – domácí cvičení</vt:lpstr>
      <vt:lpstr>Prezentace aplikace PowerPoint</vt:lpstr>
      <vt:lpstr>2. Kontrola</vt:lpstr>
      <vt:lpstr>3. Kontrola vypsaných slov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105</cp:revision>
  <dcterms:created xsi:type="dcterms:W3CDTF">2011-08-21T15:31:45Z</dcterms:created>
  <dcterms:modified xsi:type="dcterms:W3CDTF">2012-04-24T18:54:02Z</dcterms:modified>
</cp:coreProperties>
</file>