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9" r:id="rId19"/>
    <p:sldId id="280" r:id="rId20"/>
    <p:sldId id="281" r:id="rId21"/>
    <p:sldId id="282" r:id="rId22"/>
    <p:sldId id="283" r:id="rId23"/>
    <p:sldId id="275" r:id="rId24"/>
    <p:sldId id="276" r:id="rId25"/>
    <p:sldId id="277" r:id="rId26"/>
    <p:sldId id="278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2CA59"/>
    <a:srgbClr val="1C1C1C"/>
    <a:srgbClr val="FF0000"/>
    <a:srgbClr val="F4A162"/>
    <a:srgbClr val="EB8621"/>
    <a:srgbClr val="9AE29C"/>
    <a:srgbClr val="B0C7E2"/>
    <a:srgbClr val="FFCC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76" autoAdjust="0"/>
    <p:restoredTop sz="94621" autoAdjust="0"/>
  </p:normalViewPr>
  <p:slideViewPr>
    <p:cSldViewPr>
      <p:cViewPr>
        <p:scale>
          <a:sx n="100" d="100"/>
          <a:sy n="10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DCADEC0-798A-4D45-9F6C-448936FD8C55}" type="datetimeFigureOut">
              <a:rPr lang="cs-CZ"/>
              <a:pPr/>
              <a:t>16.5.2011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1CBC9E0-15FD-490F-81AB-3C296F2C752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31A1D-1CF4-4DC8-9667-3CB6EA7D9FC6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9E77-3A57-4A79-BD0E-40206E0F41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8884A-5BD9-440E-86D2-B05A728B3B95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4A8F8-6E7E-4734-8124-A253FD643D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3BF347-F462-41AE-A5A9-F41455C65C6E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2D72D-7BA7-404A-8FF0-7E2530749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7CD58-0626-4150-AFC4-8B9CD3D0FEAE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44BEF-B752-4726-88BF-88C37D86BD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C35C8-27FE-482B-AD12-833F87303780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069D4-FE9E-4229-BC6F-52D42CA7D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8820E-D2E8-4E31-A78E-26CDEF8B9EBE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AE96C-ADC3-4534-BE33-4A5ED6D1A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760C-C8C2-4242-8B87-B129698FEC80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BADE2-B73D-4238-9B70-475953EE1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BD006-F037-4E32-9814-DE82690C8EC4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6CF0A-20FD-4626-B338-E65781163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0252065-621C-4D8A-B776-780F4E519569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E711E1-BD5C-427E-B9E2-A2A487721E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B877A-65F0-4B7F-9DD1-F275B264DBBD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9220-CB2E-4E25-9E02-3DDB63040E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42C39-2A58-4804-90D3-5D5CCA25802E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9FFB3-9B00-45C1-94E5-E609AB7193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F4A1630-A9F9-41D7-AD76-22361D7582B5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98DA95E-59FC-4739-B4B6-2968F49547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13" Type="http://schemas.openxmlformats.org/officeDocument/2006/relationships/slide" Target="slide13.xml"/><Relationship Id="rId18" Type="http://schemas.openxmlformats.org/officeDocument/2006/relationships/slide" Target="slide9.xml"/><Relationship Id="rId26" Type="http://schemas.openxmlformats.org/officeDocument/2006/relationships/slide" Target="slide21.xml"/><Relationship Id="rId3" Type="http://schemas.openxmlformats.org/officeDocument/2006/relationships/audio" Target="../media/audio1.wav"/><Relationship Id="rId21" Type="http://schemas.openxmlformats.org/officeDocument/2006/relationships/slide" Target="slide12.xml"/><Relationship Id="rId7" Type="http://schemas.openxmlformats.org/officeDocument/2006/relationships/audio" Target="../media/audio2.wav"/><Relationship Id="rId12" Type="http://schemas.openxmlformats.org/officeDocument/2006/relationships/slide" Target="slide8.xml"/><Relationship Id="rId17" Type="http://schemas.openxmlformats.org/officeDocument/2006/relationships/slide" Target="slide17.xml"/><Relationship Id="rId25" Type="http://schemas.openxmlformats.org/officeDocument/2006/relationships/slide" Target="slide20.xml"/><Relationship Id="rId2" Type="http://schemas.openxmlformats.org/officeDocument/2006/relationships/slide" Target="slide23.xml"/><Relationship Id="rId16" Type="http://schemas.openxmlformats.org/officeDocument/2006/relationships/slide" Target="slide16.xml"/><Relationship Id="rId20" Type="http://schemas.openxmlformats.org/officeDocument/2006/relationships/slide" Target="slide1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3.xml"/><Relationship Id="rId11" Type="http://schemas.openxmlformats.org/officeDocument/2006/relationships/slide" Target="slide7.xml"/><Relationship Id="rId24" Type="http://schemas.openxmlformats.org/officeDocument/2006/relationships/slide" Target="slide19.xml"/><Relationship Id="rId5" Type="http://schemas.openxmlformats.org/officeDocument/2006/relationships/slide" Target="slide25.xml"/><Relationship Id="rId15" Type="http://schemas.openxmlformats.org/officeDocument/2006/relationships/slide" Target="slide15.xml"/><Relationship Id="rId23" Type="http://schemas.openxmlformats.org/officeDocument/2006/relationships/slide" Target="slide18.xml"/><Relationship Id="rId10" Type="http://schemas.openxmlformats.org/officeDocument/2006/relationships/slide" Target="slide6.xml"/><Relationship Id="rId19" Type="http://schemas.openxmlformats.org/officeDocument/2006/relationships/slide" Target="slide10.xml"/><Relationship Id="rId4" Type="http://schemas.openxmlformats.org/officeDocument/2006/relationships/slide" Target="slide24.xml"/><Relationship Id="rId9" Type="http://schemas.openxmlformats.org/officeDocument/2006/relationships/slide" Target="slide5.xml"/><Relationship Id="rId14" Type="http://schemas.openxmlformats.org/officeDocument/2006/relationships/slide" Target="slide14.xml"/><Relationship Id="rId22" Type="http://schemas.openxmlformats.org/officeDocument/2006/relationships/slide" Target="slide26.xml"/><Relationship Id="rId27" Type="http://schemas.openxmlformats.org/officeDocument/2006/relationships/slide" Target="slide2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323528" y="1916832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Soutěž RISK</a:t>
            </a:r>
            <a:r>
              <a:rPr lang="cs-CZ" b="1" dirty="0" smtClean="0">
                <a:solidFill>
                  <a:schemeClr val="hlink"/>
                </a:solidFill>
              </a:rPr>
              <a:t/>
            </a:r>
            <a:br>
              <a:rPr lang="cs-CZ" b="1" dirty="0" smtClean="0">
                <a:solidFill>
                  <a:schemeClr val="hlink"/>
                </a:solidFill>
              </a:rPr>
            </a:br>
            <a:endParaRPr lang="cs-CZ" dirty="0" smtClean="0">
              <a:solidFill>
                <a:schemeClr val="hlink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2349500"/>
            <a:ext cx="6400800" cy="1752600"/>
          </a:xfrm>
        </p:spPr>
        <p:txBody>
          <a:bodyPr>
            <a:normAutofit/>
          </a:bodyPr>
          <a:lstStyle/>
          <a:p>
            <a:pPr algn="ctr"/>
            <a:r>
              <a:rPr lang="cs-CZ" sz="6000" i="1" smtClean="0">
                <a:solidFill>
                  <a:schemeClr val="accent1"/>
                </a:solidFill>
              </a:rPr>
              <a:t>Evropa 1</a:t>
            </a:r>
            <a:endParaRPr lang="cs-CZ" sz="6000" i="1" dirty="0" smtClean="0">
              <a:solidFill>
                <a:schemeClr val="accent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23728" y="6356350"/>
            <a:ext cx="6840760" cy="365125"/>
          </a:xfrm>
        </p:spPr>
        <p:txBody>
          <a:bodyPr/>
          <a:lstStyle/>
          <a:p>
            <a:r>
              <a:rPr lang="cs-CZ" sz="1100" i="1" dirty="0">
                <a:solidFill>
                  <a:srgbClr val="1C1C1C"/>
                </a:solidFill>
              </a:rPr>
              <a:t>Autorem materiálu a všech jeho částí </a:t>
            </a:r>
            <a:r>
              <a:rPr lang="cs-CZ" sz="1100" i="1" dirty="0" smtClean="0">
                <a:solidFill>
                  <a:srgbClr val="1C1C1C"/>
                </a:solidFill>
              </a:rPr>
              <a:t>, </a:t>
            </a:r>
            <a:r>
              <a:rPr lang="cs-CZ" sz="1100" i="1" dirty="0">
                <a:solidFill>
                  <a:srgbClr val="1C1C1C"/>
                </a:solidFill>
              </a:rPr>
              <a:t>není-li uvedeno jinak, </a:t>
            </a:r>
            <a:r>
              <a:rPr lang="cs-CZ" sz="1100" i="1" dirty="0" smtClean="0">
                <a:solidFill>
                  <a:srgbClr val="1C1C1C"/>
                </a:solidFill>
              </a:rPr>
              <a:t> je Mgr. Monika Kašparová.</a:t>
            </a:r>
            <a:endParaRPr lang="cs-CZ" sz="1100" i="1" dirty="0">
              <a:solidFill>
                <a:srgbClr val="1C1C1C"/>
              </a:solidFill>
              <a:latin typeface="Arial" charset="0"/>
            </a:endParaRPr>
          </a:p>
        </p:txBody>
      </p:sp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539750" y="5300663"/>
            <a:ext cx="3168650" cy="792162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Pokračovat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1520" y="630932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>
              <a:solidFill>
                <a:schemeClr val="tx1"/>
              </a:solidFill>
            </a:endParaRPr>
          </a:p>
        </p:txBody>
      </p:sp>
      <p:sp>
        <p:nvSpPr>
          <p:cNvPr id="15369" name="AutoShape 9">
            <a:hlinkClick r:id="rId2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0" y="0"/>
            <a:ext cx="2303463" cy="1484313"/>
          </a:xfrm>
          <a:prstGeom prst="actionButtonBlank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b="1" dirty="0" smtClean="0"/>
              <a:t>Evropa </a:t>
            </a:r>
            <a:br>
              <a:rPr lang="cs-CZ" sz="2800" b="1" dirty="0" smtClean="0"/>
            </a:br>
            <a:r>
              <a:rPr lang="cs-CZ" sz="2800" b="1" dirty="0" smtClean="0"/>
              <a:t>obecně</a:t>
            </a:r>
            <a:endParaRPr lang="cs-CZ" sz="2800" b="1" dirty="0"/>
          </a:p>
        </p:txBody>
      </p:sp>
      <p:sp>
        <p:nvSpPr>
          <p:cNvPr id="15370" name="AutoShape 10">
            <a:hlinkClick r:id="rId4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2268538" y="0"/>
            <a:ext cx="2270125" cy="1484313"/>
          </a:xfrm>
          <a:prstGeom prst="actionButtonBlank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b="1" dirty="0" smtClean="0"/>
              <a:t>Státy </a:t>
            </a:r>
            <a:br>
              <a:rPr lang="cs-CZ" sz="2800" b="1" dirty="0" smtClean="0"/>
            </a:br>
            <a:r>
              <a:rPr lang="cs-CZ" sz="2800" b="1" dirty="0" smtClean="0"/>
              <a:t>Evropy</a:t>
            </a:r>
            <a:endParaRPr lang="cs-CZ" sz="2800" b="1" dirty="0"/>
          </a:p>
        </p:txBody>
      </p:sp>
      <p:sp>
        <p:nvSpPr>
          <p:cNvPr id="15372" name="AutoShape 12">
            <a:hlinkClick r:id="rId5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4572000" y="0"/>
            <a:ext cx="2266950" cy="1484313"/>
          </a:xfrm>
          <a:prstGeom prst="actionButtonBlank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 dirty="0" smtClean="0"/>
              <a:t>Vodstvo</a:t>
            </a:r>
            <a:br>
              <a:rPr lang="cs-CZ" sz="2400" b="1" dirty="0" smtClean="0"/>
            </a:br>
            <a:r>
              <a:rPr lang="cs-CZ" sz="2400" b="1" dirty="0" smtClean="0"/>
              <a:t>Evropy</a:t>
            </a:r>
            <a:endParaRPr lang="cs-CZ" sz="2400" b="1" dirty="0"/>
          </a:p>
        </p:txBody>
      </p:sp>
      <p:sp>
        <p:nvSpPr>
          <p:cNvPr id="15373" name="AutoShape 13">
            <a:hlinkClick r:id="rId6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1484313"/>
            <a:ext cx="2303463" cy="906462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 dirty="0"/>
              <a:t>1000</a:t>
            </a:r>
          </a:p>
        </p:txBody>
      </p:sp>
      <p:sp>
        <p:nvSpPr>
          <p:cNvPr id="15375" name="AutoShape 15">
            <a:hlinkClick r:id="rId8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2420938"/>
            <a:ext cx="2303463" cy="906462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76" name="AutoShape 16">
            <a:hlinkClick r:id="rId9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3357563"/>
            <a:ext cx="2303463" cy="906462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77" name="AutoShape 17">
            <a:hlinkClick r:id="rId10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4292600"/>
            <a:ext cx="2303463" cy="906463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78" name="AutoShape 18">
            <a:hlinkClick r:id="rId11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5229225"/>
            <a:ext cx="2303463" cy="906463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79" name="AutoShape 19">
            <a:hlinkClick r:id="rId12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1484313"/>
            <a:ext cx="2266950" cy="906462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80" name="AutoShape 20">
            <a:hlinkClick r:id="rId13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1484313"/>
            <a:ext cx="2266950" cy="906462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81" name="AutoShape 21">
            <a:hlinkClick r:id="rId1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572000" y="2420938"/>
            <a:ext cx="2266950" cy="906462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82" name="AutoShape 22">
            <a:hlinkClick r:id="rId15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3357563"/>
            <a:ext cx="2266950" cy="906462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83" name="AutoShape 23">
            <a:hlinkClick r:id="rId16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4292600"/>
            <a:ext cx="2266950" cy="906463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84" name="AutoShape 24">
            <a:hlinkClick r:id="rId17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5229225"/>
            <a:ext cx="2266950" cy="906463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85" name="AutoShape 25">
            <a:hlinkClick r:id="rId18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2420938"/>
            <a:ext cx="2266950" cy="906462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86" name="AutoShape 26">
            <a:hlinkClick r:id="rId19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3357563"/>
            <a:ext cx="2266950" cy="906462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 dirty="0"/>
              <a:t>3000</a:t>
            </a:r>
          </a:p>
        </p:txBody>
      </p:sp>
      <p:sp>
        <p:nvSpPr>
          <p:cNvPr id="15387" name="AutoShape 27">
            <a:hlinkClick r:id="rId20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4292600"/>
            <a:ext cx="2266950" cy="906463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88" name="AutoShape 28">
            <a:hlinkClick r:id="rId21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5229225"/>
            <a:ext cx="2266950" cy="906463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89" name="AutoShape 29">
            <a:hlinkClick r:id="rId22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6840538" y="0"/>
            <a:ext cx="2303462" cy="1484313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b="1" dirty="0" smtClean="0"/>
              <a:t>Hlavní města</a:t>
            </a:r>
            <a:endParaRPr lang="cs-CZ" sz="2800" b="1" dirty="0"/>
          </a:p>
        </p:txBody>
      </p:sp>
      <p:sp>
        <p:nvSpPr>
          <p:cNvPr id="15390" name="AutoShape 30">
            <a:hlinkClick r:id="rId23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1484313"/>
            <a:ext cx="2303462" cy="906462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91" name="AutoShape 31">
            <a:hlinkClick r:id="rId24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2420938"/>
            <a:ext cx="2303462" cy="906462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92" name="AutoShape 32">
            <a:hlinkClick r:id="rId25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3357563"/>
            <a:ext cx="2303462" cy="906462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93" name="AutoShape 33">
            <a:hlinkClick r:id="rId26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4292600"/>
            <a:ext cx="2303462" cy="906463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94" name="AutoShape 34">
            <a:hlinkClick r:id="rId27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5229225"/>
            <a:ext cx="2303462" cy="906463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356350"/>
            <a:ext cx="7572375" cy="365125"/>
          </a:xfrm>
          <a:prstGeom prst="rect">
            <a:avLst/>
          </a:prstGeom>
          <a:noFill/>
        </p:spPr>
        <p:txBody>
          <a:bodyPr anchor="ctr"/>
          <a:lstStyle/>
          <a:p>
            <a:pPr algn="ctr"/>
            <a:endParaRPr lang="cs-CZ" sz="1200" i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3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3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53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3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3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53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3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3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53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3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3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53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3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153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3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153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53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53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53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153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53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153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53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153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53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9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153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0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153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2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53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9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153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500"/>
                                        <p:tgtEl>
                                          <p:spTgt spid="153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0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153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1" dur="500"/>
                                        <p:tgtEl>
                                          <p:spTgt spid="153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1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153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153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2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53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9" dur="500"/>
                                        <p:tgtEl>
                                          <p:spTgt spid="153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3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53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8" dur="500"/>
                                        <p:tgtEl>
                                          <p:spTgt spid="153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4"/>
                  </p:tgtEl>
                </p:cond>
              </p:nextCondLst>
            </p:seq>
          </p:childTnLst>
        </p:cTn>
      </p:par>
    </p:tnLst>
    <p:bldLst>
      <p:bldP spid="15369" grpId="0" animBg="1"/>
      <p:bldP spid="15370" grpId="0" animBg="1"/>
      <p:bldP spid="15372" grpId="0" animBg="1"/>
      <p:bldP spid="15373" grpId="0" animBg="1"/>
      <p:bldP spid="15375" grpId="0" animBg="1"/>
      <p:bldP spid="15376" grpId="0" animBg="1"/>
      <p:bldP spid="15377" grpId="0" animBg="1"/>
      <p:bldP spid="15378" grpId="0" animBg="1"/>
      <p:bldP spid="15379" grpId="0" animBg="1"/>
      <p:bldP spid="15380" grpId="0" animBg="1"/>
      <p:bldP spid="15381" grpId="0" animBg="1"/>
      <p:bldP spid="15382" grpId="0" animBg="1"/>
      <p:bldP spid="15383" grpId="0" animBg="1"/>
      <p:bldP spid="15384" grpId="0" animBg="1"/>
      <p:bldP spid="15385" grpId="0" animBg="1"/>
      <p:bldP spid="15386" grpId="0" animBg="1"/>
      <p:bldP spid="15387" grpId="0" animBg="1"/>
      <p:bldP spid="15388" grpId="0" animBg="1"/>
      <p:bldP spid="15389" grpId="0" animBg="1"/>
      <p:bldP spid="15390" grpId="0" animBg="1"/>
      <p:bldP spid="15391" grpId="0" animBg="1"/>
      <p:bldP spid="15392" grpId="0" animBg="1"/>
      <p:bldP spid="15393" grpId="0" animBg="1"/>
      <p:bldP spid="1539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1000</a:t>
            </a:r>
          </a:p>
        </p:txBody>
      </p:sp>
      <p:sp>
        <p:nvSpPr>
          <p:cNvPr id="17414" name="AutoShape 6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Která je nejvyšší hora Evropy?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2000</a:t>
            </a:r>
          </a:p>
        </p:txBody>
      </p:sp>
      <p:sp>
        <p:nvSpPr>
          <p:cNvPr id="2150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151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 ostrovy (alespoň 3) patří </a:t>
            </a:r>
            <a:br>
              <a:rPr lang="cs-CZ" sz="3600" dirty="0" smtClean="0"/>
            </a:br>
            <a:r>
              <a:rPr lang="cs-CZ" sz="3600" dirty="0" smtClean="0"/>
              <a:t>k Evropě?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3000</a:t>
            </a:r>
          </a:p>
        </p:txBody>
      </p:sp>
      <p:sp>
        <p:nvSpPr>
          <p:cNvPr id="2355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Jaké podnebné pásy najdeme </a:t>
            </a:r>
            <a:br>
              <a:rPr lang="cs-CZ" sz="3600" dirty="0" smtClean="0"/>
            </a:br>
            <a:r>
              <a:rPr lang="cs-CZ" sz="3600" dirty="0" smtClean="0"/>
              <a:t>v Evropě?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4000</a:t>
            </a:r>
          </a:p>
        </p:txBody>
      </p:sp>
      <p:sp>
        <p:nvSpPr>
          <p:cNvPr id="25605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 průlivy oddělují Evropu od sousedních světadílů </a:t>
            </a:r>
            <a:br>
              <a:rPr lang="cs-CZ" sz="3600" dirty="0" smtClean="0"/>
            </a:br>
            <a:r>
              <a:rPr lang="cs-CZ" sz="3600" dirty="0" smtClean="0"/>
              <a:t>(Afriky a Asie)?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5000</a:t>
            </a:r>
          </a:p>
        </p:txBody>
      </p:sp>
      <p:sp>
        <p:nvSpPr>
          <p:cNvPr id="27653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765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Kde leží nejzápadnější místo </a:t>
            </a:r>
            <a:br>
              <a:rPr lang="cs-CZ" sz="3600" dirty="0" smtClean="0"/>
            </a:br>
            <a:r>
              <a:rPr lang="cs-CZ" sz="3600" dirty="0" smtClean="0"/>
              <a:t>na evropském kontinentu?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1000</a:t>
            </a:r>
          </a:p>
        </p:txBody>
      </p:sp>
      <p:sp>
        <p:nvSpPr>
          <p:cNvPr id="29701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Který stát Evropy má největší rozlohu?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2000</a:t>
            </a:r>
          </a:p>
        </p:txBody>
      </p:sp>
      <p:sp>
        <p:nvSpPr>
          <p:cNvPr id="3174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Se kterými státy sousedí Slovensko?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3000</a:t>
            </a:r>
          </a:p>
        </p:txBody>
      </p:sp>
      <p:sp>
        <p:nvSpPr>
          <p:cNvPr id="3379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379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 státy Evropy jsou ostrovní?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4000</a:t>
            </a:r>
          </a:p>
        </p:txBody>
      </p:sp>
      <p:sp>
        <p:nvSpPr>
          <p:cNvPr id="35845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 státy Evropy nemají přístup k moři?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5000</a:t>
            </a:r>
          </a:p>
        </p:txBody>
      </p:sp>
      <p:sp>
        <p:nvSpPr>
          <p:cNvPr id="37893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 znáš tzv. „trpasličí státy“ </a:t>
            </a:r>
            <a:br>
              <a:rPr lang="cs-CZ" sz="3600" dirty="0" smtClean="0"/>
            </a:br>
            <a:r>
              <a:rPr lang="cs-CZ" sz="3600" dirty="0" smtClean="0"/>
              <a:t>v Evropě?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1000</a:t>
            </a:r>
          </a:p>
        </p:txBody>
      </p:sp>
      <p:sp>
        <p:nvSpPr>
          <p:cNvPr id="39941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Jaká je nejdelší řeka Evropy?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2000</a:t>
            </a:r>
          </a:p>
        </p:txBody>
      </p:sp>
      <p:sp>
        <p:nvSpPr>
          <p:cNvPr id="4198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Která řeka protéká Bratislavou?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3000</a:t>
            </a:r>
          </a:p>
        </p:txBody>
      </p:sp>
      <p:sp>
        <p:nvSpPr>
          <p:cNvPr id="4403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Do kterého moře se vlévá řeka Dunaj?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4000</a:t>
            </a:r>
          </a:p>
        </p:txBody>
      </p:sp>
      <p:sp>
        <p:nvSpPr>
          <p:cNvPr id="46085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Která řeka protéká Londýnem?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5000</a:t>
            </a:r>
          </a:p>
        </p:txBody>
      </p:sp>
      <p:sp>
        <p:nvSpPr>
          <p:cNvPr id="48133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Po které řece doplujeme do Hamburku?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1000</a:t>
            </a:r>
          </a:p>
        </p:txBody>
      </p:sp>
      <p:sp>
        <p:nvSpPr>
          <p:cNvPr id="57348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7349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/>
              <a:t>Jak se </a:t>
            </a:r>
            <a:r>
              <a:rPr lang="cs-CZ" sz="3600" dirty="0" smtClean="0"/>
              <a:t>jmenuje </a:t>
            </a:r>
            <a:r>
              <a:rPr lang="cs-CZ" sz="3600" dirty="0"/>
              <a:t>hlavní město </a:t>
            </a:r>
            <a:r>
              <a:rPr lang="cs-CZ" sz="3600" dirty="0" smtClean="0"/>
              <a:t>Francie?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2000</a:t>
            </a:r>
          </a:p>
        </p:txBody>
      </p:sp>
      <p:sp>
        <p:nvSpPr>
          <p:cNvPr id="58372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8373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Jaké je hlavní město Portugalska?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3000</a:t>
            </a:r>
          </a:p>
        </p:txBody>
      </p:sp>
      <p:sp>
        <p:nvSpPr>
          <p:cNvPr id="59396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9399" name="Text Box 7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Jaké je hlavní město Maďarska?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4000</a:t>
            </a:r>
          </a:p>
        </p:txBody>
      </p:sp>
      <p:sp>
        <p:nvSpPr>
          <p:cNvPr id="60420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0421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Jaké je hlavní město Švýcarska?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5000</a:t>
            </a:r>
          </a:p>
        </p:txBody>
      </p:sp>
      <p:sp>
        <p:nvSpPr>
          <p:cNvPr id="61444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Jaké je hlavní město Chorvatska?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>
                <a:solidFill>
                  <a:schemeClr val="bg1"/>
                </a:solidFill>
              </a:rPr>
              <a:t>BONUS</a:t>
            </a:r>
          </a:p>
        </p:txBody>
      </p:sp>
      <p:sp>
        <p:nvSpPr>
          <p:cNvPr id="50181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 pohoří odděluje Francii a Španělsko?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2CA5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>
                <a:solidFill>
                  <a:schemeClr val="bg1"/>
                </a:solidFill>
              </a:rPr>
              <a:t>BONUS</a:t>
            </a:r>
          </a:p>
        </p:txBody>
      </p:sp>
      <p:sp>
        <p:nvSpPr>
          <p:cNvPr id="5222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223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Který stát je proslulý svým bankovnictvím a výrobou hodinek?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86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>
                <a:solidFill>
                  <a:schemeClr val="bg1"/>
                </a:solidFill>
              </a:rPr>
              <a:t>BONUS</a:t>
            </a:r>
          </a:p>
        </p:txBody>
      </p:sp>
      <p:sp>
        <p:nvSpPr>
          <p:cNvPr id="5427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427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Ve kterém státě leží nejvyšší vrchol Evropy?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>
                <a:solidFill>
                  <a:schemeClr val="bg1"/>
                </a:solidFill>
              </a:rPr>
              <a:t>BONUS</a:t>
            </a:r>
          </a:p>
        </p:txBody>
      </p:sp>
      <p:sp>
        <p:nvSpPr>
          <p:cNvPr id="56324" name="Text Box 4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U kterého města najdeme sídlo králů Versailles?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377</TotalTime>
  <Words>231</Words>
  <Application>Microsoft Office PowerPoint</Application>
  <PresentationFormat>Předvádění na obrazovce (4:3)</PresentationFormat>
  <Paragraphs>77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Modul</vt:lpstr>
      <vt:lpstr>Soutěž RISK </vt:lpstr>
      <vt:lpstr>Snímek 2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BONUS</vt:lpstr>
      <vt:lpstr>BONUS</vt:lpstr>
      <vt:lpstr>BONUS</vt:lpstr>
      <vt:lpstr>BONUS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- Jižní Amerika</dc:title>
  <dc:creator>Pavel Žižka</dc:creator>
  <dc:description>Autorem materiálu a všech jeho částí je, není-li uvedeno jinak, Pavel Žižka._x000d_
Dostupné z Metodického portálu www.rvp.cz, ISSN: 1802-4785, financovaného z ESF a státního rozpočtu ČR. Provozováno Výzkumným ústavem pedagogickým v Praze.</dc:description>
  <cp:lastModifiedBy>Honza</cp:lastModifiedBy>
  <cp:revision>17</cp:revision>
  <dcterms:created xsi:type="dcterms:W3CDTF">2009-11-09T10:25:34Z</dcterms:created>
  <dcterms:modified xsi:type="dcterms:W3CDTF">2011-05-16T10:32:05Z</dcterms:modified>
</cp:coreProperties>
</file>