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9" r:id="rId19"/>
    <p:sldId id="280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CA59"/>
    <a:srgbClr val="1C1C1C"/>
    <a:srgbClr val="FF0000"/>
    <a:srgbClr val="F4A162"/>
    <a:srgbClr val="EB8621"/>
    <a:srgbClr val="9AE29C"/>
    <a:srgbClr val="B0C7E2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97" autoAdjust="0"/>
    <p:restoredTop sz="94621" autoAdjust="0"/>
  </p:normalViewPr>
  <p:slideViewPr>
    <p:cSldViewPr>
      <p:cViewPr>
        <p:scale>
          <a:sx n="100" d="100"/>
          <a:sy n="100" d="100"/>
        </p:scale>
        <p:origin x="-72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DCADEC0-798A-4D45-9F6C-448936FD8C55}" type="datetimeFigureOut">
              <a:rPr lang="cs-CZ"/>
              <a:pPr/>
              <a:t>16.5.2011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CBC9E0-15FD-490F-81AB-3C296F2C752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631A1D-1CF4-4DC8-9667-3CB6EA7D9FC6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9E77-3A57-4A79-BD0E-40206E0F4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8884A-5BD9-440E-86D2-B05A728B3B9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4A8F8-6E7E-4734-8124-A253FD643D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3BF347-F462-41AE-A5A9-F41455C65C6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2D72D-7BA7-404A-8FF0-7E2530749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7CD58-0626-4150-AFC4-8B9CD3D0FEA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44BEF-B752-4726-88BF-88C37D86BD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C35C8-27FE-482B-AD12-833F873037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9069D4-FE9E-4229-BC6F-52D42CA7D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8820E-D2E8-4E31-A78E-26CDEF8B9EB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AE96C-ADC3-4534-BE33-4A5ED6D1A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0C-C8C2-4242-8B87-B129698FEC80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BADE2-B73D-4238-9B70-475953EE15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BD006-F037-4E32-9814-DE82690C8EC4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6CF0A-20FD-4626-B338-E65781163B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0252065-621C-4D8A-B776-780F4E519569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E711E1-BD5C-427E-B9E2-A2A487721E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B877A-65F0-4B7F-9DD1-F275B264DBBD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E9220-CB2E-4E25-9E02-3DDB63040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42C39-2A58-4804-90D3-5D5CCA25802E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9FFB3-9B00-45C1-94E5-E609AB719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4A1630-A9F9-41D7-AD76-22361D7582B5}" type="datetime1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r>
              <a:rPr lang="cs-CZ" smtClean="0"/>
              <a:t>Dostupn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 z Metodick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port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lu www.rvp.cz, ISSN: 1802-4785, financovan</a:t>
            </a:r>
            <a:r>
              <a:rPr lang="cs-CZ" smtClean="0">
                <a:latin typeface="Calibri"/>
              </a:rPr>
              <a:t>é</a:t>
            </a:r>
            <a:r>
              <a:rPr lang="cs-CZ" smtClean="0"/>
              <a:t>ho z ESF a st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tn</a:t>
            </a:r>
            <a:r>
              <a:rPr lang="cs-CZ" smtClean="0">
                <a:latin typeface="Calibri"/>
              </a:rPr>
              <a:t>í</a:t>
            </a:r>
            <a:r>
              <a:rPr lang="cs-CZ" smtClean="0"/>
              <a:t>ho rozpočtu ČR. Provozov</a:t>
            </a:r>
            <a:r>
              <a:rPr lang="cs-CZ" smtClean="0">
                <a:latin typeface="Calibri"/>
              </a:rPr>
              <a:t>á</a:t>
            </a:r>
            <a:r>
              <a:rPr lang="cs-CZ" smtClean="0"/>
              <a:t>no Výzkumným </a:t>
            </a:r>
            <a:r>
              <a:rPr lang="cs-CZ" smtClean="0">
                <a:latin typeface="Calibri"/>
              </a:rPr>
              <a:t>ú</a:t>
            </a:r>
            <a:r>
              <a:rPr lang="cs-CZ" smtClean="0"/>
              <a:t>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8DA95E-59FC-4739-B4B6-2968F4954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6.xml"/><Relationship Id="rId18" Type="http://schemas.openxmlformats.org/officeDocument/2006/relationships/slide" Target="slide12.xml"/><Relationship Id="rId3" Type="http://schemas.openxmlformats.org/officeDocument/2006/relationships/slide" Target="slide3.xml"/><Relationship Id="rId21" Type="http://schemas.openxmlformats.org/officeDocument/2006/relationships/slide" Target="slide20.xml"/><Relationship Id="rId7" Type="http://schemas.openxmlformats.org/officeDocument/2006/relationships/slide" Target="slide6.xml"/><Relationship Id="rId12" Type="http://schemas.openxmlformats.org/officeDocument/2006/relationships/slide" Target="slide15.xml"/><Relationship Id="rId17" Type="http://schemas.openxmlformats.org/officeDocument/2006/relationships/slide" Target="slide11.xml"/><Relationship Id="rId2" Type="http://schemas.openxmlformats.org/officeDocument/2006/relationships/audio" Target="../media/audio1.wav"/><Relationship Id="rId16" Type="http://schemas.openxmlformats.org/officeDocument/2006/relationships/slide" Target="slide10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14.xml"/><Relationship Id="rId5" Type="http://schemas.openxmlformats.org/officeDocument/2006/relationships/slide" Target="slide4.xml"/><Relationship Id="rId15" Type="http://schemas.openxmlformats.org/officeDocument/2006/relationships/slide" Target="slide9.xml"/><Relationship Id="rId23" Type="http://schemas.openxmlformats.org/officeDocument/2006/relationships/slide" Target="slide22.xml"/><Relationship Id="rId10" Type="http://schemas.openxmlformats.org/officeDocument/2006/relationships/slide" Target="slide13.xml"/><Relationship Id="rId19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slide" Target="slide8.xml"/><Relationship Id="rId14" Type="http://schemas.openxmlformats.org/officeDocument/2006/relationships/slide" Target="slide17.xml"/><Relationship Id="rId22" Type="http://schemas.openxmlformats.org/officeDocument/2006/relationships/slide" Target="slide2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Soutěž RISK</a:t>
            </a:r>
            <a:r>
              <a:rPr lang="cs-CZ" b="1" dirty="0" smtClean="0">
                <a:solidFill>
                  <a:schemeClr val="hlink"/>
                </a:solidFill>
              </a:rPr>
              <a:t/>
            </a:r>
            <a:br>
              <a:rPr lang="cs-CZ" b="1" dirty="0" smtClean="0">
                <a:solidFill>
                  <a:schemeClr val="hlink"/>
                </a:solidFill>
              </a:rPr>
            </a:br>
            <a:endParaRPr lang="cs-CZ" dirty="0" smtClean="0">
              <a:solidFill>
                <a:schemeClr val="hlink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i="1" dirty="0" smtClean="0">
                <a:solidFill>
                  <a:schemeClr val="accent1"/>
                </a:solidFill>
              </a:rPr>
              <a:t>Evropa 4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6912768" cy="365125"/>
          </a:xfrm>
        </p:spPr>
        <p:txBody>
          <a:bodyPr/>
          <a:lstStyle/>
          <a:p>
            <a:r>
              <a:rPr lang="cs-CZ" sz="1100" i="1" dirty="0">
                <a:solidFill>
                  <a:srgbClr val="1C1C1C"/>
                </a:solidFill>
              </a:rPr>
              <a:t>Autorem materiálu a všech jeho částí </a:t>
            </a:r>
            <a:r>
              <a:rPr lang="cs-CZ" sz="1100" i="1" dirty="0" smtClean="0">
                <a:solidFill>
                  <a:srgbClr val="1C1C1C"/>
                </a:solidFill>
              </a:rPr>
              <a:t>, </a:t>
            </a:r>
            <a:r>
              <a:rPr lang="cs-CZ" sz="1100" i="1" dirty="0">
                <a:solidFill>
                  <a:srgbClr val="1C1C1C"/>
                </a:solidFill>
              </a:rPr>
              <a:t>není-li uvedeno jinak, </a:t>
            </a:r>
            <a:r>
              <a:rPr lang="cs-CZ" sz="1100" i="1" dirty="0" smtClean="0">
                <a:solidFill>
                  <a:srgbClr val="1C1C1C"/>
                </a:solidFill>
              </a:rPr>
              <a:t> je Mgr. Monika Kašparová.</a:t>
            </a:r>
            <a:endParaRPr lang="cs-CZ" sz="1100" i="1" dirty="0">
              <a:solidFill>
                <a:srgbClr val="1C1C1C"/>
              </a:solidFill>
              <a:latin typeface="Arial" charset="0"/>
            </a:endParaRP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39750" y="5300663"/>
            <a:ext cx="3168650" cy="7921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Pokračovat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309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>
              <a:solidFill>
                <a:schemeClr val="tx1"/>
              </a:solidFill>
            </a:endParaRPr>
          </a:p>
        </p:txBody>
      </p:sp>
      <p:sp>
        <p:nvSpPr>
          <p:cNvPr id="15369" name="AutoShape 9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0"/>
            <a:ext cx="2303463" cy="1484313"/>
          </a:xfrm>
          <a:prstGeom prst="actionButtonBlank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Evropská</a:t>
            </a:r>
          </a:p>
          <a:p>
            <a:pPr algn="ctr"/>
            <a:r>
              <a:rPr lang="cs-CZ" sz="2800" b="1" dirty="0" smtClean="0"/>
              <a:t>jezera</a:t>
            </a:r>
            <a:endParaRPr lang="cs-CZ" sz="2800" b="1" dirty="0"/>
          </a:p>
        </p:txBody>
      </p:sp>
      <p:sp>
        <p:nvSpPr>
          <p:cNvPr id="15370" name="AutoShape 10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0"/>
            <a:ext cx="2270125" cy="1484313"/>
          </a:xfrm>
          <a:prstGeom prst="actionButtonBlank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Evropské</a:t>
            </a:r>
          </a:p>
          <a:p>
            <a:pPr algn="ctr"/>
            <a:r>
              <a:rPr lang="cs-CZ" sz="2800" b="1" dirty="0" smtClean="0"/>
              <a:t>ostrovy </a:t>
            </a:r>
            <a:endParaRPr lang="cs-CZ" sz="2800" b="1" dirty="0"/>
          </a:p>
        </p:txBody>
      </p:sp>
      <p:sp>
        <p:nvSpPr>
          <p:cNvPr id="15372" name="AutoShape 12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0"/>
            <a:ext cx="2266950" cy="1484313"/>
          </a:xfrm>
          <a:prstGeom prst="actionButtonBlank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Evropské</a:t>
            </a:r>
            <a:br>
              <a:rPr lang="cs-CZ" sz="2800" b="1" dirty="0" smtClean="0"/>
            </a:br>
            <a:r>
              <a:rPr lang="cs-CZ" sz="2800" b="1" dirty="0" smtClean="0"/>
              <a:t>hory</a:t>
            </a:r>
            <a:endParaRPr lang="cs-CZ" sz="2800" b="1" dirty="0"/>
          </a:p>
        </p:txBody>
      </p:sp>
      <p:sp>
        <p:nvSpPr>
          <p:cNvPr id="15373" name="AutoShape 13">
            <a:hlinkClick r:id="rId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48431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5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420938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2000</a:t>
            </a:r>
          </a:p>
        </p:txBody>
      </p:sp>
      <p:sp>
        <p:nvSpPr>
          <p:cNvPr id="15376" name="AutoShape 16">
            <a:hlinkClick r:id="rId6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357563"/>
            <a:ext cx="2303463" cy="906462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7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292600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8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229225"/>
            <a:ext cx="2303463" cy="906463"/>
          </a:xfrm>
          <a:prstGeom prst="actionButtonBlank">
            <a:avLst/>
          </a:prstGeom>
          <a:solidFill>
            <a:srgbClr val="B0C7E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9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48431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0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48431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420938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2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357563"/>
            <a:ext cx="2266950" cy="906462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292600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4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229225"/>
            <a:ext cx="2266950" cy="906463"/>
          </a:xfrm>
          <a:prstGeom prst="actionButtonBlank">
            <a:avLst/>
          </a:prstGeom>
          <a:solidFill>
            <a:srgbClr val="F4A16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5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420938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6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357563"/>
            <a:ext cx="2266950" cy="906462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 dirty="0"/>
              <a:t>3000</a:t>
            </a:r>
          </a:p>
        </p:txBody>
      </p:sp>
      <p:sp>
        <p:nvSpPr>
          <p:cNvPr id="15387" name="AutoShape 27">
            <a:hlinkClick r:id="rId17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292600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18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229225"/>
            <a:ext cx="2266950" cy="906463"/>
          </a:xfrm>
          <a:prstGeom prst="actionButtonBlank">
            <a:avLst/>
          </a:prstGeom>
          <a:solidFill>
            <a:srgbClr val="9AE29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" action="ppaction://noaction" highlightClick="1">
              <a:snd r:embed="rId2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0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b="1" dirty="0" smtClean="0"/>
              <a:t>Evropské </a:t>
            </a:r>
          </a:p>
          <a:p>
            <a:pPr algn="ctr"/>
            <a:r>
              <a:rPr lang="cs-CZ" sz="2800" b="1" dirty="0" smtClean="0"/>
              <a:t>řeky</a:t>
            </a:r>
            <a:endParaRPr lang="cs-CZ" sz="2800" b="1" dirty="0"/>
          </a:p>
        </p:txBody>
      </p:sp>
      <p:sp>
        <p:nvSpPr>
          <p:cNvPr id="15390" name="AutoShape 30">
            <a:hlinkClick r:id="rId19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48431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0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420938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1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357563"/>
            <a:ext cx="2303462" cy="906462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2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292600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3" action="ppaction://hlinksldjump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229225"/>
            <a:ext cx="2303462" cy="906463"/>
          </a:xfrm>
          <a:prstGeom prst="actionButtonBlank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/>
            <a:endParaRPr lang="cs-CZ" sz="1200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17414" name="AutoShape 6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Jezero v Maďarsku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Balaton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2150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Ruské jezero, druhé největší </a:t>
            </a:r>
            <a:br>
              <a:rPr lang="cs-CZ" sz="3600" dirty="0" smtClean="0"/>
            </a:br>
            <a:r>
              <a:rPr lang="cs-CZ" sz="3600" dirty="0" smtClean="0"/>
              <a:t>v Evropě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Oněžské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2355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Kterému státu se říká 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„Země tisíců jezer“?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Finsko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2560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Jezero ve Skotsku známé hlavně díky pověsti o příšeře zde žijící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Loch </a:t>
            </a:r>
            <a:r>
              <a:rPr lang="cs-CZ" dirty="0" err="1" smtClean="0"/>
              <a:t>Ness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C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2765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leží třetí největší evropské jezero </a:t>
            </a:r>
            <a:r>
              <a:rPr lang="cs-CZ" sz="3600" dirty="0" err="1" smtClean="0"/>
              <a:t>Vänern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Švédsku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2970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Na kterém ostrově leží Londýn?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3174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Kterému státu patří ostrovy Sardinie a Sicílie?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Itálii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3379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467544" y="1720850"/>
            <a:ext cx="806489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Který je největší řecký ostrov?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Kréta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3584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jmenuje největší ostrov Francie ve Středozemním moři?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99592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Korsika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E2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3789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Kterému státu patří souostroví Baleáry (s ostrovem </a:t>
            </a:r>
            <a:r>
              <a:rPr lang="cs-CZ" sz="3600" dirty="0" err="1" smtClean="0"/>
              <a:t>Mallorca</a:t>
            </a:r>
            <a:r>
              <a:rPr lang="cs-CZ" sz="3600" dirty="0" smtClean="0"/>
              <a:t>)?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Španělsku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39941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Které pohoří v Evropě </a:t>
            </a:r>
            <a:br>
              <a:rPr lang="cs-CZ" sz="3600" dirty="0" smtClean="0"/>
            </a:br>
            <a:r>
              <a:rPr lang="cs-CZ" sz="3600" dirty="0" smtClean="0"/>
              <a:t>je nejvyšší?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4198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nejvyšší pohoří  </a:t>
            </a:r>
            <a:br>
              <a:rPr lang="cs-CZ" sz="3600" dirty="0" smtClean="0"/>
            </a:br>
            <a:r>
              <a:rPr lang="cs-CZ" sz="3600" dirty="0" smtClean="0"/>
              <a:t>na Slovensku?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Vysoké Tatry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4403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nejvyšší pohoří 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v Polsku?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Vysoké Tatry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46085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827584" y="1720850"/>
            <a:ext cx="7273429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Na hranici kterých států leží nejvyšší hora Evropy </a:t>
            </a:r>
            <a:r>
              <a:rPr lang="cs-CZ" sz="3600" dirty="0" err="1" smtClean="0"/>
              <a:t>Mont</a:t>
            </a:r>
            <a:r>
              <a:rPr lang="cs-CZ" sz="3600" dirty="0" smtClean="0"/>
              <a:t> </a:t>
            </a:r>
            <a:r>
              <a:rPr lang="cs-CZ" sz="3600" dirty="0" err="1" smtClean="0"/>
              <a:t>Blanc</a:t>
            </a:r>
            <a:r>
              <a:rPr lang="cs-CZ" sz="3600" dirty="0" smtClean="0"/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8518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Francie a Itálie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1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4813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endParaRPr lang="cs-CZ" sz="3600" dirty="0" smtClean="0"/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Měří nejvyšší hora Rakouska Grossglockner více než </a:t>
            </a:r>
            <a:br>
              <a:rPr lang="cs-CZ" sz="3600" dirty="0" smtClean="0"/>
            </a:br>
            <a:r>
              <a:rPr lang="cs-CZ" sz="3600" dirty="0" smtClean="0"/>
              <a:t>4 000 metrů?</a:t>
            </a:r>
          </a:p>
          <a:p>
            <a:pPr algn="ctr">
              <a:tabLst>
                <a:tab pos="2330450" algn="l"/>
              </a:tabLst>
            </a:pP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66124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 – její výška je  3 798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1000</a:t>
            </a:r>
          </a:p>
        </p:txBody>
      </p:sp>
      <p:sp>
        <p:nvSpPr>
          <p:cNvPr id="57348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Do kterého moře se vlévá řeka Dunaj?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5091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Černého moře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2000</a:t>
            </a:r>
          </a:p>
        </p:txBody>
      </p:sp>
      <p:sp>
        <p:nvSpPr>
          <p:cNvPr id="58372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Do kterého moře se vlévá Volha?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4371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Kaspického moře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3000</a:t>
            </a:r>
          </a:p>
        </p:txBody>
      </p:sp>
      <p:sp>
        <p:nvSpPr>
          <p:cNvPr id="59396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Ve kterém státě najdeme řeky Loira a </a:t>
            </a:r>
            <a:r>
              <a:rPr lang="cs-CZ" sz="3600" dirty="0" err="1" smtClean="0"/>
              <a:t>Rhone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811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Francii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4000</a:t>
            </a:r>
          </a:p>
        </p:txBody>
      </p:sp>
      <p:sp>
        <p:nvSpPr>
          <p:cNvPr id="6042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protéká německým městem Frankfurt?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01317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Mohan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5000</a:t>
            </a:r>
          </a:p>
        </p:txBody>
      </p:sp>
      <p:sp>
        <p:nvSpPr>
          <p:cNvPr id="61444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2124075" cy="1773237"/>
          </a:xfrm>
          <a:prstGeom prst="actionButtonReturn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protéká hlavním městem Polska?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811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587</TotalTime>
  <Words>260</Words>
  <Application>Microsoft Office PowerPoint</Application>
  <PresentationFormat>Předvádění na obrazovce (4:3)</PresentationFormat>
  <Paragraphs>95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Modul</vt:lpstr>
      <vt:lpstr>Soutěž RISK </vt:lpstr>
      <vt:lpstr>Snímek 2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Honza</cp:lastModifiedBy>
  <cp:revision>38</cp:revision>
  <dcterms:created xsi:type="dcterms:W3CDTF">2009-11-09T10:25:34Z</dcterms:created>
  <dcterms:modified xsi:type="dcterms:W3CDTF">2011-05-16T10:36:04Z</dcterms:modified>
</cp:coreProperties>
</file>