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3" r:id="rId2"/>
    <p:sldId id="269" r:id="rId3"/>
    <p:sldId id="276" r:id="rId4"/>
    <p:sldId id="277" r:id="rId5"/>
    <p:sldId id="271" r:id="rId6"/>
    <p:sldId id="279" r:id="rId7"/>
    <p:sldId id="280" r:id="rId8"/>
    <p:sldId id="281" r:id="rId9"/>
    <p:sldId id="268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448A9"/>
    <a:srgbClr val="D5378A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45" autoAdjust="0"/>
    <p:restoredTop sz="94660"/>
  </p:normalViewPr>
  <p:slideViewPr>
    <p:cSldViewPr>
      <p:cViewPr varScale="1">
        <p:scale>
          <a:sx n="68" d="100"/>
          <a:sy n="68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5_2" csCatId="accent5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02_ ČESKÝ JAZYK 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VÝZNAM  SLOV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991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903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87623" custLinFactY="25487" custLinFactNeighborX="172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355D3F9-3F9C-44CD-B555-7C83E7E1BBD1}" type="presOf" srcId="{D14199FD-C0E7-4C1B-9738-0FA9E56F2803}" destId="{E915DD33-C422-48D7-A147-9DF518074CD6}" srcOrd="0" destOrd="0" presId="urn:microsoft.com/office/officeart/2005/8/layout/pyramid2"/>
    <dgm:cxn modelId="{2A3CCBA4-4BE7-455E-B109-2C05F0DE9466}" type="presOf" srcId="{D07A5630-6FBA-4728-88CD-6E1E179CB30C}" destId="{908BA98C-A95B-4D99-AB45-D03C9BA08086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E8C8CAC5-7CC3-48AB-9C3D-3D9B755E8098}" type="presOf" srcId="{4998EED1-9AAF-4045-BAC6-AA54B1A3E015}" destId="{6E27EA9C-C67C-450A-8A3C-DF1F4862AEAB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D2B251A5-DE01-4F4F-86B2-2A300512644E}" type="presOf" srcId="{33733867-CCF3-40F1-A592-7074E0CC194F}" destId="{ED2230FF-1096-48BA-B691-CB70E3195D4E}" srcOrd="0" destOrd="0" presId="urn:microsoft.com/office/officeart/2005/8/layout/pyramid2"/>
    <dgm:cxn modelId="{83B62332-332A-4FAD-95CD-526100670047}" type="presParOf" srcId="{E915DD33-C422-48D7-A147-9DF518074CD6}" destId="{AA8D1857-C2BD-4E9B-945E-6C696E0FAF33}" srcOrd="0" destOrd="0" presId="urn:microsoft.com/office/officeart/2005/8/layout/pyramid2"/>
    <dgm:cxn modelId="{AFF46518-1B90-4642-A62B-1BF4BE2920F4}" type="presParOf" srcId="{E915DD33-C422-48D7-A147-9DF518074CD6}" destId="{3BAA9B1B-BFD6-4CA9-90A9-730241A0D9F7}" srcOrd="1" destOrd="0" presId="urn:microsoft.com/office/officeart/2005/8/layout/pyramid2"/>
    <dgm:cxn modelId="{0D9425DE-140F-47E3-AEFB-CC9C1B3184A1}" type="presParOf" srcId="{3BAA9B1B-BFD6-4CA9-90A9-730241A0D9F7}" destId="{908BA98C-A95B-4D99-AB45-D03C9BA08086}" srcOrd="0" destOrd="0" presId="urn:microsoft.com/office/officeart/2005/8/layout/pyramid2"/>
    <dgm:cxn modelId="{153F532D-6DC3-4B05-A0C5-B9C165814F98}" type="presParOf" srcId="{3BAA9B1B-BFD6-4CA9-90A9-730241A0D9F7}" destId="{259FFE0E-3104-4C28-90A5-34C9081B2D21}" srcOrd="1" destOrd="0" presId="urn:microsoft.com/office/officeart/2005/8/layout/pyramid2"/>
    <dgm:cxn modelId="{C0F185A0-62D8-4192-B85D-84A442DED0ED}" type="presParOf" srcId="{3BAA9B1B-BFD6-4CA9-90A9-730241A0D9F7}" destId="{ED2230FF-1096-48BA-B691-CB70E3195D4E}" srcOrd="2" destOrd="0" presId="urn:microsoft.com/office/officeart/2005/8/layout/pyramid2"/>
    <dgm:cxn modelId="{F70C4A5D-700F-4860-A67F-BA7CB0E4541F}" type="presParOf" srcId="{3BAA9B1B-BFD6-4CA9-90A9-730241A0D9F7}" destId="{73724FA6-330F-43B7-BA60-483C4E413C56}" srcOrd="3" destOrd="0" presId="urn:microsoft.com/office/officeart/2005/8/layout/pyramid2"/>
    <dgm:cxn modelId="{003D53EC-7888-42D5-B7CE-86DC757E1BB1}" type="presParOf" srcId="{3BAA9B1B-BFD6-4CA9-90A9-730241A0D9F7}" destId="{6E27EA9C-C67C-450A-8A3C-DF1F4862AEAB}" srcOrd="4" destOrd="0" presId="urn:microsoft.com/office/officeart/2005/8/layout/pyramid2"/>
    <dgm:cxn modelId="{B2B952A7-9320-46BE-B393-C6466246222A}" type="presParOf" srcId="{3BAA9B1B-BFD6-4CA9-90A9-730241A0D9F7}" destId="{17B3546A-C897-435D-919C-1F74B4E8CF45}" srcOrd="5" destOrd="0" presId="urn:microsoft.com/office/officeart/2005/8/layout/pyramid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chimes.wav" builtIn="1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57158" y="1785926"/>
          <a:ext cx="8358246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214678" y="4357694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VÝZNAM  SLOV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5072098"/>
          </a:xfrm>
          <a:solidFill>
            <a:schemeClr val="accent5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OVĚŘENÍ VE VÝUCE:     </a:t>
            </a:r>
            <a:r>
              <a:rPr lang="cs-CZ" dirty="0" smtClean="0"/>
              <a:t>16.9.2011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PŘEDMĚT:</a:t>
            </a:r>
            <a:r>
              <a:rPr lang="cs-CZ" dirty="0" smtClean="0"/>
              <a:t> Český jazyk       </a:t>
            </a:r>
          </a:p>
          <a:p>
            <a:r>
              <a:rPr lang="cs-CZ" b="1" dirty="0" smtClean="0"/>
              <a:t>ROČNÍK: </a:t>
            </a:r>
            <a:r>
              <a:rPr lang="cs-CZ" dirty="0" smtClean="0"/>
              <a:t>3.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význam slova, slovo jednoznačné a mnohoznačné, synonyma, antonyma</a:t>
            </a:r>
          </a:p>
          <a:p>
            <a:r>
              <a:rPr lang="cs-CZ" b="1" dirty="0" smtClean="0"/>
              <a:t>MEZIPŘEDMĚTOVÉ VZTAHY: </a:t>
            </a:r>
            <a:r>
              <a:rPr lang="cs-CZ" dirty="0" smtClean="0"/>
              <a:t>Prvouka – prohlubování znalostí o životě lišky.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opakuje poznatky žáků ze 2.ročníku. Procvičuje odlišování slov stejného i opačného významu. Procvičuje slova jednoznačná a mnohoznačná.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192205.WMF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5929322" y="2571744"/>
            <a:ext cx="2536825" cy="3278188"/>
          </a:xfrm>
          <a:prstGeom prst="rect">
            <a:avLst/>
          </a:prstGeom>
        </p:spPr>
      </p:pic>
      <p:sp>
        <p:nvSpPr>
          <p:cNvPr id="5" name="Oválný popisek 4"/>
          <p:cNvSpPr/>
          <p:nvPr/>
        </p:nvSpPr>
        <p:spPr>
          <a:xfrm>
            <a:off x="2000232" y="642918"/>
            <a:ext cx="4572032" cy="2143140"/>
          </a:xfrm>
          <a:prstGeom prst="wedgeEllipseCallout">
            <a:avLst>
              <a:gd name="adj1" fmla="val 30360"/>
              <a:gd name="adj2" fmla="val 95577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Ahoj děti!</a:t>
            </a:r>
          </a:p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Víte, že každé slovo označuje nějakou věc?</a:t>
            </a:r>
          </a:p>
        </p:txBody>
      </p:sp>
      <p:sp>
        <p:nvSpPr>
          <p:cNvPr id="6" name="Oválný popisek 5"/>
          <p:cNvSpPr/>
          <p:nvPr/>
        </p:nvSpPr>
        <p:spPr>
          <a:xfrm>
            <a:off x="714348" y="3286124"/>
            <a:ext cx="4429156" cy="2500330"/>
          </a:xfrm>
          <a:prstGeom prst="wedgeEllipseCallout">
            <a:avLst>
              <a:gd name="adj1" fmla="val 58737"/>
              <a:gd name="adj2" fmla="val -20420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Některá slova označují jenom jednu věc – říkáme jim </a:t>
            </a:r>
            <a:r>
              <a:rPr lang="cs-CZ" sz="2800" b="1" dirty="0" smtClean="0">
                <a:solidFill>
                  <a:srgbClr val="FF0000"/>
                </a:solidFill>
              </a:rPr>
              <a:t>slova</a:t>
            </a:r>
            <a:r>
              <a:rPr lang="cs-CZ" sz="2800" b="1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jednoznačná.</a:t>
            </a: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MC900192205.WMF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6429388" y="285728"/>
            <a:ext cx="2244725" cy="2900363"/>
          </a:xfrm>
          <a:prstGeom prst="rect">
            <a:avLst/>
          </a:prstGeom>
        </p:spPr>
      </p:pic>
      <p:sp>
        <p:nvSpPr>
          <p:cNvPr id="6" name="Oválný popisek 5"/>
          <p:cNvSpPr/>
          <p:nvPr/>
        </p:nvSpPr>
        <p:spPr>
          <a:xfrm>
            <a:off x="3000364" y="500042"/>
            <a:ext cx="2786082" cy="1571636"/>
          </a:xfrm>
          <a:prstGeom prst="wedgeEllipseCallout">
            <a:avLst>
              <a:gd name="adj1" fmla="val 71283"/>
              <a:gd name="adj2" fmla="val 3023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Vyberte slova jednoznačná.</a:t>
            </a:r>
          </a:p>
        </p:txBody>
      </p:sp>
      <p:sp>
        <p:nvSpPr>
          <p:cNvPr id="7" name="Vývojový diagram: magnetický disk 6"/>
          <p:cNvSpPr/>
          <p:nvPr/>
        </p:nvSpPr>
        <p:spPr>
          <a:xfrm>
            <a:off x="4429124" y="5572140"/>
            <a:ext cx="1857388" cy="898400"/>
          </a:xfrm>
          <a:prstGeom prst="flowChartMagneticDisk">
            <a:avLst/>
          </a:prstGeom>
          <a:solidFill>
            <a:srgbClr val="D5378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DŮM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Vývojový diagram: magnetický disk 9"/>
          <p:cNvSpPr/>
          <p:nvPr/>
        </p:nvSpPr>
        <p:spPr>
          <a:xfrm>
            <a:off x="2786050" y="5643578"/>
            <a:ext cx="1714512" cy="898400"/>
          </a:xfrm>
          <a:prstGeom prst="flowChartMagneticDisk">
            <a:avLst/>
          </a:prstGeom>
          <a:solidFill>
            <a:srgbClr val="D5378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UCHO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Vývojový diagram: magnetický disk 11"/>
          <p:cNvSpPr/>
          <p:nvPr/>
        </p:nvSpPr>
        <p:spPr>
          <a:xfrm>
            <a:off x="1071538" y="5572140"/>
            <a:ext cx="1857388" cy="898400"/>
          </a:xfrm>
          <a:prstGeom prst="flowChartMagneticDisk">
            <a:avLst/>
          </a:prstGeom>
          <a:solidFill>
            <a:srgbClr val="D5378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HŘEBEN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Vývojový diagram: magnetický disk 12"/>
          <p:cNvSpPr/>
          <p:nvPr/>
        </p:nvSpPr>
        <p:spPr>
          <a:xfrm>
            <a:off x="500034" y="4929198"/>
            <a:ext cx="1857388" cy="898400"/>
          </a:xfrm>
          <a:prstGeom prst="flowChartMagneticDisk">
            <a:avLst/>
          </a:prstGeom>
          <a:solidFill>
            <a:srgbClr val="D5378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LES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Vývojový diagram: magnetický disk 10"/>
          <p:cNvSpPr/>
          <p:nvPr/>
        </p:nvSpPr>
        <p:spPr>
          <a:xfrm>
            <a:off x="1785918" y="4929198"/>
            <a:ext cx="1614502" cy="898400"/>
          </a:xfrm>
          <a:prstGeom prst="flowChartMagneticDisk">
            <a:avLst/>
          </a:prstGeom>
          <a:solidFill>
            <a:srgbClr val="D5378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KOHOUTEK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Vývojový diagram: magnetický disk 8"/>
          <p:cNvSpPr/>
          <p:nvPr/>
        </p:nvSpPr>
        <p:spPr>
          <a:xfrm>
            <a:off x="3286116" y="4929198"/>
            <a:ext cx="1785950" cy="898400"/>
          </a:xfrm>
          <a:prstGeom prst="flowChartMagneticDisk">
            <a:avLst/>
          </a:prstGeom>
          <a:solidFill>
            <a:srgbClr val="D5378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OKO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Vývojový diagram: magnetický disk 13"/>
          <p:cNvSpPr/>
          <p:nvPr/>
        </p:nvSpPr>
        <p:spPr>
          <a:xfrm>
            <a:off x="4857752" y="5000636"/>
            <a:ext cx="1857388" cy="898400"/>
          </a:xfrm>
          <a:prstGeom prst="flowChartMagneticDisk">
            <a:avLst/>
          </a:prstGeom>
          <a:solidFill>
            <a:srgbClr val="D5378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PŮDA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Vývojový diagram: magnetický disk 14"/>
          <p:cNvSpPr/>
          <p:nvPr/>
        </p:nvSpPr>
        <p:spPr>
          <a:xfrm>
            <a:off x="6143636" y="5572140"/>
            <a:ext cx="1857388" cy="898400"/>
          </a:xfrm>
          <a:prstGeom prst="flowChartMagneticDisk">
            <a:avLst/>
          </a:prstGeom>
          <a:solidFill>
            <a:srgbClr val="D5378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AKTOVKA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Vývojový diagram: magnetický disk 15"/>
          <p:cNvSpPr/>
          <p:nvPr/>
        </p:nvSpPr>
        <p:spPr>
          <a:xfrm>
            <a:off x="6572264" y="4929198"/>
            <a:ext cx="1857388" cy="898400"/>
          </a:xfrm>
          <a:prstGeom prst="flowChartMagneticDisk">
            <a:avLst/>
          </a:prstGeom>
          <a:solidFill>
            <a:srgbClr val="D5378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PROVAZ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Vývojový diagram: magnetický disk 16"/>
          <p:cNvSpPr/>
          <p:nvPr/>
        </p:nvSpPr>
        <p:spPr>
          <a:xfrm>
            <a:off x="7072330" y="5643578"/>
            <a:ext cx="1857388" cy="898400"/>
          </a:xfrm>
          <a:prstGeom prst="flowChartMagneticDisk">
            <a:avLst/>
          </a:prstGeom>
          <a:solidFill>
            <a:srgbClr val="D5378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KORUNA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Oválný popisek 17"/>
          <p:cNvSpPr/>
          <p:nvPr/>
        </p:nvSpPr>
        <p:spPr>
          <a:xfrm>
            <a:off x="4786314" y="3714752"/>
            <a:ext cx="4071966" cy="1428760"/>
          </a:xfrm>
          <a:prstGeom prst="wedgeEllipseCallout">
            <a:avLst>
              <a:gd name="adj1" fmla="val 10877"/>
              <a:gd name="adj2" fmla="val -193898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Vymysli co nejvíce vět na vybrané slovo </a:t>
            </a:r>
            <a:r>
              <a:rPr lang="cs-CZ" sz="2800" b="1" dirty="0" smtClean="0">
                <a:solidFill>
                  <a:srgbClr val="FF0000"/>
                </a:solidFill>
              </a:rPr>
              <a:t>mnohoznačné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  <p:bldP spid="18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odorovný svitek 5"/>
          <p:cNvSpPr/>
          <p:nvPr/>
        </p:nvSpPr>
        <p:spPr>
          <a:xfrm>
            <a:off x="714348" y="214290"/>
            <a:ext cx="7786742" cy="6143668"/>
          </a:xfrm>
          <a:prstGeom prst="horizontalScroll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 lese můžete obdivovat ________ mého stromu.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Král nosil na hlavě velmi vzácnou ___________ .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Nemám v peněžence ani _____________ .</a:t>
            </a:r>
          </a:p>
          <a:p>
            <a:pPr algn="ctr"/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Babička potřebuje opravit _________ u umyvadla.</a:t>
            </a:r>
            <a:endParaRPr lang="cs-CZ" sz="36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Náš __________ nás ráno probudí.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Děťátko mělo učesaného _________ .</a:t>
            </a:r>
          </a:p>
        </p:txBody>
      </p:sp>
      <p:pic>
        <p:nvPicPr>
          <p:cNvPr id="15" name="Obrázek 14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7220" y="3786190"/>
            <a:ext cx="1948859" cy="2518534"/>
          </a:xfrm>
          <a:prstGeom prst="rect">
            <a:avLst/>
          </a:prstGeom>
        </p:spPr>
      </p:pic>
      <p:sp>
        <p:nvSpPr>
          <p:cNvPr id="17" name="Zaoblený obdélník 16"/>
          <p:cNvSpPr/>
          <p:nvPr/>
        </p:nvSpPr>
        <p:spPr>
          <a:xfrm>
            <a:off x="1142976" y="357166"/>
            <a:ext cx="6500858" cy="71438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Doplníte správné slovo mnohoznačné?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192205.WMF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6858016" y="357166"/>
            <a:ext cx="1984375" cy="2563812"/>
          </a:xfrm>
          <a:prstGeom prst="rect">
            <a:avLst/>
          </a:prstGeom>
        </p:spPr>
      </p:pic>
      <p:sp>
        <p:nvSpPr>
          <p:cNvPr id="5" name="Oválný popisek 4"/>
          <p:cNvSpPr/>
          <p:nvPr/>
        </p:nvSpPr>
        <p:spPr>
          <a:xfrm>
            <a:off x="3286116" y="500042"/>
            <a:ext cx="3500462" cy="1643074"/>
          </a:xfrm>
          <a:prstGeom prst="wedgeEllipseCallout">
            <a:avLst>
              <a:gd name="adj1" fmla="val 56382"/>
              <a:gd name="adj2" fmla="val 24713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Každé slovo má svůj význam. </a:t>
            </a:r>
          </a:p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Přiřaď. </a:t>
            </a:r>
          </a:p>
        </p:txBody>
      </p:sp>
      <p:sp>
        <p:nvSpPr>
          <p:cNvPr id="7" name="Dvaatřiceticípá hvězda 6"/>
          <p:cNvSpPr/>
          <p:nvPr/>
        </p:nvSpPr>
        <p:spPr>
          <a:xfrm>
            <a:off x="500034" y="1428736"/>
            <a:ext cx="3714776" cy="2857520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SYNONYMA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Dvaatřiceticípá hvězda 7"/>
          <p:cNvSpPr/>
          <p:nvPr/>
        </p:nvSpPr>
        <p:spPr>
          <a:xfrm>
            <a:off x="4929190" y="2857496"/>
            <a:ext cx="3786214" cy="2857520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ANTONYMA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642910" y="4572008"/>
            <a:ext cx="3071834" cy="1714512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slova stejného významu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1571604" y="4929198"/>
            <a:ext cx="3071834" cy="1714512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slova opačného významu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7" grpId="0" build="allAtOnce" animBg="1"/>
      <p:bldP spid="8" grpId="0" build="allAtOnce" animBg="1"/>
      <p:bldP spid="9" grpId="0" build="allAtOnce" animBg="1"/>
      <p:bldP spid="10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192205.WMF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6786578" y="428604"/>
            <a:ext cx="1771650" cy="2289175"/>
          </a:xfrm>
          <a:prstGeom prst="rect">
            <a:avLst/>
          </a:prstGeom>
        </p:spPr>
      </p:pic>
      <p:sp>
        <p:nvSpPr>
          <p:cNvPr id="5" name="Oválný popisek 4"/>
          <p:cNvSpPr/>
          <p:nvPr/>
        </p:nvSpPr>
        <p:spPr>
          <a:xfrm>
            <a:off x="1357290" y="357166"/>
            <a:ext cx="5000660" cy="1428760"/>
          </a:xfrm>
          <a:prstGeom prst="wedgeEllipseCallout">
            <a:avLst>
              <a:gd name="adj1" fmla="val 56382"/>
              <a:gd name="adj2" fmla="val 24713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Spoj slova opačného významu.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571472" y="2928934"/>
            <a:ext cx="1428760" cy="785818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MALÝ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00034" y="5214950"/>
            <a:ext cx="1428760" cy="785818"/>
          </a:xfrm>
          <a:prstGeom prst="roundRect">
            <a:avLst/>
          </a:prstGeom>
          <a:solidFill>
            <a:srgbClr val="C448A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VELKÝ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929322" y="5357826"/>
            <a:ext cx="1428760" cy="785818"/>
          </a:xfrm>
          <a:prstGeom prst="roundRect">
            <a:avLst/>
          </a:prstGeom>
          <a:solidFill>
            <a:srgbClr val="C448A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SMUTNÝ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928794" y="2500306"/>
            <a:ext cx="1428760" cy="785818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VESELÝ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357554" y="3071810"/>
            <a:ext cx="1428760" cy="785818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NÍZKÝ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572000" y="5000636"/>
            <a:ext cx="1428760" cy="785818"/>
          </a:xfrm>
          <a:prstGeom prst="roundRect">
            <a:avLst/>
          </a:prstGeom>
          <a:solidFill>
            <a:srgbClr val="C448A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VYSOKÝ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7215206" y="2786058"/>
            <a:ext cx="1428760" cy="785818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ZLÝ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214678" y="5286388"/>
            <a:ext cx="1428760" cy="785818"/>
          </a:xfrm>
          <a:prstGeom prst="roundRect">
            <a:avLst/>
          </a:prstGeom>
          <a:solidFill>
            <a:srgbClr val="C448A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DOBRÝ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358082" y="5000636"/>
            <a:ext cx="1428760" cy="785818"/>
          </a:xfrm>
          <a:prstGeom prst="roundRect">
            <a:avLst/>
          </a:prstGeom>
          <a:solidFill>
            <a:srgbClr val="C448A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ŠPINAVÝ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929322" y="3000372"/>
            <a:ext cx="1428760" cy="785818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ČISTÝ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857356" y="4929198"/>
            <a:ext cx="1428760" cy="785818"/>
          </a:xfrm>
          <a:prstGeom prst="roundRect">
            <a:avLst/>
          </a:prstGeom>
          <a:solidFill>
            <a:srgbClr val="C448A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OŠKLIVÝ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500562" y="2643182"/>
            <a:ext cx="1428760" cy="785818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PĚKNÝ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71472" y="1571612"/>
            <a:ext cx="8229600" cy="4525963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/>
              <a:t>Liška je </a:t>
            </a:r>
            <a:r>
              <a:rPr lang="cs-CZ" b="1" dirty="0" smtClean="0">
                <a:solidFill>
                  <a:srgbClr val="FF0000"/>
                </a:solidFill>
              </a:rPr>
              <a:t>živočich</a:t>
            </a:r>
            <a:r>
              <a:rPr lang="cs-CZ" b="1" dirty="0" smtClean="0"/>
              <a:t>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Žije</a:t>
            </a:r>
            <a:r>
              <a:rPr lang="cs-CZ" b="1" dirty="0" smtClean="0"/>
              <a:t> většinou v lese.</a:t>
            </a:r>
          </a:p>
          <a:p>
            <a:r>
              <a:rPr lang="cs-CZ" b="1" dirty="0" smtClean="0"/>
              <a:t>Na </a:t>
            </a:r>
            <a:r>
              <a:rPr lang="cs-CZ" b="1" dirty="0" smtClean="0">
                <a:solidFill>
                  <a:srgbClr val="FF0000"/>
                </a:solidFill>
              </a:rPr>
              <a:t>skrytém</a:t>
            </a:r>
            <a:r>
              <a:rPr lang="cs-CZ" b="1" dirty="0" smtClean="0"/>
              <a:t> místě si </a:t>
            </a:r>
            <a:r>
              <a:rPr lang="cs-CZ" b="1" dirty="0" smtClean="0">
                <a:solidFill>
                  <a:srgbClr val="FF0000"/>
                </a:solidFill>
              </a:rPr>
              <a:t>vyhrabává</a:t>
            </a:r>
            <a:r>
              <a:rPr lang="cs-CZ" b="1" dirty="0" smtClean="0"/>
              <a:t> doupě.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Živí </a:t>
            </a:r>
            <a:r>
              <a:rPr lang="cs-CZ" b="1" dirty="0" smtClean="0"/>
              <a:t>se hraboši, </a:t>
            </a:r>
            <a:r>
              <a:rPr lang="cs-CZ" b="1" dirty="0" smtClean="0">
                <a:solidFill>
                  <a:srgbClr val="FF0000"/>
                </a:solidFill>
              </a:rPr>
              <a:t>drobnými </a:t>
            </a:r>
            <a:r>
              <a:rPr lang="cs-CZ" b="1" dirty="0" smtClean="0"/>
              <a:t>savci, ptáky.</a:t>
            </a:r>
          </a:p>
          <a:p>
            <a:r>
              <a:rPr lang="cs-CZ" b="1" dirty="0" smtClean="0"/>
              <a:t>Na lov se vydává </a:t>
            </a:r>
            <a:r>
              <a:rPr lang="cs-CZ" b="1" dirty="0" smtClean="0">
                <a:solidFill>
                  <a:srgbClr val="FF0000"/>
                </a:solidFill>
              </a:rPr>
              <a:t>zpravidla</a:t>
            </a:r>
            <a:r>
              <a:rPr lang="cs-CZ" b="1" dirty="0" smtClean="0"/>
              <a:t> až po setmění.</a:t>
            </a:r>
          </a:p>
          <a:p>
            <a:r>
              <a:rPr lang="cs-CZ" b="1" dirty="0" smtClean="0"/>
              <a:t>Někdy </a:t>
            </a:r>
            <a:r>
              <a:rPr lang="cs-CZ" b="1" dirty="0" smtClean="0">
                <a:solidFill>
                  <a:srgbClr val="FF0000"/>
                </a:solidFill>
              </a:rPr>
              <a:t>vyloupí</a:t>
            </a:r>
            <a:r>
              <a:rPr lang="cs-CZ" b="1" dirty="0" smtClean="0"/>
              <a:t> i kurník a </a:t>
            </a:r>
            <a:r>
              <a:rPr lang="cs-CZ" b="1" dirty="0" smtClean="0">
                <a:solidFill>
                  <a:srgbClr val="FF0000"/>
                </a:solidFill>
              </a:rPr>
              <a:t>zmocní se </a:t>
            </a:r>
            <a:r>
              <a:rPr lang="cs-CZ" b="1" dirty="0" smtClean="0"/>
              <a:t>drůbeže.</a:t>
            </a:r>
          </a:p>
          <a:p>
            <a:r>
              <a:rPr lang="cs-CZ" b="1" dirty="0" smtClean="0"/>
              <a:t>Liška je </a:t>
            </a:r>
            <a:r>
              <a:rPr lang="cs-CZ" b="1" dirty="0" smtClean="0">
                <a:solidFill>
                  <a:srgbClr val="FF0000"/>
                </a:solidFill>
              </a:rPr>
              <a:t>velmi</a:t>
            </a:r>
            <a:r>
              <a:rPr lang="cs-CZ" b="1" dirty="0" smtClean="0"/>
              <a:t> plachá. </a:t>
            </a:r>
          </a:p>
        </p:txBody>
      </p:sp>
      <p:pic>
        <p:nvPicPr>
          <p:cNvPr id="4" name="Zástupný symbol pro obsah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3768" y="1285860"/>
            <a:ext cx="1771988" cy="2289963"/>
          </a:xfrm>
          <a:prstGeom prst="rect">
            <a:avLst/>
          </a:prstGeom>
        </p:spPr>
      </p:pic>
      <p:sp>
        <p:nvSpPr>
          <p:cNvPr id="5" name="Oválný popisek 4"/>
          <p:cNvSpPr/>
          <p:nvPr/>
        </p:nvSpPr>
        <p:spPr>
          <a:xfrm>
            <a:off x="3214678" y="357166"/>
            <a:ext cx="5000660" cy="1428760"/>
          </a:xfrm>
          <a:prstGeom prst="wedgeEllipseCallout">
            <a:avLst>
              <a:gd name="adj1" fmla="val 30501"/>
              <a:gd name="adj2" fmla="val 83789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Umíš nahradit vyznačená slova synonymy?</a:t>
            </a: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VÝZNAM SLOV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SLOVA JEDNOZNAČNÁ </a:t>
            </a:r>
            <a:r>
              <a:rPr lang="cs-CZ" b="1" dirty="0" smtClean="0"/>
              <a:t>mají jeden význam.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SLOVA MNOHOZNAČNÁ </a:t>
            </a:r>
            <a:r>
              <a:rPr lang="cs-CZ" b="1" dirty="0" smtClean="0"/>
              <a:t>mají významů několik.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SYNONYMA</a:t>
            </a:r>
            <a:r>
              <a:rPr lang="cs-CZ" b="1" dirty="0" smtClean="0"/>
              <a:t> jsou slova stejného významu.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ANTONYMA</a:t>
            </a:r>
            <a:r>
              <a:rPr lang="cs-CZ" b="1" dirty="0" smtClean="0"/>
              <a:t> jsou slova opačného významu.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Obrazový materiál čerpaný  z otevřené galerie na www -  </a:t>
            </a: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/>
              <a:t>  (Liška </a:t>
            </a:r>
            <a:r>
              <a:rPr lang="cs-CZ" smtClean="0"/>
              <a:t>– MC900192205.WMF)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707</TotalTime>
  <Words>315</Words>
  <Application>Microsoft Office PowerPoint</Application>
  <PresentationFormat>Předvádění na obrazovce (4:3)</PresentationFormat>
  <Paragraphs>74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VÝZNAM  SLOV</vt:lpstr>
      <vt:lpstr>Snímek 3</vt:lpstr>
      <vt:lpstr>Snímek 4</vt:lpstr>
      <vt:lpstr>Snímek 5</vt:lpstr>
      <vt:lpstr>Snímek 6</vt:lpstr>
      <vt:lpstr>Snímek 7</vt:lpstr>
      <vt:lpstr>Snímek 8</vt:lpstr>
      <vt:lpstr>VÝZNAM SLOV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29</cp:revision>
  <dcterms:created xsi:type="dcterms:W3CDTF">2011-07-24T08:19:55Z</dcterms:created>
  <dcterms:modified xsi:type="dcterms:W3CDTF">2012-01-25T20:15:17Z</dcterms:modified>
</cp:coreProperties>
</file>