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9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70" r:id="rId14"/>
    <p:sldId id="27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A84B8-4576-41FE-A073-79E00D738B5A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D5997-CF4A-40EC-A0CE-654CDDF9F9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35598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A84B8-4576-41FE-A073-79E00D738B5A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D5997-CF4A-40EC-A0CE-654CDDF9F9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97710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A84B8-4576-41FE-A073-79E00D738B5A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D5997-CF4A-40EC-A0CE-654CDDF9F9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6704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A84B8-4576-41FE-A073-79E00D738B5A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D5997-CF4A-40EC-A0CE-654CDDF9F9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74345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A84B8-4576-41FE-A073-79E00D738B5A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D5997-CF4A-40EC-A0CE-654CDDF9F9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06205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A84B8-4576-41FE-A073-79E00D738B5A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D5997-CF4A-40EC-A0CE-654CDDF9F9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56297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A84B8-4576-41FE-A073-79E00D738B5A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D5997-CF4A-40EC-A0CE-654CDDF9F9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75306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A84B8-4576-41FE-A073-79E00D738B5A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D5997-CF4A-40EC-A0CE-654CDDF9F9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00585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A84B8-4576-41FE-A073-79E00D738B5A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D5997-CF4A-40EC-A0CE-654CDDF9F9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40719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A84B8-4576-41FE-A073-79E00D738B5A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D5997-CF4A-40EC-A0CE-654CDDF9F9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06240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A84B8-4576-41FE-A073-79E00D738B5A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D5997-CF4A-40EC-A0CE-654CDDF9F9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0846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2000">
              <a:schemeClr val="bg1">
                <a:lumMod val="75000"/>
              </a:schemeClr>
            </a:gs>
            <a:gs pos="65000">
              <a:schemeClr val="accent1">
                <a:tint val="44500"/>
                <a:satMod val="160000"/>
              </a:schemeClr>
            </a:gs>
            <a:gs pos="100000">
              <a:schemeClr val="accent5">
                <a:lumMod val="40000"/>
                <a:lumOff val="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EA84B8-4576-41FE-A073-79E00D738B5A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CD5997-CF4A-40EC-A0CE-654CDDF9F9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9899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88640"/>
            <a:ext cx="7772400" cy="1470025"/>
          </a:xfrm>
        </p:spPr>
        <p:txBody>
          <a:bodyPr/>
          <a:lstStyle/>
          <a:p>
            <a:r>
              <a:rPr lang="cs-CZ" dirty="0" smtClean="0"/>
              <a:t>Kosterní soustava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286000" y="1700808"/>
            <a:ext cx="523832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Název školy:  Základní škola Karla Klíče Hostinné</a:t>
            </a:r>
          </a:p>
          <a:p>
            <a:r>
              <a:rPr lang="cs-CZ" dirty="0"/>
              <a:t>Autor:  Mgr. Simona Stránská</a:t>
            </a:r>
          </a:p>
          <a:p>
            <a:r>
              <a:rPr lang="cs-CZ" dirty="0"/>
              <a:t>Název:  </a:t>
            </a:r>
            <a:r>
              <a:rPr lang="cs-CZ" dirty="0" smtClean="0"/>
              <a:t>VY_32_INOVACE_09_B_1_Kosterní soustava</a:t>
            </a:r>
            <a:endParaRPr lang="cs-CZ" dirty="0"/>
          </a:p>
          <a:p>
            <a:r>
              <a:rPr lang="cs-CZ" dirty="0"/>
              <a:t>Téma:   </a:t>
            </a:r>
            <a:r>
              <a:rPr lang="cs-CZ" dirty="0" smtClean="0"/>
              <a:t>Přírodověda - Člověk</a:t>
            </a:r>
            <a:endParaRPr lang="cs-CZ" dirty="0"/>
          </a:p>
          <a:p>
            <a:r>
              <a:rPr lang="cs-CZ" dirty="0"/>
              <a:t>Číslo projektu</a:t>
            </a:r>
            <a:r>
              <a:rPr lang="cs-CZ" dirty="0" smtClean="0"/>
              <a:t>: CZ.1.07/1.4.00/21.2131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293096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76677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39388875"/>
              </p:ext>
            </p:extLst>
          </p:nvPr>
        </p:nvGraphicFramePr>
        <p:xfrm>
          <a:off x="1187624" y="1916832"/>
          <a:ext cx="6834212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Simona Stránská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15.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Ledna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17.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Ledna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Kosterní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soustava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Kostra, kost, lebka, hrudní koš, páteř,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meziobratlové ploténky, horní a 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dolní končetiny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69481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/>
              <a:t>Kosterní 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KOSTRA a) trupu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b) končetin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VÝZNAM  1) opora těla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2) ochrana vnitřních orgánů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3) spolu se svalstvem umožňuje pohyb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7664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95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3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/>
              <a:t>Kosterní soustavu tvoří kosti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2800" dirty="0" smtClean="0"/>
              <a:t>KOST - je tvořena živými buňkami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- může se po zlomení zahojit a znovu narůst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- cévy do ní přivádějí krev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- obsahuje nervy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- některé jsou spojeny klouby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- některé jsou spojeny pevně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- uvnitř je kostní dřeň</a:t>
            </a:r>
          </a:p>
          <a:p>
            <a:pPr marL="0" indent="0">
              <a:buNone/>
            </a:pPr>
            <a:r>
              <a:rPr lang="cs-CZ" sz="2800" dirty="0" smtClean="0"/>
              <a:t>KOSTNÍ DŘEŇ - tvorba bílých a červených krvinek</a:t>
            </a:r>
          </a:p>
          <a:p>
            <a:pPr marL="0" indent="0">
              <a:buNone/>
            </a:pPr>
            <a:r>
              <a:rPr lang="cs-CZ" sz="2800" dirty="0" smtClean="0"/>
              <a:t>SPRÁVNÝ VÝVOJ KOSTÍ - správná výživa, vápník, vitamin D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8536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5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925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325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725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125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250"/>
                            </p:stCondLst>
                            <p:childTnLst>
                              <p:par>
                                <p:cTn id="33" presetID="42" presetClass="entr" presetSubtype="0" fill="hold" nodeType="after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9000"/>
                            </p:stCondLst>
                            <p:childTnLst>
                              <p:par>
                                <p:cTn id="39" presetID="42" presetClass="entr" presetSubtype="0" fill="hold" nodeType="after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/>
              <a:t>Lebka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VÝZNAM</a:t>
            </a:r>
            <a:r>
              <a:rPr lang="cs-CZ" dirty="0" smtClean="0"/>
              <a:t> - chrání mozek , oči  a uši</a:t>
            </a:r>
          </a:p>
          <a:p>
            <a:pPr marL="0" indent="0">
              <a:buNone/>
            </a:pPr>
            <a:r>
              <a:rPr lang="cs-CZ" u="sng" dirty="0" smtClean="0">
                <a:solidFill>
                  <a:srgbClr val="FF0000"/>
                </a:solidFill>
              </a:rPr>
              <a:t>Dělí se :</a:t>
            </a:r>
          </a:p>
          <a:p>
            <a:pPr marL="0" indent="0">
              <a:buNone/>
            </a:pPr>
            <a:r>
              <a:rPr lang="cs-CZ" dirty="0" smtClean="0"/>
              <a:t> a) část mozková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</a:t>
            </a:r>
          </a:p>
          <a:p>
            <a:pPr marL="0" indent="0">
              <a:buNone/>
            </a:pPr>
            <a:r>
              <a:rPr lang="cs-CZ" dirty="0" smtClean="0"/>
              <a:t>b) část obličejová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84" r="14762"/>
          <a:stretch/>
        </p:blipFill>
        <p:spPr bwMode="auto">
          <a:xfrm>
            <a:off x="3923928" y="2717165"/>
            <a:ext cx="2171701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588224" y="2875498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Kost čelní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552220" y="3451484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Kost spánková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552220" y="390509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Oční důlek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52220" y="4437112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Kost nosní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99758" y="4838555"/>
            <a:ext cx="17051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Horní čelist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588224" y="5310499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Dolní čelist</a:t>
            </a:r>
            <a:endParaRPr lang="cs-CZ" dirty="0"/>
          </a:p>
        </p:txBody>
      </p:sp>
      <p:cxnSp>
        <p:nvCxnSpPr>
          <p:cNvPr id="12" name="Přímá spojnice 11"/>
          <p:cNvCxnSpPr/>
          <p:nvPr/>
        </p:nvCxnSpPr>
        <p:spPr>
          <a:xfrm flipV="1">
            <a:off x="5009778" y="3060164"/>
            <a:ext cx="1542442" cy="3913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6003286" y="3636150"/>
            <a:ext cx="58493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5436096" y="4089758"/>
            <a:ext cx="1116124" cy="1305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4962240" y="4596020"/>
            <a:ext cx="1589980" cy="1305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5220072" y="5023221"/>
            <a:ext cx="1368152" cy="1377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5220072" y="5310499"/>
            <a:ext cx="1368152" cy="1846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69180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/>
              <a:t>Hrudní koš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solidFill>
            <a:schemeClr val="bg1"/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</a:rPr>
              <a:t>Význam -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ochrana</a:t>
            </a:r>
            <a:r>
              <a:rPr lang="cs-CZ" dirty="0" smtClean="0">
                <a:solidFill>
                  <a:srgbClr val="0070C0"/>
                </a:solidFill>
              </a:rPr>
              <a:t>: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	Srdce</a:t>
            </a: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	Plic</a:t>
            </a: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	Jater</a:t>
            </a: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	Žaludku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Users\Simona\Desktop\hrudni_ko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5521" y="1556792"/>
            <a:ext cx="4523807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7636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"/>
                            </p:stCondLst>
                            <p:childTnLst>
                              <p:par>
                                <p:cTn id="10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76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51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260"/>
                            </p:stCondLst>
                            <p:childTnLst>
                              <p:par>
                                <p:cTn id="28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010"/>
                            </p:stCondLst>
                            <p:childTnLst>
                              <p:par>
                                <p:cTn id="34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/>
              <a:t>Páteř 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cs-CZ" b="1" u="sng" dirty="0" smtClean="0">
                <a:solidFill>
                  <a:schemeClr val="accent1">
                    <a:lumMod val="75000"/>
                  </a:schemeClr>
                </a:solidFill>
              </a:rPr>
              <a:t>Význam</a:t>
            </a:r>
          </a:p>
          <a:p>
            <a:pPr>
              <a:buFontTx/>
              <a:buChar char="-"/>
            </a:pPr>
            <a:r>
              <a:rPr lang="cs-CZ" dirty="0"/>
              <a:t>u</a:t>
            </a:r>
            <a:r>
              <a:rPr lang="cs-CZ" dirty="0" smtClean="0"/>
              <a:t>možňuje vzpřímenou chůzi</a:t>
            </a:r>
          </a:p>
          <a:p>
            <a:pPr>
              <a:buFontTx/>
              <a:buChar char="-"/>
            </a:pPr>
            <a:r>
              <a:rPr lang="cs-CZ" dirty="0"/>
              <a:t>c</a:t>
            </a:r>
            <a:r>
              <a:rPr lang="cs-CZ" dirty="0" smtClean="0"/>
              <a:t>hrání míchu</a:t>
            </a:r>
          </a:p>
          <a:p>
            <a:pPr marL="0" indent="0">
              <a:buNone/>
            </a:pPr>
            <a:r>
              <a:rPr lang="cs-CZ" dirty="0" smtClean="0"/>
              <a:t>- je osou kostry</a:t>
            </a:r>
          </a:p>
          <a:p>
            <a:pPr marL="0" indent="0">
              <a:buNone/>
            </a:pPr>
            <a:r>
              <a:rPr lang="cs-CZ" dirty="0" smtClean="0"/>
              <a:t>- je esovitě prohnutá</a:t>
            </a:r>
          </a:p>
          <a:p>
            <a:pPr marL="0" indent="0">
              <a:buNone/>
            </a:pPr>
            <a:r>
              <a:rPr lang="cs-CZ" dirty="0" smtClean="0"/>
              <a:t>- je složená z obratlů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b="1" u="sng" dirty="0" smtClean="0">
                <a:solidFill>
                  <a:schemeClr val="accent1">
                    <a:lumMod val="75000"/>
                  </a:schemeClr>
                </a:solidFill>
              </a:rPr>
              <a:t>Zdravý vývin páteře</a:t>
            </a:r>
          </a:p>
          <a:p>
            <a:pPr>
              <a:buFontTx/>
              <a:buChar char="-"/>
            </a:pPr>
            <a:r>
              <a:rPr lang="cs-CZ" dirty="0"/>
              <a:t>s</a:t>
            </a:r>
            <a:r>
              <a:rPr lang="cs-CZ" dirty="0" smtClean="0"/>
              <a:t>právné držení těla</a:t>
            </a:r>
          </a:p>
          <a:p>
            <a:pPr marL="0" indent="0">
              <a:buNone/>
            </a:pPr>
            <a:r>
              <a:rPr lang="cs-CZ" dirty="0" smtClean="0"/>
              <a:t>-    cvičení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060848"/>
            <a:ext cx="3887713" cy="3887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64383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/>
              <a:t>Meziobratlové ploténky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 lnSpcReduction="10000"/>
          </a:bodyPr>
          <a:lstStyle/>
          <a:p>
            <a:pPr>
              <a:buFontTx/>
              <a:buChar char="-"/>
            </a:pPr>
            <a:r>
              <a:rPr lang="cs-CZ" dirty="0"/>
              <a:t>n</a:t>
            </a:r>
            <a:r>
              <a:rPr lang="cs-CZ" dirty="0" smtClean="0"/>
              <a:t>achází se mezi obratli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VÝZNAM</a:t>
            </a:r>
          </a:p>
          <a:p>
            <a:pPr marL="0" indent="0" algn="ctr">
              <a:buNone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větší pohyblivost páteře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tlumí nárazy při skoku, běhu, prudkých pohybech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8249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1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/>
              <a:t>Kostra horní končetiny</a:t>
            </a:r>
            <a:endParaRPr lang="cs-CZ" dirty="0"/>
          </a:p>
        </p:txBody>
      </p:sp>
      <p:pic>
        <p:nvPicPr>
          <p:cNvPr id="4098" name="Picture 2" descr="C:\Users\Simona\Desktop\horni_koncetin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484784"/>
            <a:ext cx="5616624" cy="5067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9873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/>
              <a:t>Kostra dolní končetiny</a:t>
            </a:r>
            <a:endParaRPr lang="cs-CZ" dirty="0"/>
          </a:p>
        </p:txBody>
      </p:sp>
      <p:pic>
        <p:nvPicPr>
          <p:cNvPr id="5122" name="Picture 2" descr="C:\Users\Simona\Desktop\dolni_koncetin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6890" y="1412776"/>
            <a:ext cx="3979080" cy="5301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9186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30318"/>
          </a:xfrm>
          <a:solidFill>
            <a:srgbClr val="00B0F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Kostru člověka tvoří: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030318"/>
            <a:ext cx="4038600" cy="582768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/>
              <a:t>1)…………………………….. </a:t>
            </a:r>
          </a:p>
          <a:p>
            <a:pPr marL="0" indent="0">
              <a:buNone/>
            </a:pPr>
            <a:r>
              <a:rPr lang="cs-CZ" dirty="0" smtClean="0"/>
              <a:t>2)……………………………..</a:t>
            </a:r>
          </a:p>
          <a:p>
            <a:pPr marL="0" indent="0">
              <a:buNone/>
            </a:pPr>
            <a:r>
              <a:rPr lang="cs-CZ" dirty="0" smtClean="0"/>
              <a:t>3)………………………………</a:t>
            </a:r>
          </a:p>
          <a:p>
            <a:pPr marL="0" indent="0">
              <a:buNone/>
            </a:pPr>
            <a:r>
              <a:rPr lang="cs-CZ" dirty="0" smtClean="0"/>
              <a:t>4)………………………………..</a:t>
            </a:r>
          </a:p>
          <a:p>
            <a:pPr marL="0" indent="0">
              <a:buNone/>
            </a:pPr>
            <a:r>
              <a:rPr lang="cs-CZ" dirty="0" smtClean="0"/>
              <a:t>5)……………………………..</a:t>
            </a:r>
          </a:p>
          <a:p>
            <a:pPr marL="0" indent="0">
              <a:buNone/>
            </a:pPr>
            <a:r>
              <a:rPr lang="cs-CZ" dirty="0" smtClean="0"/>
              <a:t>6)…………………………………</a:t>
            </a:r>
          </a:p>
          <a:p>
            <a:pPr marL="0" indent="0">
              <a:buNone/>
            </a:pPr>
            <a:r>
              <a:rPr lang="cs-CZ" dirty="0" smtClean="0"/>
              <a:t>7)…………………………………..</a:t>
            </a:r>
          </a:p>
          <a:p>
            <a:pPr marL="0" indent="0">
              <a:buNone/>
            </a:pPr>
            <a:r>
              <a:rPr lang="cs-CZ" dirty="0" smtClean="0"/>
              <a:t>8)……………………………………</a:t>
            </a:r>
          </a:p>
          <a:p>
            <a:pPr marL="0" indent="0">
              <a:buNone/>
            </a:pPr>
            <a:r>
              <a:rPr lang="cs-CZ" dirty="0" smtClean="0"/>
              <a:t>9)……………………………………</a:t>
            </a:r>
          </a:p>
          <a:p>
            <a:pPr marL="0" indent="0">
              <a:buNone/>
            </a:pPr>
            <a:r>
              <a:rPr lang="cs-CZ" dirty="0" smtClean="0"/>
              <a:t>10)………………………………….</a:t>
            </a:r>
          </a:p>
          <a:p>
            <a:pPr marL="0" indent="0">
              <a:buNone/>
            </a:pPr>
            <a:r>
              <a:rPr lang="cs-CZ" dirty="0" smtClean="0"/>
              <a:t>11)…………………………………..</a:t>
            </a:r>
          </a:p>
          <a:p>
            <a:pPr marL="0" indent="0">
              <a:buNone/>
            </a:pPr>
            <a:r>
              <a:rPr lang="cs-CZ" dirty="0" smtClean="0"/>
              <a:t>12)………………………………….</a:t>
            </a:r>
          </a:p>
          <a:p>
            <a:pPr marL="0" indent="0">
              <a:buNone/>
            </a:pPr>
            <a:r>
              <a:rPr lang="cs-CZ" dirty="0" smtClean="0"/>
              <a:t>13)…………………………………</a:t>
            </a:r>
          </a:p>
          <a:p>
            <a:pPr marL="0" indent="0">
              <a:buNone/>
            </a:pPr>
            <a:r>
              <a:rPr lang="cs-CZ" dirty="0" smtClean="0"/>
              <a:t>14)………………………………….</a:t>
            </a:r>
          </a:p>
          <a:p>
            <a:pPr marL="0" indent="0">
              <a:buNone/>
            </a:pPr>
            <a:r>
              <a:rPr lang="cs-CZ" dirty="0" smtClean="0"/>
              <a:t>15)………………………….......</a:t>
            </a:r>
          </a:p>
          <a:p>
            <a:pPr marL="0" indent="0">
              <a:buNone/>
            </a:pPr>
            <a:endParaRPr lang="cs-CZ" dirty="0"/>
          </a:p>
        </p:txBody>
      </p:sp>
      <p:grpSp>
        <p:nvGrpSpPr>
          <p:cNvPr id="29" name="Skupina 28"/>
          <p:cNvGrpSpPr/>
          <p:nvPr/>
        </p:nvGrpSpPr>
        <p:grpSpPr>
          <a:xfrm>
            <a:off x="2996190" y="1225417"/>
            <a:ext cx="3752579" cy="5463612"/>
            <a:chOff x="2825237" y="1225417"/>
            <a:chExt cx="3752579" cy="5463612"/>
          </a:xfrm>
        </p:grpSpPr>
        <p:pic>
          <p:nvPicPr>
            <p:cNvPr id="2050" name="Picture 2"/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9546" r="2915"/>
            <a:stretch/>
          </p:blipFill>
          <p:spPr bwMode="auto">
            <a:xfrm>
              <a:off x="2825237" y="1225417"/>
              <a:ext cx="3752579" cy="54636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5940432" y="1304718"/>
              <a:ext cx="24785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4</a:t>
              </a:r>
              <a:endParaRPr lang="cs-CZ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5808065" y="1728214"/>
              <a:ext cx="51259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10</a:t>
              </a:r>
              <a:endParaRPr lang="cs-CZ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6060143" y="2077330"/>
              <a:ext cx="25629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7</a:t>
              </a:r>
              <a:endParaRPr lang="cs-CZ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6030314" y="2343444"/>
              <a:ext cx="31595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3</a:t>
              </a:r>
              <a:endParaRPr lang="cs-CZ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261863" y="2528110"/>
              <a:ext cx="31595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8</a:t>
              </a:r>
              <a:endParaRPr lang="cs-CZ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6064361" y="2871246"/>
              <a:ext cx="46240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11</a:t>
              </a:r>
              <a:endParaRPr lang="cs-CZ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6060143" y="3370884"/>
              <a:ext cx="30443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2</a:t>
              </a:r>
              <a:endParaRPr lang="cs-CZ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6064361" y="3848719"/>
              <a:ext cx="45088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5</a:t>
              </a:r>
              <a:endParaRPr lang="cs-CZ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5684353" y="3102269"/>
              <a:ext cx="4817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14</a:t>
              </a:r>
              <a:endParaRPr lang="cs-CZ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6060143" y="4302581"/>
              <a:ext cx="3140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1</a:t>
              </a:r>
              <a:endParaRPr lang="cs-CZ" dirty="0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6065439" y="4913404"/>
              <a:ext cx="30350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6</a:t>
              </a:r>
              <a:endParaRPr lang="cs-CZ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6008243" y="5286154"/>
              <a:ext cx="46055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12</a:t>
              </a:r>
              <a:endParaRPr lang="cs-CZ" dirty="0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5834084" y="5677835"/>
              <a:ext cx="46055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15</a:t>
              </a:r>
              <a:endParaRPr lang="cs-CZ" dirty="0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5641369" y="6047167"/>
              <a:ext cx="51835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9</a:t>
              </a:r>
              <a:endParaRPr lang="cs-CZ" dirty="0"/>
            </a:p>
          </p:txBody>
        </p:sp>
        <p:cxnSp>
          <p:nvCxnSpPr>
            <p:cNvPr id="21" name="Přímá spojnice 20"/>
            <p:cNvCxnSpPr/>
            <p:nvPr/>
          </p:nvCxnSpPr>
          <p:spPr>
            <a:xfrm>
              <a:off x="4103591" y="1489384"/>
              <a:ext cx="1537778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nice 22"/>
            <p:cNvCxnSpPr/>
            <p:nvPr/>
          </p:nvCxnSpPr>
          <p:spPr>
            <a:xfrm>
              <a:off x="4030364" y="1892664"/>
              <a:ext cx="1611005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Přímá spojnice 24"/>
            <p:cNvCxnSpPr/>
            <p:nvPr/>
          </p:nvCxnSpPr>
          <p:spPr>
            <a:xfrm>
              <a:off x="4103591" y="2261996"/>
              <a:ext cx="1926723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nice 26"/>
            <p:cNvCxnSpPr/>
            <p:nvPr/>
          </p:nvCxnSpPr>
          <p:spPr>
            <a:xfrm>
              <a:off x="4323274" y="2446662"/>
              <a:ext cx="1617159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Přímá spojnice 29"/>
            <p:cNvCxnSpPr/>
            <p:nvPr/>
          </p:nvCxnSpPr>
          <p:spPr>
            <a:xfrm>
              <a:off x="4542956" y="2712776"/>
              <a:ext cx="1397476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48" name="Přímá spojnice 2047"/>
            <p:cNvCxnSpPr/>
            <p:nvPr/>
          </p:nvCxnSpPr>
          <p:spPr>
            <a:xfrm>
              <a:off x="4030364" y="2979098"/>
              <a:ext cx="1999950" cy="76814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52" name="Přímá spojnice 2051"/>
            <p:cNvCxnSpPr/>
            <p:nvPr/>
          </p:nvCxnSpPr>
          <p:spPr>
            <a:xfrm>
              <a:off x="4632838" y="3555550"/>
              <a:ext cx="1397476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54" name="Přímá spojnice 2053"/>
            <p:cNvCxnSpPr/>
            <p:nvPr/>
          </p:nvCxnSpPr>
          <p:spPr>
            <a:xfrm>
              <a:off x="4726025" y="3740216"/>
              <a:ext cx="1304289" cy="217007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56" name="Přímá spojnice 2055"/>
            <p:cNvCxnSpPr/>
            <p:nvPr/>
          </p:nvCxnSpPr>
          <p:spPr>
            <a:xfrm>
              <a:off x="4955828" y="4487247"/>
              <a:ext cx="984604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58" name="Přímá spojnice 2057"/>
            <p:cNvCxnSpPr/>
            <p:nvPr/>
          </p:nvCxnSpPr>
          <p:spPr>
            <a:xfrm>
              <a:off x="4323274" y="4581936"/>
              <a:ext cx="1707040" cy="485782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60" name="Přímá spojnice 2059"/>
            <p:cNvCxnSpPr/>
            <p:nvPr/>
          </p:nvCxnSpPr>
          <p:spPr>
            <a:xfrm flipV="1">
              <a:off x="4176819" y="3370884"/>
              <a:ext cx="1631246" cy="184666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62" name="Přímá spojnice 2061"/>
            <p:cNvCxnSpPr/>
            <p:nvPr/>
          </p:nvCxnSpPr>
          <p:spPr>
            <a:xfrm>
              <a:off x="4176819" y="4824827"/>
              <a:ext cx="1748403" cy="612223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64" name="Přímá spojnice 2063"/>
            <p:cNvCxnSpPr/>
            <p:nvPr/>
          </p:nvCxnSpPr>
          <p:spPr>
            <a:xfrm>
              <a:off x="4323274" y="5437050"/>
              <a:ext cx="1361079" cy="391398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66" name="Přímá spojnice 2065"/>
            <p:cNvCxnSpPr/>
            <p:nvPr/>
          </p:nvCxnSpPr>
          <p:spPr>
            <a:xfrm>
              <a:off x="4176819" y="5828448"/>
              <a:ext cx="1464550" cy="369332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68" name="Přímá spojnice 2067"/>
            <p:cNvCxnSpPr/>
            <p:nvPr/>
          </p:nvCxnSpPr>
          <p:spPr>
            <a:xfrm>
              <a:off x="4323274" y="6567112"/>
              <a:ext cx="1124856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8" name="TextovéPole 27"/>
          <p:cNvSpPr txBox="1"/>
          <p:nvPr/>
        </p:nvSpPr>
        <p:spPr>
          <a:xfrm>
            <a:off x="5464081" y="6335179"/>
            <a:ext cx="5662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13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18075" y="1225417"/>
            <a:ext cx="2290553" cy="550920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indent="-342900">
              <a:buAutoNum type="arabicParenR"/>
            </a:pPr>
            <a:r>
              <a:rPr lang="cs-CZ" sz="2200" b="1" dirty="0" smtClean="0"/>
              <a:t>Články prstů</a:t>
            </a:r>
          </a:p>
          <a:p>
            <a:pPr marL="342900" indent="-342900">
              <a:buAutoNum type="arabicParenR"/>
            </a:pPr>
            <a:r>
              <a:rPr lang="cs-CZ" sz="2200" b="1" dirty="0" smtClean="0"/>
              <a:t>Kost loketní</a:t>
            </a:r>
          </a:p>
          <a:p>
            <a:pPr marL="342900" indent="-342900">
              <a:buAutoNum type="arabicParenR"/>
            </a:pPr>
            <a:r>
              <a:rPr lang="cs-CZ" sz="2200" b="1" dirty="0" smtClean="0"/>
              <a:t>Žebro</a:t>
            </a:r>
          </a:p>
          <a:p>
            <a:pPr marL="342900" indent="-342900">
              <a:buAutoNum type="arabicParenR"/>
            </a:pPr>
            <a:r>
              <a:rPr lang="cs-CZ" sz="2200" b="1" dirty="0" smtClean="0"/>
              <a:t>Lebka</a:t>
            </a:r>
          </a:p>
          <a:p>
            <a:pPr marL="342900" indent="-342900">
              <a:buAutoNum type="arabicParenR"/>
            </a:pPr>
            <a:r>
              <a:rPr lang="cs-CZ" sz="2200" b="1" dirty="0" smtClean="0"/>
              <a:t>Kost vřetení</a:t>
            </a:r>
          </a:p>
          <a:p>
            <a:pPr marL="342900" indent="-342900">
              <a:buAutoNum type="arabicParenR"/>
            </a:pPr>
            <a:r>
              <a:rPr lang="cs-CZ" sz="2200" b="1" dirty="0" smtClean="0"/>
              <a:t>Kost stehenní</a:t>
            </a:r>
          </a:p>
          <a:p>
            <a:pPr marL="342900" indent="-342900">
              <a:buAutoNum type="arabicParenR"/>
            </a:pPr>
            <a:r>
              <a:rPr lang="cs-CZ" sz="2200" b="1" dirty="0" smtClean="0"/>
              <a:t>Kost hrudní</a:t>
            </a:r>
          </a:p>
          <a:p>
            <a:pPr marL="342900" indent="-342900">
              <a:buAutoNum type="arabicParenR"/>
            </a:pPr>
            <a:r>
              <a:rPr lang="cs-CZ" sz="2200" b="1" dirty="0" smtClean="0"/>
              <a:t>Kost ramenní</a:t>
            </a:r>
          </a:p>
          <a:p>
            <a:pPr marL="342900" indent="-342900">
              <a:buAutoNum type="arabicParenR"/>
            </a:pPr>
            <a:r>
              <a:rPr lang="cs-CZ" sz="2200" b="1" dirty="0" smtClean="0"/>
              <a:t>Kost holenní</a:t>
            </a:r>
          </a:p>
          <a:p>
            <a:pPr marL="342900" indent="-342900">
              <a:buAutoNum type="arabicParenR"/>
            </a:pPr>
            <a:r>
              <a:rPr lang="cs-CZ" sz="2200" b="1" dirty="0" smtClean="0"/>
              <a:t>Dolní čelist</a:t>
            </a:r>
          </a:p>
          <a:p>
            <a:pPr marL="342900" indent="-342900">
              <a:buAutoNum type="arabicParenR"/>
            </a:pPr>
            <a:r>
              <a:rPr lang="cs-CZ" sz="2200" b="1" dirty="0" smtClean="0"/>
              <a:t>Páteř</a:t>
            </a:r>
          </a:p>
          <a:p>
            <a:pPr marL="342900" indent="-342900">
              <a:buAutoNum type="arabicParenR"/>
            </a:pPr>
            <a:r>
              <a:rPr lang="cs-CZ" sz="2200" b="1" dirty="0" smtClean="0"/>
              <a:t>Čéška</a:t>
            </a:r>
          </a:p>
          <a:p>
            <a:pPr marL="342900" indent="-342900">
              <a:buAutoNum type="arabicParenR"/>
            </a:pPr>
            <a:r>
              <a:rPr lang="cs-CZ" sz="2200" b="1" dirty="0" smtClean="0"/>
              <a:t>Články prstů</a:t>
            </a:r>
          </a:p>
          <a:p>
            <a:pPr marL="342900" indent="-342900">
              <a:buAutoNum type="arabicParenR"/>
            </a:pPr>
            <a:r>
              <a:rPr lang="cs-CZ" sz="2200" b="1" dirty="0" smtClean="0"/>
              <a:t>Pánev</a:t>
            </a:r>
          </a:p>
          <a:p>
            <a:pPr marL="342900" indent="-342900">
              <a:buAutoNum type="arabicParenR"/>
            </a:pPr>
            <a:r>
              <a:rPr lang="cs-CZ" sz="2200" b="1" dirty="0" smtClean="0"/>
              <a:t>Kost lýtková</a:t>
            </a:r>
          </a:p>
          <a:p>
            <a:endParaRPr lang="cs-CZ" sz="22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115616" y="6519845"/>
            <a:ext cx="188057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Kontrola - kliknutí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4263844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/>
              <a:t>Odpověz správně na otázky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pPr marL="514350" indent="-514350">
              <a:buAutoNum type="arabicParenR"/>
            </a:pPr>
            <a:r>
              <a:rPr lang="cs-CZ" dirty="0" smtClean="0"/>
              <a:t>Čím jsou kosti spojeny?</a:t>
            </a:r>
          </a:p>
          <a:p>
            <a:pPr marL="514350" indent="-514350">
              <a:buAutoNum type="arabicParenR"/>
            </a:pPr>
            <a:r>
              <a:rPr lang="cs-CZ" dirty="0" smtClean="0"/>
              <a:t>Jaký význam má kostní dřeň?</a:t>
            </a:r>
          </a:p>
          <a:p>
            <a:pPr marL="514350" indent="-514350">
              <a:buAutoNum type="arabicParenR"/>
            </a:pPr>
            <a:r>
              <a:rPr lang="cs-CZ" dirty="0" smtClean="0"/>
              <a:t>Jaký význam má kostra?</a:t>
            </a:r>
          </a:p>
          <a:p>
            <a:pPr marL="514350" indent="-514350">
              <a:buAutoNum type="arabicParenR"/>
            </a:pPr>
            <a:r>
              <a:rPr lang="cs-CZ" dirty="0" smtClean="0"/>
              <a:t>Z čeho se skládá páteř?</a:t>
            </a:r>
          </a:p>
          <a:p>
            <a:pPr marL="514350" indent="-514350">
              <a:buAutoNum type="arabicParenR"/>
            </a:pPr>
            <a:r>
              <a:rPr lang="cs-CZ" dirty="0" smtClean="0"/>
              <a:t>Kde najdeme kostní dřeň?</a:t>
            </a:r>
          </a:p>
          <a:p>
            <a:pPr marL="514350" indent="-514350">
              <a:buAutoNum type="arabicParenR"/>
            </a:pPr>
            <a:r>
              <a:rPr lang="cs-CZ" dirty="0" smtClean="0"/>
              <a:t>Kde jsou meziobratlové ploténky?</a:t>
            </a:r>
          </a:p>
          <a:p>
            <a:pPr marL="514350" indent="-514350">
              <a:buAutoNum type="arabicParenR"/>
            </a:pPr>
            <a:r>
              <a:rPr lang="cs-CZ" dirty="0" smtClean="0"/>
              <a:t>Co je důležité pro správný vývoj kostí?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9673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5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15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9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15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55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15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1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15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75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15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3500"/>
                            </p:stCondLst>
                            <p:childTnLst>
                              <p:par>
                                <p:cTn id="33" presetID="22" presetClass="entr" presetSubtype="4" fill="hold" grpId="0" nodeType="afterEffect">
                                  <p:stCondLst>
                                    <p:cond delay="15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52250465"/>
              </p:ext>
            </p:extLst>
          </p:nvPr>
        </p:nvGraphicFramePr>
        <p:xfrm>
          <a:off x="827584" y="332656"/>
          <a:ext cx="7358114" cy="5943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</a:tr>
              <a:tr h="73507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Prezentace slouží k tomu,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aby se žáci seznámili s 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kostrou člověka.</a:t>
                      </a: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1) Výkladový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materiál doplňující k učebnicím 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sng" baseline="0" dirty="0" smtClean="0">
                          <a:solidFill>
                            <a:schemeClr val="tx1"/>
                          </a:solidFill>
                        </a:rPr>
                        <a:t>Člověk a jeho zdraví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Učebnice pro 4. a 5. ročník základní školy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Mgr. Michaela Jančová, Mgr. Marta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Grigárková</a:t>
                      </a: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Vydal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spol. s. r. o., pedagogické nakladatelství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Výroba: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2008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ISBN 978-80-7230-229-1</a:t>
                      </a:r>
                    </a:p>
                    <a:p>
                      <a:pPr marL="0" indent="0">
                        <a:buNone/>
                      </a:pP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u="sng" baseline="0" dirty="0" smtClean="0">
                          <a:solidFill>
                            <a:schemeClr val="tx1"/>
                          </a:solidFill>
                        </a:rPr>
                        <a:t>Přírodověda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pro 5. ročník 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Život na Zemi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Napsala prom. </a:t>
                      </a:r>
                      <a:r>
                        <a:rPr lang="cs-CZ" u="none" baseline="0" dirty="0" err="1" smtClean="0">
                          <a:solidFill>
                            <a:schemeClr val="tx1"/>
                          </a:solidFill>
                        </a:rPr>
                        <a:t>biol</a:t>
                      </a: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. Helena Kholová, CSc. a kol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Vydalo nakladatelství ALTER, s. r. o., Všeň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Vydání první, rok 1997, kód 092784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ISBN 80-85775-61-1  </a:t>
                      </a:r>
                      <a:endParaRPr lang="cs-CZ" u="none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2) Pracovní list</a:t>
                      </a: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3) Procvičování -  otázky</a:t>
                      </a:r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67384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18460639"/>
              </p:ext>
            </p:extLst>
          </p:nvPr>
        </p:nvGraphicFramePr>
        <p:xfrm>
          <a:off x="899592" y="692696"/>
          <a:ext cx="7358114" cy="379553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/>
                </a:tc>
              </a:tr>
              <a:tr h="1166795"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Obrázky z internetu</a:t>
                      </a: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http://office.microsoft.com/cs-cz/images/results.aspx?qu=lebka&amp;ctt=1#ai:MP900385785|mt:0|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http://lidsketelo2.blog.cz/0612/hrudnik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http://office.microsoft.com/cs-cz/images/results.aspx?qu=anatomie#ai:MP900425260|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http://chicony.blog.cz/0609/kostra-horni-a-dolni-koncetiny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http://snehovaprincezna.blog.cz/0803/prirodopis-kostra-člověka</a:t>
                      </a:r>
                    </a:p>
                    <a:p>
                      <a:pPr marL="0" indent="0">
                        <a:buNone/>
                      </a:pPr>
                      <a:endParaRPr lang="cs-CZ" sz="18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smtClean="0"/>
                        <a:t>Prezentace obsahuje animace.</a:t>
                      </a:r>
                      <a:endParaRPr lang="cs-CZ" sz="1800" smtClean="0"/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62385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248</TotalTime>
  <Words>534</Words>
  <Application>Microsoft Office PowerPoint</Application>
  <PresentationFormat>Předvádění na obrazovce (4:3)</PresentationFormat>
  <Paragraphs>169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Kosterní soustava</vt:lpstr>
      <vt:lpstr>Prezentace aplikace PowerPoint</vt:lpstr>
      <vt:lpstr>Kosterní soustava</vt:lpstr>
      <vt:lpstr>Kosterní soustavu tvoří kosti</vt:lpstr>
      <vt:lpstr>Lebka</vt:lpstr>
      <vt:lpstr>Hrudní koš</vt:lpstr>
      <vt:lpstr>Páteř </vt:lpstr>
      <vt:lpstr>Meziobratlové ploténky</vt:lpstr>
      <vt:lpstr>Kostra horní končetiny</vt:lpstr>
      <vt:lpstr>Kostra dolní končetiny</vt:lpstr>
      <vt:lpstr> Kostru člověka tvoří: </vt:lpstr>
      <vt:lpstr>Odpověz správně na otázky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Simona</dc:creator>
  <cp:lastModifiedBy>Simona</cp:lastModifiedBy>
  <cp:revision>82</cp:revision>
  <dcterms:created xsi:type="dcterms:W3CDTF">2012-01-21T09:37:12Z</dcterms:created>
  <dcterms:modified xsi:type="dcterms:W3CDTF">2012-02-26T17:08:43Z</dcterms:modified>
</cp:coreProperties>
</file>