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3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6F81D-F6FF-4155-8C3A-EBD0564D975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116F81D-F6FF-4155-8C3A-EBD0564D975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6F81D-F6FF-4155-8C3A-EBD0564D975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6F81D-F6FF-4155-8C3A-EBD0564D975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6F81D-F6FF-4155-8C3A-EBD0564D975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6F81D-F6FF-4155-8C3A-EBD0564D975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6F81D-F6FF-4155-8C3A-EBD0564D975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116F81D-F6FF-4155-8C3A-EBD0564D975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6F81D-F6FF-4155-8C3A-EBD0564D975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6F81D-F6FF-4155-8C3A-EBD0564D975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6F81D-F6FF-4155-8C3A-EBD0564D975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116F81D-F6FF-4155-8C3A-EBD0564D975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Název školy: </a:t>
            </a:r>
            <a:r>
              <a:rPr lang="cs-CZ" sz="2000" b="1" dirty="0" smtClean="0"/>
              <a:t>Základní škola a Mateřská škola Kokory</a:t>
            </a:r>
          </a:p>
          <a:p>
            <a:r>
              <a:rPr lang="cs-CZ" sz="1800" dirty="0"/>
              <a:t>Číslo projektu: </a:t>
            </a:r>
            <a:r>
              <a:rPr lang="cs-CZ" sz="1800" b="1" dirty="0" smtClean="0"/>
              <a:t>CZ.1.07/14.00/21.2149</a:t>
            </a:r>
            <a:endParaRPr lang="cs-CZ" sz="2000" dirty="0" smtClean="0"/>
          </a:p>
          <a:p>
            <a:r>
              <a:rPr lang="cs-CZ" sz="2000" dirty="0" smtClean="0"/>
              <a:t>Autor: </a:t>
            </a:r>
            <a:r>
              <a:rPr lang="cs-CZ" sz="2000" b="1" dirty="0" smtClean="0"/>
              <a:t>Mgr. Jitka Vystavělová</a:t>
            </a:r>
          </a:p>
          <a:p>
            <a:r>
              <a:rPr lang="cs-CZ" sz="2000" dirty="0" smtClean="0"/>
              <a:t>Datum: </a:t>
            </a:r>
            <a:r>
              <a:rPr lang="cs-CZ" sz="2000" b="1" dirty="0" smtClean="0"/>
              <a:t>11. 12. 2011</a:t>
            </a:r>
            <a:endParaRPr lang="cs-CZ" sz="2000" dirty="0" smtClean="0"/>
          </a:p>
          <a:p>
            <a:r>
              <a:rPr lang="cs-CZ" sz="2000" dirty="0" smtClean="0"/>
              <a:t>Název</a:t>
            </a:r>
            <a:r>
              <a:rPr lang="cs-CZ" sz="2000" b="1" smtClean="0"/>
              <a:t>: VY_32_INOVACE_04_CH_Slitiny</a:t>
            </a:r>
            <a:endParaRPr lang="cs-CZ" sz="2000" dirty="0" smtClean="0"/>
          </a:p>
          <a:p>
            <a:r>
              <a:rPr lang="cs-CZ" sz="2000" dirty="0" smtClean="0"/>
              <a:t>Téma:Slitiny kovů</a:t>
            </a:r>
          </a:p>
          <a:p>
            <a:r>
              <a:rPr lang="cs-CZ" sz="2000" dirty="0" smtClean="0"/>
              <a:t>Anotace</a:t>
            </a:r>
            <a:r>
              <a:rPr lang="cs-CZ" sz="2000" b="1" dirty="0" smtClean="0"/>
              <a:t>: Prezentace do chemie určená k rozšíření znalostí tematického okruhu kovy. Rozvíjí schopnost vnímat údaje v uceleném přehledu.</a:t>
            </a:r>
            <a:endParaRPr lang="cs-CZ" sz="2000" dirty="0" smtClean="0"/>
          </a:p>
          <a:p>
            <a:r>
              <a:rPr lang="cs-CZ" sz="2000" dirty="0" smtClean="0"/>
              <a:t>Věková skupina: </a:t>
            </a:r>
            <a:r>
              <a:rPr lang="cs-CZ" sz="2000" b="1" dirty="0" smtClean="0"/>
              <a:t>8., 9. ročník</a:t>
            </a:r>
            <a:endParaRPr lang="cs-CZ" sz="2000" dirty="0" smtClean="0"/>
          </a:p>
          <a:p>
            <a:r>
              <a:rPr lang="cs-CZ" sz="2000" dirty="0" smtClean="0"/>
              <a:t>Vzdělávací oblast: </a:t>
            </a:r>
            <a:r>
              <a:rPr lang="cs-CZ" sz="2000" b="1" dirty="0" smtClean="0"/>
              <a:t>Člověk a příroda</a:t>
            </a:r>
          </a:p>
          <a:p>
            <a:r>
              <a:rPr lang="cs-CZ" sz="2000" b="1" dirty="0" smtClean="0"/>
              <a:t>Vzdělávací obor: Chemie</a:t>
            </a:r>
            <a:endParaRPr lang="cs-CZ" sz="2000" dirty="0" smtClean="0"/>
          </a:p>
          <a:p>
            <a:r>
              <a:rPr lang="cs-CZ" sz="2000" dirty="0" smtClean="0"/>
              <a:t>Přílohy: </a:t>
            </a:r>
            <a:r>
              <a:rPr lang="cs-CZ" sz="2000" b="1" dirty="0" smtClean="0"/>
              <a:t>zdroje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5" y="188640"/>
            <a:ext cx="5832648" cy="115212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Slitiny kovů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002060"/>
                </a:solidFill>
              </a:rPr>
              <a:t>směs kovu s dalšími kovy nebo jinými prvky</a:t>
            </a:r>
          </a:p>
          <a:p>
            <a:r>
              <a:rPr lang="cs-CZ" dirty="0">
                <a:solidFill>
                  <a:srgbClr val="002060"/>
                </a:solidFill>
              </a:rPr>
              <a:t>p</a:t>
            </a:r>
            <a:r>
              <a:rPr lang="cs-CZ" dirty="0" smtClean="0">
                <a:solidFill>
                  <a:srgbClr val="002060"/>
                </a:solidFill>
              </a:rPr>
              <a:t>evný roztok</a:t>
            </a:r>
          </a:p>
          <a:p>
            <a:r>
              <a:rPr lang="cs-CZ" dirty="0">
                <a:solidFill>
                  <a:srgbClr val="002060"/>
                </a:solidFill>
              </a:rPr>
              <a:t>v</a:t>
            </a:r>
            <a:r>
              <a:rPr lang="cs-CZ" dirty="0" smtClean="0">
                <a:solidFill>
                  <a:srgbClr val="002060"/>
                </a:solidFill>
              </a:rPr>
              <a:t>zniká tavením</a:t>
            </a:r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Vzpomeneš si, co je to roztok?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slitina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Roztok je stejnorodá směs, jednotlivé složky nepozorujeme pouhým okem ani pod mikroskopem.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132856"/>
            <a:ext cx="4643304" cy="31017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Bronz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80312" y="522920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2060"/>
                </a:solidFill>
              </a:rPr>
              <a:t>s</a:t>
            </a:r>
            <a:r>
              <a:rPr lang="cs-CZ" dirty="0" smtClean="0">
                <a:solidFill>
                  <a:srgbClr val="002060"/>
                </a:solidFill>
              </a:rPr>
              <a:t>litina  </a:t>
            </a:r>
            <a:r>
              <a:rPr lang="cs-CZ" dirty="0" err="1" smtClean="0">
                <a:solidFill>
                  <a:srgbClr val="002060"/>
                </a:solidFill>
              </a:rPr>
              <a:t>Cu</a:t>
            </a:r>
            <a:r>
              <a:rPr lang="cs-CZ" dirty="0" smtClean="0">
                <a:solidFill>
                  <a:srgbClr val="002060"/>
                </a:solidFill>
              </a:rPr>
              <a:t> + </a:t>
            </a:r>
            <a:r>
              <a:rPr lang="cs-CZ" dirty="0" err="1" smtClean="0">
                <a:solidFill>
                  <a:srgbClr val="002060"/>
                </a:solidFill>
              </a:rPr>
              <a:t>Sn</a:t>
            </a: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>
                <a:solidFill>
                  <a:srgbClr val="002060"/>
                </a:solidFill>
              </a:rPr>
              <a:t>p</a:t>
            </a:r>
            <a:r>
              <a:rPr lang="cs-CZ" dirty="0" smtClean="0">
                <a:solidFill>
                  <a:srgbClr val="002060"/>
                </a:solidFill>
              </a:rPr>
              <a:t>řípadně další barevné kovy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znám od pravěku – doba bronzová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využití: dříve – nástroje, zbraně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		        dnes - sochařství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Bronz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276872"/>
            <a:ext cx="4286969" cy="3223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Dělovina</a:t>
            </a:r>
            <a:r>
              <a:rPr lang="cs-CZ" dirty="0" smtClean="0"/>
              <a:t> : 10 % </a:t>
            </a:r>
            <a:r>
              <a:rPr lang="cs-CZ" dirty="0" err="1" smtClean="0"/>
              <a:t>Sn</a:t>
            </a:r>
            <a:r>
              <a:rPr lang="cs-CZ" dirty="0" smtClean="0"/>
              <a:t> + 90% </a:t>
            </a:r>
            <a:r>
              <a:rPr lang="cs-CZ" dirty="0" err="1" smtClean="0"/>
              <a:t>Cu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80312" y="537321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524250" y="2414587"/>
            <a:ext cx="2095500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Zvonovina</a:t>
            </a:r>
            <a:r>
              <a:rPr lang="cs-CZ" dirty="0" smtClean="0"/>
              <a:t>: 22% </a:t>
            </a:r>
            <a:r>
              <a:rPr lang="cs-CZ" dirty="0" err="1" smtClean="0"/>
              <a:t>Sn</a:t>
            </a:r>
            <a:r>
              <a:rPr lang="cs-CZ" dirty="0" smtClean="0"/>
              <a:t> + 78% </a:t>
            </a:r>
            <a:r>
              <a:rPr lang="cs-CZ" dirty="0" err="1" smtClean="0"/>
              <a:t>Cu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465313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2060"/>
                </a:solidFill>
              </a:rPr>
              <a:t>s</a:t>
            </a:r>
            <a:r>
              <a:rPr lang="cs-CZ" dirty="0" smtClean="0">
                <a:solidFill>
                  <a:srgbClr val="002060"/>
                </a:solidFill>
              </a:rPr>
              <a:t>litina </a:t>
            </a:r>
            <a:r>
              <a:rPr lang="cs-CZ" dirty="0" err="1" smtClean="0">
                <a:solidFill>
                  <a:srgbClr val="002060"/>
                </a:solidFill>
              </a:rPr>
              <a:t>Al</a:t>
            </a:r>
            <a:r>
              <a:rPr lang="cs-CZ" dirty="0" smtClean="0">
                <a:solidFill>
                  <a:srgbClr val="002060"/>
                </a:solidFill>
              </a:rPr>
              <a:t> + </a:t>
            </a:r>
            <a:r>
              <a:rPr lang="cs-CZ" dirty="0" err="1" smtClean="0">
                <a:solidFill>
                  <a:srgbClr val="002060"/>
                </a:solidFill>
              </a:rPr>
              <a:t>Cu</a:t>
            </a:r>
            <a:r>
              <a:rPr lang="cs-CZ" dirty="0" smtClean="0">
                <a:solidFill>
                  <a:srgbClr val="002060"/>
                </a:solidFill>
              </a:rPr>
              <a:t> + další přísady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„tvrdý hliník“</a:t>
            </a:r>
          </a:p>
          <a:p>
            <a:r>
              <a:rPr lang="cs-CZ" dirty="0">
                <a:solidFill>
                  <a:srgbClr val="002060"/>
                </a:solidFill>
              </a:rPr>
              <a:t>s</a:t>
            </a:r>
            <a:r>
              <a:rPr lang="cs-CZ" dirty="0" smtClean="0">
                <a:solidFill>
                  <a:srgbClr val="002060"/>
                </a:solidFill>
              </a:rPr>
              <a:t>nadno se obrábí, chemicky odolný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užití: trubky, plechy, dráty</a:t>
            </a:r>
          </a:p>
          <a:p>
            <a:pPr>
              <a:buNone/>
            </a:pPr>
            <a:r>
              <a:rPr lang="cs-CZ" dirty="0">
                <a:solidFill>
                  <a:srgbClr val="002060"/>
                </a:solidFill>
              </a:rPr>
              <a:t>	</a:t>
            </a:r>
            <a:r>
              <a:rPr lang="cs-CZ" dirty="0" smtClean="0">
                <a:solidFill>
                  <a:srgbClr val="002060"/>
                </a:solidFill>
              </a:rPr>
              <a:t>	    automobilový průmysl, stavba letadel, 	    lodí, ve stavebnictví 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Dural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420888"/>
            <a:ext cx="3879988" cy="24690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Mosaz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740352" y="537321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2060"/>
                </a:solidFill>
              </a:rPr>
              <a:t>s</a:t>
            </a:r>
            <a:r>
              <a:rPr lang="cs-CZ" dirty="0" smtClean="0">
                <a:solidFill>
                  <a:srgbClr val="002060"/>
                </a:solidFill>
              </a:rPr>
              <a:t>litina  </a:t>
            </a:r>
            <a:r>
              <a:rPr lang="cs-CZ" dirty="0" err="1" smtClean="0">
                <a:solidFill>
                  <a:srgbClr val="002060"/>
                </a:solidFill>
              </a:rPr>
              <a:t>Cu</a:t>
            </a:r>
            <a:r>
              <a:rPr lang="cs-CZ" dirty="0" smtClean="0">
                <a:solidFill>
                  <a:srgbClr val="002060"/>
                </a:solidFill>
              </a:rPr>
              <a:t> + </a:t>
            </a:r>
            <a:r>
              <a:rPr lang="cs-CZ" dirty="0" err="1" smtClean="0">
                <a:solidFill>
                  <a:srgbClr val="002060"/>
                </a:solidFill>
              </a:rPr>
              <a:t>Zn</a:t>
            </a: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známá </a:t>
            </a:r>
            <a:r>
              <a:rPr lang="cs-CZ" dirty="0" smtClean="0">
                <a:solidFill>
                  <a:srgbClr val="002060"/>
                </a:solidFill>
              </a:rPr>
              <a:t>od starověku</a:t>
            </a:r>
          </a:p>
          <a:p>
            <a:r>
              <a:rPr lang="cs-CZ" dirty="0">
                <a:solidFill>
                  <a:srgbClr val="002060"/>
                </a:solidFill>
              </a:rPr>
              <a:t>v</a:t>
            </a:r>
            <a:r>
              <a:rPr lang="cs-CZ" dirty="0" smtClean="0">
                <a:solidFill>
                  <a:srgbClr val="002060"/>
                </a:solidFill>
              </a:rPr>
              <a:t>ýroba přímým slučováním - poprvé 1781</a:t>
            </a:r>
          </a:p>
          <a:p>
            <a:r>
              <a:rPr lang="cs-CZ" dirty="0">
                <a:solidFill>
                  <a:srgbClr val="002060"/>
                </a:solidFill>
              </a:rPr>
              <a:t>v</a:t>
            </a:r>
            <a:r>
              <a:rPr lang="cs-CZ" dirty="0" smtClean="0">
                <a:solidFill>
                  <a:srgbClr val="002060"/>
                </a:solidFill>
              </a:rPr>
              <a:t>yužití: dříve - mince, šperky</a:t>
            </a:r>
          </a:p>
          <a:p>
            <a:pPr>
              <a:buNone/>
            </a:pPr>
            <a:r>
              <a:rPr lang="cs-CZ" dirty="0">
                <a:solidFill>
                  <a:srgbClr val="002060"/>
                </a:solidFill>
              </a:rPr>
              <a:t>	</a:t>
            </a:r>
            <a:r>
              <a:rPr lang="cs-CZ" dirty="0" smtClean="0">
                <a:solidFill>
                  <a:srgbClr val="002060"/>
                </a:solidFill>
              </a:rPr>
              <a:t>	       dnes -  průmyslové využití (armatury plynovodů, vodovodů, kování, ložiska, povrchová vrstva nábojů,…)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Mosaz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002060"/>
                </a:solidFill>
              </a:rPr>
              <a:t>slitina tající při nízké teplotě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využití: pevné spojování kovových materiálů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tvrdá pájka – </a:t>
            </a:r>
            <a:r>
              <a:rPr lang="cs-CZ" dirty="0" err="1" smtClean="0">
                <a:solidFill>
                  <a:srgbClr val="002060"/>
                </a:solidFill>
              </a:rPr>
              <a:t>Cu</a:t>
            </a:r>
            <a:r>
              <a:rPr lang="cs-CZ" dirty="0" smtClean="0">
                <a:solidFill>
                  <a:srgbClr val="002060"/>
                </a:solidFill>
              </a:rPr>
              <a:t>, </a:t>
            </a:r>
            <a:r>
              <a:rPr lang="cs-CZ" dirty="0" err="1" smtClean="0">
                <a:solidFill>
                  <a:srgbClr val="002060"/>
                </a:solidFill>
              </a:rPr>
              <a:t>Al</a:t>
            </a:r>
            <a:r>
              <a:rPr lang="cs-CZ" dirty="0" smtClean="0">
                <a:solidFill>
                  <a:srgbClr val="002060"/>
                </a:solidFill>
              </a:rPr>
              <a:t>, </a:t>
            </a:r>
            <a:r>
              <a:rPr lang="cs-CZ" dirty="0" err="1" smtClean="0">
                <a:solidFill>
                  <a:srgbClr val="002060"/>
                </a:solidFill>
              </a:rPr>
              <a:t>Ag</a:t>
            </a: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měkká pájka – </a:t>
            </a:r>
            <a:r>
              <a:rPr lang="cs-CZ" dirty="0" err="1" smtClean="0">
                <a:solidFill>
                  <a:srgbClr val="002060"/>
                </a:solidFill>
              </a:rPr>
              <a:t>Sn</a:t>
            </a:r>
            <a:r>
              <a:rPr lang="cs-CZ" dirty="0" smtClean="0">
                <a:solidFill>
                  <a:srgbClr val="002060"/>
                </a:solidFill>
              </a:rPr>
              <a:t>, </a:t>
            </a:r>
            <a:r>
              <a:rPr lang="cs-CZ" dirty="0" err="1" smtClean="0">
                <a:solidFill>
                  <a:srgbClr val="002060"/>
                </a:solidFill>
              </a:rPr>
              <a:t>Pb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Pájka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002060"/>
                </a:solidFill>
              </a:rPr>
              <a:t>kapalné nebo pevné slitiny </a:t>
            </a:r>
            <a:r>
              <a:rPr lang="cs-CZ" dirty="0" err="1" smtClean="0">
                <a:solidFill>
                  <a:srgbClr val="002060"/>
                </a:solidFill>
              </a:rPr>
              <a:t>Hg</a:t>
            </a:r>
            <a:endParaRPr lang="cs-CZ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+  Na, </a:t>
            </a:r>
            <a:r>
              <a:rPr lang="cs-CZ" dirty="0" err="1" smtClean="0">
                <a:solidFill>
                  <a:srgbClr val="002060"/>
                </a:solidFill>
              </a:rPr>
              <a:t>Ag</a:t>
            </a:r>
            <a:r>
              <a:rPr lang="cs-CZ" dirty="0" smtClean="0">
                <a:solidFill>
                  <a:srgbClr val="002060"/>
                </a:solidFill>
              </a:rPr>
              <a:t>, Au, </a:t>
            </a:r>
            <a:r>
              <a:rPr lang="cs-CZ" dirty="0" err="1" smtClean="0">
                <a:solidFill>
                  <a:srgbClr val="002060"/>
                </a:solidFill>
              </a:rPr>
              <a:t>Zn</a:t>
            </a:r>
            <a:r>
              <a:rPr lang="cs-CZ" dirty="0" smtClean="0">
                <a:solidFill>
                  <a:srgbClr val="002060"/>
                </a:solidFill>
              </a:rPr>
              <a:t>, </a:t>
            </a:r>
            <a:r>
              <a:rPr lang="cs-CZ" dirty="0" err="1" smtClean="0">
                <a:solidFill>
                  <a:srgbClr val="002060"/>
                </a:solidFill>
              </a:rPr>
              <a:t>Sn</a:t>
            </a:r>
            <a:r>
              <a:rPr lang="cs-CZ" dirty="0" smtClean="0">
                <a:solidFill>
                  <a:srgbClr val="002060"/>
                </a:solidFill>
              </a:rPr>
              <a:t>, Cd, </a:t>
            </a:r>
            <a:r>
              <a:rPr lang="cs-CZ" dirty="0" err="1" smtClean="0">
                <a:solidFill>
                  <a:srgbClr val="002060"/>
                </a:solidFill>
              </a:rPr>
              <a:t>Pb</a:t>
            </a: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V zubním lékařství se využívá slitina </a:t>
            </a:r>
            <a:r>
              <a:rPr lang="cs-CZ" dirty="0" err="1" smtClean="0">
                <a:solidFill>
                  <a:srgbClr val="002060"/>
                </a:solidFill>
              </a:rPr>
              <a:t>Hg</a:t>
            </a:r>
            <a:r>
              <a:rPr lang="cs-CZ" dirty="0" smtClean="0">
                <a:solidFill>
                  <a:srgbClr val="002060"/>
                </a:solidFill>
              </a:rPr>
              <a:t> + </a:t>
            </a:r>
            <a:r>
              <a:rPr lang="cs-CZ" dirty="0" err="1" smtClean="0">
                <a:solidFill>
                  <a:srgbClr val="002060"/>
                </a:solidFill>
              </a:rPr>
              <a:t>Ag</a:t>
            </a:r>
            <a:r>
              <a:rPr lang="cs-CZ" dirty="0" smtClean="0">
                <a:solidFill>
                  <a:srgbClr val="002060"/>
                </a:solidFill>
              </a:rPr>
              <a:t>, vzhledem k obsahu toxické rtuti se hledají a používají na opravu zubů jiné náhrady.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Amalgámy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132856"/>
            <a:ext cx="2311524" cy="34672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Rentgenový snímek </a:t>
            </a:r>
            <a:br>
              <a:rPr lang="cs-CZ" dirty="0" smtClean="0"/>
            </a:br>
            <a:r>
              <a:rPr lang="cs-CZ" dirty="0"/>
              <a:t>	</a:t>
            </a:r>
            <a:r>
              <a:rPr lang="cs-CZ" dirty="0" smtClean="0"/>
              <a:t>zub s amalgámovou plombou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522920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nové „stříbro“, pakfong, niklová mosaz</a:t>
            </a:r>
          </a:p>
          <a:p>
            <a:r>
              <a:rPr lang="cs-CZ" dirty="0" smtClean="0"/>
              <a:t>slitina </a:t>
            </a:r>
            <a:r>
              <a:rPr lang="cs-CZ" dirty="0" err="1" smtClean="0"/>
              <a:t>Cu</a:t>
            </a:r>
            <a:r>
              <a:rPr lang="cs-CZ" dirty="0" smtClean="0"/>
              <a:t> + Ni ( + </a:t>
            </a:r>
            <a:r>
              <a:rPr lang="cs-CZ" dirty="0" err="1" smtClean="0"/>
              <a:t>Zn</a:t>
            </a:r>
            <a:r>
              <a:rPr lang="cs-CZ" dirty="0" smtClean="0"/>
              <a:t>)</a:t>
            </a:r>
          </a:p>
          <a:p>
            <a:r>
              <a:rPr lang="cs-CZ" dirty="0" smtClean="0"/>
              <a:t>využití – kuchyňské potřeby, hudební nástroje, kolejnice modelových železnic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Alpaka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v periodické tabulce prvků zmiňované kovy </a:t>
            </a:r>
          </a:p>
          <a:p>
            <a:r>
              <a:rPr lang="cs-CZ" dirty="0" smtClean="0"/>
              <a:t>Vypiš : </a:t>
            </a:r>
          </a:p>
          <a:p>
            <a:pPr lvl="1"/>
            <a:r>
              <a:rPr lang="cs-CZ" dirty="0" smtClean="0"/>
              <a:t>1. jejich české a mezinárodní názvy</a:t>
            </a:r>
          </a:p>
          <a:p>
            <a:pPr lvl="1"/>
            <a:r>
              <a:rPr lang="cs-CZ" dirty="0" smtClean="0"/>
              <a:t>2. značku a protonové číslo</a:t>
            </a:r>
          </a:p>
          <a:p>
            <a:pPr lvl="1"/>
            <a:r>
              <a:rPr lang="cs-CZ" dirty="0" smtClean="0"/>
              <a:t>3. číslo periody a číslo skupiny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Texty: vlastní práce autora</a:t>
            </a:r>
          </a:p>
          <a:p>
            <a:r>
              <a:rPr lang="cs-CZ" dirty="0" smtClean="0"/>
              <a:t>Obr. 1</a:t>
            </a:r>
          </a:p>
          <a:p>
            <a:pPr>
              <a:buNone/>
            </a:pPr>
            <a:r>
              <a:rPr lang="cs-CZ" dirty="0" smtClean="0"/>
              <a:t>    http://upload.wikimedia.org/wikipedia/commons/thumb/4/4c/Venice_-_Lion_of_Saint_Mark.jpg/250px-Venice_-_Lion_of_Saint_Mark.jpg</a:t>
            </a:r>
          </a:p>
          <a:p>
            <a:r>
              <a:rPr lang="cs-CZ" dirty="0" smtClean="0"/>
              <a:t>Obr. 2 </a:t>
            </a:r>
          </a:p>
          <a:p>
            <a:pPr>
              <a:buNone/>
            </a:pPr>
            <a:r>
              <a:rPr lang="cs-CZ" dirty="0" smtClean="0"/>
              <a:t>http://upload.wikimedia.org/wikipedia/commons/thumb/0/01/Canones_Invalidos.JPG/250px-Canones_Invalidos.JPG</a:t>
            </a:r>
          </a:p>
          <a:p>
            <a:r>
              <a:rPr lang="cs-CZ" dirty="0" smtClean="0"/>
              <a:t>Obr. 3 http://upload.wikimedia.org/wikipedia/commons/thumb/f/ff/Bell_with_hammer_and_clapper.jpg/220px-Bell_with_hammer_and_clapper.jpg</a:t>
            </a:r>
          </a:p>
          <a:p>
            <a:r>
              <a:rPr lang="cs-CZ" dirty="0" smtClean="0"/>
              <a:t>Obr. 4</a:t>
            </a:r>
          </a:p>
          <a:p>
            <a:pPr>
              <a:buNone/>
            </a:pPr>
            <a:r>
              <a:rPr lang="cs-CZ" dirty="0" smtClean="0"/>
              <a:t> http://upload.wikimedia.org/wikipedia/commons/thumb/9/95/Brass.jpg/220px-Brass.jpg</a:t>
            </a:r>
          </a:p>
          <a:p>
            <a:r>
              <a:rPr lang="cs-CZ" dirty="0" smtClean="0"/>
              <a:t>Obr. 5</a:t>
            </a:r>
          </a:p>
          <a:p>
            <a:pPr>
              <a:buNone/>
            </a:pPr>
            <a:r>
              <a:rPr lang="cs-CZ" dirty="0" smtClean="0"/>
              <a:t> http://cs.wikipedia.org/wiki/Soubor:Amalgam_filling.JPG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174</TotalTime>
  <Words>346</Words>
  <Application>Microsoft Office PowerPoint</Application>
  <PresentationFormat>Předvádění na obrazovce (4:3)</PresentationFormat>
  <Paragraphs>86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Papír</vt:lpstr>
      <vt:lpstr>Snímek 1</vt:lpstr>
      <vt:lpstr>Slitiny kovů</vt:lpstr>
      <vt:lpstr>slitina</vt:lpstr>
      <vt:lpstr>Odpověď</vt:lpstr>
      <vt:lpstr>Bronz</vt:lpstr>
      <vt:lpstr>Bronz</vt:lpstr>
      <vt:lpstr>Dělovina : 10 % Sn + 90% Cu </vt:lpstr>
      <vt:lpstr>Zvonovina: 22% Sn + 78% Cu </vt:lpstr>
      <vt:lpstr>Dural</vt:lpstr>
      <vt:lpstr>Mosaz</vt:lpstr>
      <vt:lpstr>Mosaz</vt:lpstr>
      <vt:lpstr>Pájka</vt:lpstr>
      <vt:lpstr>Amalgámy</vt:lpstr>
      <vt:lpstr>Rentgenový snímek   zub s amalgámovou plombou </vt:lpstr>
      <vt:lpstr>Alpaka</vt:lpstr>
      <vt:lpstr>Úkol: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Slitiny</dc:title>
  <dc:creator>Ondra Vystavěl</dc:creator>
  <cp:lastModifiedBy>Dum</cp:lastModifiedBy>
  <cp:revision>25</cp:revision>
  <dcterms:created xsi:type="dcterms:W3CDTF">2011-12-11T18:14:07Z</dcterms:created>
  <dcterms:modified xsi:type="dcterms:W3CDTF">2012-05-18T10:32:54Z</dcterms:modified>
</cp:coreProperties>
</file>