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0" r:id="rId3"/>
    <p:sldId id="257" r:id="rId4"/>
    <p:sldId id="271" r:id="rId5"/>
    <p:sldId id="258" r:id="rId6"/>
    <p:sldId id="259" r:id="rId7"/>
    <p:sldId id="260" r:id="rId8"/>
    <p:sldId id="275" r:id="rId9"/>
    <p:sldId id="272" r:id="rId10"/>
    <p:sldId id="273" r:id="rId11"/>
    <p:sldId id="274" r:id="rId12"/>
    <p:sldId id="276" r:id="rId13"/>
    <p:sldId id="27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17" autoAdjust="0"/>
    <p:restoredTop sz="94660"/>
  </p:normalViewPr>
  <p:slideViewPr>
    <p:cSldViewPr>
      <p:cViewPr varScale="1">
        <p:scale>
          <a:sx n="111" d="100"/>
          <a:sy n="111" d="100"/>
        </p:scale>
        <p:origin x="-166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E7E3AF1-D3A5-4450-B943-70D1A6C7C3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E7E3AF1-D3A5-4450-B943-70D1A6C7C3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E7E3AF1-D3A5-4450-B943-70D1A6C7C3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E3AF1-D3A5-4450-B943-70D1A6C7C3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E3AF1-D3A5-4450-B943-70D1A6C7C3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E7E3AF1-D3A5-4450-B943-70D1A6C7C3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E3AF1-D3A5-4450-B943-70D1A6C7C3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E7E3AF1-D3A5-4450-B943-70D1A6C7C3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E7E3AF1-D3A5-4450-B943-70D1A6C7C3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E3AF1-D3A5-4450-B943-70D1A6C7C3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E3AF1-D3A5-4450-B943-70D1A6C7C3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E7E3AF1-D3A5-4450-B943-70D1A6C7C3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smtClean="0">
                <a:solidFill>
                  <a:srgbClr val="00B050"/>
                </a:solidFill>
              </a:rPr>
              <a:t>Halogenidy 1</a:t>
            </a:r>
            <a:endParaRPr lang="cs-CZ" sz="7200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Název školy: </a:t>
            </a:r>
            <a:r>
              <a:rPr lang="cs-CZ" b="1" dirty="0" smtClean="0"/>
              <a:t>Základní škola a Mateřská škola </a:t>
            </a:r>
            <a:r>
              <a:rPr lang="cs-CZ" b="1" dirty="0" err="1" smtClean="0"/>
              <a:t>Kokory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Mgr. Jitka Vystavělová</a:t>
            </a:r>
          </a:p>
          <a:p>
            <a:r>
              <a:rPr lang="cs-CZ" dirty="0"/>
              <a:t>Číslo projektu: </a:t>
            </a:r>
            <a:r>
              <a:rPr lang="cs-CZ" b="1" dirty="0" smtClean="0"/>
              <a:t>CZ.1.07/14.00/21.2149</a:t>
            </a:r>
          </a:p>
          <a:p>
            <a:r>
              <a:rPr lang="cs-CZ" dirty="0" smtClean="0"/>
              <a:t>Datum: </a:t>
            </a:r>
            <a:r>
              <a:rPr lang="cs-CZ" b="1" dirty="0" smtClean="0"/>
              <a:t>31. 1. 2012</a:t>
            </a:r>
            <a:endParaRPr lang="cs-CZ" dirty="0" smtClean="0"/>
          </a:p>
          <a:p>
            <a:r>
              <a:rPr lang="cs-CZ" dirty="0" smtClean="0"/>
              <a:t>Název</a:t>
            </a:r>
            <a:r>
              <a:rPr lang="cs-CZ" b="1" smtClean="0"/>
              <a:t>: </a:t>
            </a:r>
            <a:r>
              <a:rPr lang="cs-CZ" b="1" smtClean="0"/>
              <a:t>VY_32_INOVACE_06_CH_Halogenidy 1</a:t>
            </a:r>
            <a:endParaRPr lang="cs-CZ" dirty="0" smtClean="0"/>
          </a:p>
          <a:p>
            <a:r>
              <a:rPr lang="cs-CZ" dirty="0" smtClean="0"/>
              <a:t>Téma: </a:t>
            </a:r>
            <a:r>
              <a:rPr lang="cs-CZ" b="1" dirty="0" smtClean="0"/>
              <a:t>Halogenidy</a:t>
            </a:r>
            <a:endParaRPr lang="cs-CZ" dirty="0" smtClean="0"/>
          </a:p>
          <a:p>
            <a:r>
              <a:rPr lang="cs-CZ" dirty="0" smtClean="0"/>
              <a:t>Anotace</a:t>
            </a:r>
            <a:r>
              <a:rPr lang="cs-CZ" b="1" dirty="0" smtClean="0"/>
              <a:t>: Prezentace do chemie objasňující názvosloví halogenidů. Materiál podporuje schopnost žáka vnímat údaje v uceleném přehledu, rozvíjí schopnost žáka aplikovat naučené pravidlo na konkrétních příkladech. </a:t>
            </a:r>
            <a:endParaRPr lang="cs-CZ" dirty="0" smtClean="0"/>
          </a:p>
          <a:p>
            <a:r>
              <a:rPr lang="cs-CZ" dirty="0" smtClean="0"/>
              <a:t>Věková skupina: </a:t>
            </a:r>
            <a:r>
              <a:rPr lang="cs-CZ" b="1" dirty="0" smtClean="0"/>
              <a:t>8.ročník</a:t>
            </a:r>
            <a:endParaRPr lang="cs-CZ" dirty="0" smtClean="0"/>
          </a:p>
          <a:p>
            <a:r>
              <a:rPr lang="cs-CZ" dirty="0" smtClean="0"/>
              <a:t>Vzdělávací oblast: </a:t>
            </a:r>
            <a:r>
              <a:rPr lang="cs-CZ" b="1" dirty="0" smtClean="0"/>
              <a:t>Člověk a příroda</a:t>
            </a:r>
          </a:p>
          <a:p>
            <a:r>
              <a:rPr lang="cs-CZ" dirty="0" smtClean="0"/>
              <a:t>Vzdělávací obor: </a:t>
            </a:r>
            <a:r>
              <a:rPr lang="cs-CZ" b="1" dirty="0" smtClean="0"/>
              <a:t>Chemie</a:t>
            </a:r>
            <a:endParaRPr lang="cs-CZ" dirty="0" smtClean="0"/>
          </a:p>
          <a:p>
            <a:r>
              <a:rPr lang="cs-CZ" dirty="0" smtClean="0"/>
              <a:t>Přílohy: </a:t>
            </a:r>
            <a:r>
              <a:rPr lang="cs-CZ" b="1" dirty="0" smtClean="0"/>
              <a:t>zdroje materiálů, řešení</a:t>
            </a: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8640"/>
            <a:ext cx="608647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Halogenidy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15200" cy="4873752"/>
          </a:xfrm>
        </p:spPr>
        <p:txBody>
          <a:bodyPr/>
          <a:lstStyle/>
          <a:p>
            <a:r>
              <a:rPr lang="cs-CZ" dirty="0" smtClean="0"/>
              <a:t>Dvouprvkové sloučeniny halogenu  (fluoru, chloru, bromu a jodu) s dalším prvkem</a:t>
            </a:r>
          </a:p>
          <a:p>
            <a:r>
              <a:rPr lang="cs-CZ" dirty="0" smtClean="0"/>
              <a:t>Oxidační číslo halogenu v halogenidech je –I</a:t>
            </a:r>
          </a:p>
          <a:p>
            <a:r>
              <a:rPr lang="cs-CZ" dirty="0" smtClean="0"/>
              <a:t> Součet oxidačních čísel ve sloučenině je vždy 0 </a:t>
            </a:r>
          </a:p>
          <a:p>
            <a:r>
              <a:rPr lang="cs-CZ" dirty="0" smtClean="0"/>
              <a:t>Názvosloví</a:t>
            </a:r>
          </a:p>
          <a:p>
            <a:pPr>
              <a:buNone/>
            </a:pPr>
            <a:r>
              <a:rPr lang="cs-CZ" dirty="0" smtClean="0"/>
              <a:t>     podstatné jméno: </a:t>
            </a:r>
            <a:r>
              <a:rPr lang="cs-CZ" b="1" dirty="0" smtClean="0"/>
              <a:t>halogen </a:t>
            </a:r>
            <a:r>
              <a:rPr lang="cs-CZ" dirty="0" smtClean="0"/>
              <a:t>+ přípona </a:t>
            </a:r>
            <a:r>
              <a:rPr lang="cs-CZ" b="1" dirty="0" smtClean="0"/>
              <a:t>–id</a:t>
            </a:r>
          </a:p>
          <a:p>
            <a:pPr>
              <a:buNone/>
            </a:pPr>
            <a:r>
              <a:rPr lang="cs-CZ" dirty="0" smtClean="0"/>
              <a:t>     přídavné jméno: podle názvu sloučeného prvku</a:t>
            </a:r>
          </a:p>
          <a:p>
            <a:pPr>
              <a:buNone/>
            </a:pPr>
            <a:r>
              <a:rPr lang="cs-CZ" dirty="0" smtClean="0"/>
              <a:t>				+ přípona pro dané oxidační číslo 		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Tvorba vzorce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Značky prvků ve vzorci píšeme v opačném pořadí než jsou v názvu (slovy)</a:t>
            </a:r>
          </a:p>
          <a:p>
            <a:r>
              <a:rPr lang="cs-CZ" dirty="0" smtClean="0"/>
              <a:t>Doplníme oxidační čísla</a:t>
            </a:r>
          </a:p>
          <a:p>
            <a:r>
              <a:rPr lang="cs-CZ" dirty="0" smtClean="0"/>
              <a:t>Upravíme podle „křížového pravidla“</a:t>
            </a:r>
          </a:p>
          <a:p>
            <a:pPr>
              <a:buNone/>
            </a:pPr>
            <a:r>
              <a:rPr lang="cs-CZ" dirty="0" smtClean="0"/>
              <a:t>		součet oxidačních všech prvků ve sloučenině     	je 0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467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Tabulka  přípon pro oxidační čísla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7467600" cy="4873752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483768" y="1700808"/>
          <a:ext cx="2880320" cy="457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86617"/>
                <a:gridCol w="1393703"/>
              </a:tblGrid>
              <a:tr h="45262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r>
                        <a:rPr lang="cs-CZ" sz="2800" dirty="0" err="1" smtClean="0"/>
                        <a:t>ný</a:t>
                      </a:r>
                      <a:endParaRPr lang="cs-CZ" sz="2800" dirty="0"/>
                    </a:p>
                  </a:txBody>
                  <a:tcPr/>
                </a:tc>
              </a:tr>
              <a:tr h="45262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II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r>
                        <a:rPr lang="cs-CZ" sz="2800" dirty="0" err="1" smtClean="0"/>
                        <a:t>natý</a:t>
                      </a:r>
                      <a:endParaRPr lang="cs-CZ" sz="2800" dirty="0"/>
                    </a:p>
                  </a:txBody>
                  <a:tcPr/>
                </a:tc>
              </a:tr>
              <a:tr h="45262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III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r>
                        <a:rPr lang="cs-CZ" sz="2800" dirty="0" err="1" smtClean="0"/>
                        <a:t>itý</a:t>
                      </a:r>
                      <a:endParaRPr lang="cs-CZ" sz="2800" dirty="0"/>
                    </a:p>
                  </a:txBody>
                  <a:tcPr/>
                </a:tc>
              </a:tr>
              <a:tr h="45262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IV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r>
                        <a:rPr lang="cs-CZ" sz="2800" dirty="0" err="1" smtClean="0"/>
                        <a:t>ičitý</a:t>
                      </a:r>
                      <a:endParaRPr lang="cs-CZ" sz="2800" dirty="0"/>
                    </a:p>
                  </a:txBody>
                  <a:tcPr/>
                </a:tc>
              </a:tr>
              <a:tr h="42176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r>
                        <a:rPr lang="cs-CZ" sz="2800" dirty="0" err="1" smtClean="0"/>
                        <a:t>ičný</a:t>
                      </a:r>
                      <a:r>
                        <a:rPr lang="cs-CZ" sz="2800" dirty="0" smtClean="0"/>
                        <a:t>,-</a:t>
                      </a:r>
                      <a:r>
                        <a:rPr lang="cs-CZ" sz="2800" dirty="0" err="1" smtClean="0"/>
                        <a:t>ečný</a:t>
                      </a:r>
                      <a:endParaRPr lang="cs-CZ" sz="2800" dirty="0"/>
                    </a:p>
                  </a:txBody>
                  <a:tcPr/>
                </a:tc>
              </a:tr>
              <a:tr h="45262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VI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r>
                        <a:rPr lang="cs-CZ" sz="2800" dirty="0" err="1" smtClean="0"/>
                        <a:t>ový</a:t>
                      </a:r>
                      <a:endParaRPr lang="cs-CZ" sz="2800" dirty="0"/>
                    </a:p>
                  </a:txBody>
                  <a:tcPr/>
                </a:tc>
              </a:tr>
              <a:tr h="45262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VII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r>
                        <a:rPr lang="cs-CZ" sz="2800" dirty="0" err="1" smtClean="0"/>
                        <a:t>istý</a:t>
                      </a:r>
                      <a:endParaRPr lang="cs-CZ" sz="2800" dirty="0"/>
                    </a:p>
                  </a:txBody>
                  <a:tcPr/>
                </a:tc>
              </a:tr>
              <a:tr h="45262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VIII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r>
                        <a:rPr lang="cs-CZ" sz="2800" dirty="0" err="1" smtClean="0"/>
                        <a:t>ičelý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Vytvoření vzorce - příklad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r>
              <a:rPr lang="cs-CZ" sz="6600" dirty="0" smtClean="0">
                <a:solidFill>
                  <a:srgbClr val="0070C0"/>
                </a:solidFill>
              </a:rPr>
              <a:t>chlorid vápenatý</a:t>
            </a:r>
          </a:p>
          <a:p>
            <a:pPr>
              <a:buNone/>
            </a:pPr>
            <a:r>
              <a:rPr lang="cs-CZ" sz="6600" dirty="0" smtClean="0">
                <a:solidFill>
                  <a:srgbClr val="0070C0"/>
                </a:solidFill>
              </a:rPr>
              <a:t>  </a:t>
            </a:r>
          </a:p>
          <a:p>
            <a:pPr>
              <a:buNone/>
            </a:pPr>
            <a:r>
              <a:rPr lang="cs-CZ" sz="6600" dirty="0" smtClean="0"/>
              <a:t>			</a:t>
            </a:r>
            <a:r>
              <a:rPr lang="cs-CZ" sz="6600" baseline="30000" dirty="0" err="1" smtClean="0"/>
              <a:t>Ca</a:t>
            </a:r>
            <a:r>
              <a:rPr lang="cs-CZ" sz="6600" baseline="50000" dirty="0" err="1" smtClean="0"/>
              <a:t>II</a:t>
            </a:r>
            <a:r>
              <a:rPr lang="cs-CZ" sz="6600" baseline="50000" dirty="0" smtClean="0"/>
              <a:t>  </a:t>
            </a:r>
            <a:r>
              <a:rPr lang="cs-CZ" sz="6600" dirty="0" smtClean="0"/>
              <a:t>    	</a:t>
            </a:r>
            <a:r>
              <a:rPr lang="cs-CZ" sz="6600" baseline="30000" dirty="0" smtClean="0"/>
              <a:t>Cl</a:t>
            </a:r>
            <a:r>
              <a:rPr lang="cs-CZ" sz="6600" baseline="50000" dirty="0" smtClean="0"/>
              <a:t>-I</a:t>
            </a:r>
            <a:r>
              <a:rPr lang="cs-CZ" sz="6600" baseline="30000" dirty="0" smtClean="0"/>
              <a:t>	</a:t>
            </a:r>
          </a:p>
          <a:p>
            <a:pPr>
              <a:buNone/>
            </a:pPr>
            <a:r>
              <a:rPr lang="cs-CZ" sz="6600" baseline="30000" dirty="0" smtClean="0"/>
              <a:t>			 </a:t>
            </a:r>
            <a:r>
              <a:rPr lang="cs-CZ" sz="6600" dirty="0" smtClean="0"/>
              <a:t>  	  </a:t>
            </a:r>
            <a:r>
              <a:rPr lang="cs-CZ" sz="6600" baseline="30000" dirty="0" smtClean="0">
                <a:solidFill>
                  <a:srgbClr val="0070C0"/>
                </a:solidFill>
              </a:rPr>
              <a:t>CaCl</a:t>
            </a:r>
            <a:r>
              <a:rPr lang="cs-CZ" sz="6600" baseline="-10000" dirty="0" smtClean="0">
                <a:solidFill>
                  <a:srgbClr val="0070C0"/>
                </a:solidFill>
              </a:rPr>
              <a:t>2</a:t>
            </a:r>
            <a:r>
              <a:rPr lang="cs-CZ" sz="6600" dirty="0" smtClean="0">
                <a:solidFill>
                  <a:srgbClr val="0070C0"/>
                </a:solidFill>
              </a:rPr>
              <a:t>   </a:t>
            </a:r>
          </a:p>
          <a:p>
            <a:pPr>
              <a:buNone/>
            </a:pPr>
            <a:endParaRPr lang="cs-CZ" sz="4000" baseline="300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Úkol: Vytvoř vzorce 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643192" cy="5069160"/>
          </a:xfrm>
        </p:spPr>
        <p:txBody>
          <a:bodyPr>
            <a:noAutofit/>
          </a:bodyPr>
          <a:lstStyle/>
          <a:p>
            <a:r>
              <a:rPr lang="cs-CZ" sz="3600" dirty="0" smtClean="0"/>
              <a:t>chlorid křemičitý</a:t>
            </a:r>
          </a:p>
          <a:p>
            <a:r>
              <a:rPr lang="cs-CZ" sz="3600" dirty="0" smtClean="0"/>
              <a:t>bromid stříbrný</a:t>
            </a:r>
          </a:p>
          <a:p>
            <a:r>
              <a:rPr lang="cs-CZ" sz="3600" dirty="0" smtClean="0"/>
              <a:t>jodid fosforečný</a:t>
            </a:r>
          </a:p>
          <a:p>
            <a:r>
              <a:rPr lang="cs-CZ" sz="3600" dirty="0" smtClean="0"/>
              <a:t>fluorid vápenatý</a:t>
            </a:r>
          </a:p>
          <a:p>
            <a:r>
              <a:rPr lang="cs-CZ" sz="3600" dirty="0" smtClean="0"/>
              <a:t>chlorid hlinitý</a:t>
            </a:r>
          </a:p>
          <a:p>
            <a:r>
              <a:rPr lang="cs-CZ" sz="3600" dirty="0" smtClean="0"/>
              <a:t>jodid osmičelý</a:t>
            </a:r>
          </a:p>
          <a:p>
            <a:r>
              <a:rPr lang="cs-CZ" sz="3600" dirty="0" smtClean="0"/>
              <a:t>chlorid sírový</a:t>
            </a:r>
          </a:p>
          <a:p>
            <a:r>
              <a:rPr lang="cs-CZ" sz="3600" dirty="0" smtClean="0"/>
              <a:t>bromid manganistý</a:t>
            </a:r>
          </a:p>
          <a:p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SiCl</a:t>
            </a:r>
            <a:r>
              <a:rPr lang="cs-CZ" baseline="-25000" dirty="0" smtClean="0"/>
              <a:t>4</a:t>
            </a:r>
            <a:endParaRPr lang="cs-CZ" dirty="0" smtClean="0"/>
          </a:p>
          <a:p>
            <a:r>
              <a:rPr lang="cs-CZ" dirty="0" err="1" smtClean="0"/>
              <a:t>AgBr</a:t>
            </a:r>
            <a:endParaRPr lang="cs-CZ" dirty="0" smtClean="0"/>
          </a:p>
          <a:p>
            <a:r>
              <a:rPr lang="cs-CZ" dirty="0" smtClean="0"/>
              <a:t>PI</a:t>
            </a:r>
            <a:r>
              <a:rPr lang="cs-CZ" baseline="-25000" dirty="0" smtClean="0"/>
              <a:t>5</a:t>
            </a:r>
            <a:endParaRPr lang="cs-CZ" dirty="0" smtClean="0"/>
          </a:p>
          <a:p>
            <a:r>
              <a:rPr lang="cs-CZ" dirty="0" smtClean="0"/>
              <a:t>CaF</a:t>
            </a:r>
            <a:r>
              <a:rPr lang="cs-CZ" baseline="-25000" dirty="0" smtClean="0"/>
              <a:t>2</a:t>
            </a:r>
            <a:endParaRPr lang="cs-CZ" dirty="0" smtClean="0"/>
          </a:p>
          <a:p>
            <a:r>
              <a:rPr lang="cs-CZ" dirty="0" smtClean="0"/>
              <a:t>AlCl</a:t>
            </a:r>
            <a:r>
              <a:rPr lang="cs-CZ" baseline="-25000" dirty="0" smtClean="0"/>
              <a:t>3</a:t>
            </a:r>
            <a:endParaRPr lang="cs-CZ" dirty="0" smtClean="0"/>
          </a:p>
          <a:p>
            <a:r>
              <a:rPr lang="cs-CZ" dirty="0" smtClean="0"/>
              <a:t>OsI</a:t>
            </a:r>
            <a:r>
              <a:rPr lang="cs-CZ" baseline="-25000" dirty="0" smtClean="0"/>
              <a:t>8</a:t>
            </a:r>
            <a:endParaRPr lang="cs-CZ" dirty="0" smtClean="0"/>
          </a:p>
          <a:p>
            <a:r>
              <a:rPr lang="cs-CZ" dirty="0" smtClean="0"/>
              <a:t>SCl</a:t>
            </a:r>
            <a:r>
              <a:rPr lang="cs-CZ" baseline="-25000" dirty="0" smtClean="0"/>
              <a:t>6</a:t>
            </a:r>
            <a:endParaRPr lang="cs-CZ" dirty="0" smtClean="0"/>
          </a:p>
          <a:p>
            <a:r>
              <a:rPr lang="cs-CZ" dirty="0" smtClean="0"/>
              <a:t>MnBr</a:t>
            </a:r>
            <a:r>
              <a:rPr lang="cs-CZ" baseline="-25000" dirty="0" smtClean="0"/>
              <a:t>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Tvorba názvu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Doplníme oxidační číslo halogenu a dopočítáme oxidační číslo sloučeného prvku ve vzorci (křížové pravidlo)</a:t>
            </a:r>
          </a:p>
          <a:p>
            <a:r>
              <a:rPr lang="cs-CZ" dirty="0" smtClean="0"/>
              <a:t>Sestavíme název </a:t>
            </a:r>
          </a:p>
          <a:p>
            <a:pPr>
              <a:buNone/>
            </a:pPr>
            <a:r>
              <a:rPr lang="cs-CZ" dirty="0" smtClean="0"/>
              <a:t>		1. podstatné jméno podle halogenu</a:t>
            </a:r>
          </a:p>
          <a:p>
            <a:pPr>
              <a:buNone/>
            </a:pPr>
            <a:r>
              <a:rPr lang="cs-CZ" dirty="0" smtClean="0"/>
              <a:t>			 (fluorid, …jodid)</a:t>
            </a:r>
          </a:p>
          <a:p>
            <a:pPr>
              <a:buNone/>
            </a:pPr>
            <a:r>
              <a:rPr lang="cs-CZ" dirty="0" smtClean="0"/>
              <a:t>		2. přídavné jméno podle prvku, který je ve  	    vzorci na začátku s příponou pro dané 	    oxidační číslo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Vytvoření názvu - příklad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600" dirty="0" smtClean="0">
                <a:solidFill>
                  <a:srgbClr val="0070C0"/>
                </a:solidFill>
              </a:rPr>
              <a:t>PbCl</a:t>
            </a:r>
            <a:r>
              <a:rPr lang="cs-CZ" sz="3600" baseline="-25000" dirty="0" smtClean="0">
                <a:solidFill>
                  <a:srgbClr val="0070C0"/>
                </a:solidFill>
              </a:rPr>
              <a:t>4</a:t>
            </a:r>
            <a:endParaRPr lang="cs-CZ" sz="3600" dirty="0" smtClean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  <a:p>
            <a:pPr lvl="3">
              <a:buNone/>
            </a:pPr>
            <a:r>
              <a:rPr lang="cs-CZ" sz="3600" dirty="0" err="1" smtClean="0"/>
              <a:t>Pb</a:t>
            </a:r>
            <a:r>
              <a:rPr lang="cs-CZ" sz="3600" baseline="50000" dirty="0" err="1" smtClean="0">
                <a:solidFill>
                  <a:srgbClr val="FF0000"/>
                </a:solidFill>
              </a:rPr>
              <a:t>IV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/>
              <a:t>Cl</a:t>
            </a:r>
            <a:r>
              <a:rPr lang="cs-CZ" sz="3600" baseline="-25000" dirty="0" smtClean="0">
                <a:solidFill>
                  <a:srgbClr val="FF0000"/>
                </a:solidFill>
              </a:rPr>
              <a:t>4</a:t>
            </a:r>
            <a:r>
              <a:rPr lang="cs-CZ" sz="3600" baseline="50000" dirty="0" smtClean="0">
                <a:solidFill>
                  <a:srgbClr val="FF0000"/>
                </a:solidFill>
              </a:rPr>
              <a:t>-I</a:t>
            </a:r>
            <a:endParaRPr lang="cs-CZ" sz="3600" dirty="0" smtClean="0">
              <a:solidFill>
                <a:srgbClr val="FF0000"/>
              </a:solidFill>
            </a:endParaRPr>
          </a:p>
          <a:p>
            <a:pPr lvl="3">
              <a:buNone/>
            </a:pPr>
            <a:r>
              <a:rPr lang="cs-CZ" sz="3600" dirty="0" smtClean="0"/>
              <a:t>    </a:t>
            </a:r>
            <a:r>
              <a:rPr lang="cs-CZ" sz="3600" dirty="0" smtClean="0">
                <a:solidFill>
                  <a:srgbClr val="FF0000"/>
                </a:solidFill>
              </a:rPr>
              <a:t> 4 +4.(-1) = 0</a:t>
            </a:r>
          </a:p>
          <a:p>
            <a:pPr lvl="3">
              <a:buNone/>
            </a:pPr>
            <a:endParaRPr lang="cs-CZ" sz="3600" dirty="0" smtClean="0">
              <a:solidFill>
                <a:srgbClr val="FF0000"/>
              </a:solidFill>
            </a:endParaRPr>
          </a:p>
          <a:p>
            <a:pPr lvl="3">
              <a:buNone/>
            </a:pPr>
            <a:r>
              <a:rPr lang="cs-CZ" sz="4400" dirty="0" smtClean="0">
                <a:solidFill>
                  <a:srgbClr val="0070C0"/>
                </a:solidFill>
              </a:rPr>
              <a:t>chlorid </a:t>
            </a:r>
            <a:r>
              <a:rPr lang="cs-CZ" sz="4400" dirty="0" err="1" smtClean="0">
                <a:solidFill>
                  <a:srgbClr val="0070C0"/>
                </a:solidFill>
              </a:rPr>
              <a:t>olovičitý</a:t>
            </a:r>
            <a:endParaRPr lang="cs-CZ" sz="4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		</a:t>
            </a:r>
          </a:p>
          <a:p>
            <a:endParaRPr lang="cs-CZ" baseline="-25000" dirty="0" smtClean="0"/>
          </a:p>
          <a:p>
            <a:endParaRPr lang="cs-CZ" baseline="-25000" dirty="0" smtClean="0"/>
          </a:p>
          <a:p>
            <a:endParaRPr lang="cs-CZ" baseline="-25000" dirty="0" smtClean="0"/>
          </a:p>
          <a:p>
            <a:pPr>
              <a:buNone/>
            </a:pPr>
            <a:endParaRPr lang="cs-CZ" baseline="-25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Úkol: Vytvoř názvy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CCl</a:t>
            </a:r>
            <a:r>
              <a:rPr lang="cs-CZ" baseline="-25000" dirty="0" smtClean="0"/>
              <a:t>4</a:t>
            </a:r>
            <a:endParaRPr lang="cs-CZ" dirty="0" smtClean="0"/>
          </a:p>
          <a:p>
            <a:r>
              <a:rPr lang="cs-CZ" dirty="0" smtClean="0"/>
              <a:t>PbBr</a:t>
            </a:r>
            <a:r>
              <a:rPr lang="cs-CZ" baseline="-25000" dirty="0" smtClean="0"/>
              <a:t>2</a:t>
            </a:r>
          </a:p>
          <a:p>
            <a:r>
              <a:rPr lang="cs-CZ" dirty="0" smtClean="0"/>
              <a:t>MnCl</a:t>
            </a:r>
            <a:r>
              <a:rPr lang="cs-CZ" baseline="-25000" dirty="0" smtClean="0"/>
              <a:t>7</a:t>
            </a:r>
            <a:endParaRPr lang="cs-CZ" dirty="0" smtClean="0"/>
          </a:p>
          <a:p>
            <a:r>
              <a:rPr lang="cs-CZ" dirty="0" smtClean="0"/>
              <a:t>KI</a:t>
            </a:r>
          </a:p>
          <a:p>
            <a:r>
              <a:rPr lang="cs-CZ" dirty="0" smtClean="0"/>
              <a:t>OsBr</a:t>
            </a:r>
            <a:r>
              <a:rPr lang="cs-CZ" baseline="-25000" dirty="0" smtClean="0"/>
              <a:t>8</a:t>
            </a:r>
          </a:p>
          <a:p>
            <a:r>
              <a:rPr lang="cs-CZ" dirty="0" smtClean="0"/>
              <a:t>SF</a:t>
            </a:r>
            <a:r>
              <a:rPr lang="cs-CZ" baseline="-25000" dirty="0" smtClean="0"/>
              <a:t>6</a:t>
            </a:r>
            <a:endParaRPr lang="cs-CZ" dirty="0" smtClean="0"/>
          </a:p>
          <a:p>
            <a:r>
              <a:rPr lang="cs-CZ" dirty="0" smtClean="0"/>
              <a:t>PCl</a:t>
            </a:r>
            <a:r>
              <a:rPr lang="cs-CZ" baseline="-25000" dirty="0" smtClean="0"/>
              <a:t>3</a:t>
            </a:r>
            <a:endParaRPr lang="cs-CZ" dirty="0" smtClean="0"/>
          </a:p>
          <a:p>
            <a:r>
              <a:rPr lang="cs-CZ" dirty="0" smtClean="0"/>
              <a:t>PBr</a:t>
            </a:r>
            <a:r>
              <a:rPr lang="cs-CZ" baseline="-25000" dirty="0" smtClean="0"/>
              <a:t>5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chlorid uhličitý</a:t>
            </a:r>
          </a:p>
          <a:p>
            <a:r>
              <a:rPr lang="cs-CZ" dirty="0" smtClean="0"/>
              <a:t>bromid olovnatý</a:t>
            </a:r>
          </a:p>
          <a:p>
            <a:r>
              <a:rPr lang="cs-CZ" dirty="0" smtClean="0"/>
              <a:t>chlorid manganistý</a:t>
            </a:r>
          </a:p>
          <a:p>
            <a:r>
              <a:rPr lang="cs-CZ" dirty="0" smtClean="0"/>
              <a:t>jodid draselný</a:t>
            </a:r>
          </a:p>
          <a:p>
            <a:r>
              <a:rPr lang="cs-CZ" dirty="0" smtClean="0"/>
              <a:t>bromid osmičelý</a:t>
            </a:r>
          </a:p>
          <a:p>
            <a:r>
              <a:rPr lang="cs-CZ" dirty="0" smtClean="0"/>
              <a:t>fluorid sírový</a:t>
            </a:r>
          </a:p>
          <a:p>
            <a:r>
              <a:rPr lang="cs-CZ" dirty="0" smtClean="0"/>
              <a:t>chlorid fosforečný</a:t>
            </a:r>
          </a:p>
          <a:p>
            <a:r>
              <a:rPr lang="cs-CZ" dirty="0" smtClean="0"/>
              <a:t>bromid fosforitý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Texty: </a:t>
            </a:r>
            <a:r>
              <a:rPr lang="cs-CZ" smtClean="0"/>
              <a:t>vlastní práce autora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5190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306</TotalTime>
  <Words>301</Words>
  <Application>Microsoft Office PowerPoint</Application>
  <PresentationFormat>Předvádění na obrazovce (4:3)</PresentationFormat>
  <Paragraphs>106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Halogenidy 1</vt:lpstr>
      <vt:lpstr>Prezentace aplikace PowerPoint</vt:lpstr>
      <vt:lpstr>Halogenidy</vt:lpstr>
      <vt:lpstr>Tvorba vzorce</vt:lpstr>
      <vt:lpstr>Tabulka  přípon pro oxidační čísla</vt:lpstr>
      <vt:lpstr>Vytvoření vzorce - příklad</vt:lpstr>
      <vt:lpstr>Úkol: Vytvoř vzorce </vt:lpstr>
      <vt:lpstr>Kontrola</vt:lpstr>
      <vt:lpstr>Tvorba názvu</vt:lpstr>
      <vt:lpstr>Vytvoření názvu - příklad</vt:lpstr>
      <vt:lpstr>Úkol: Vytvoř názvy</vt:lpstr>
      <vt:lpstr>Kontrola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Halogenidy</dc:title>
  <dc:creator>Jitka Vystavělová</dc:creator>
  <cp:lastModifiedBy>Miroslava Pospíšilová, Mgr.</cp:lastModifiedBy>
  <cp:revision>40</cp:revision>
  <dcterms:created xsi:type="dcterms:W3CDTF">2012-01-29T19:32:30Z</dcterms:created>
  <dcterms:modified xsi:type="dcterms:W3CDTF">2012-05-16T11:17:56Z</dcterms:modified>
</cp:coreProperties>
</file>