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002ED-7B22-4119-B33B-C4F14C02D48F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3CBB3-F947-434C-A5D6-2C6846D517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49271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002ED-7B22-4119-B33B-C4F14C02D48F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3CBB3-F947-434C-A5D6-2C6846D517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32573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002ED-7B22-4119-B33B-C4F14C02D48F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3CBB3-F947-434C-A5D6-2C6846D517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20296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002ED-7B22-4119-B33B-C4F14C02D48F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3CBB3-F947-434C-A5D6-2C6846D517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2094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002ED-7B22-4119-B33B-C4F14C02D48F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3CBB3-F947-434C-A5D6-2C6846D517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59997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002ED-7B22-4119-B33B-C4F14C02D48F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3CBB3-F947-434C-A5D6-2C6846D517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102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002ED-7B22-4119-B33B-C4F14C02D48F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3CBB3-F947-434C-A5D6-2C6846D517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09078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002ED-7B22-4119-B33B-C4F14C02D48F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3CBB3-F947-434C-A5D6-2C6846D517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7676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002ED-7B22-4119-B33B-C4F14C02D48F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3CBB3-F947-434C-A5D6-2C6846D517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41238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002ED-7B22-4119-B33B-C4F14C02D48F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3CBB3-F947-434C-A5D6-2C6846D517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85112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002ED-7B22-4119-B33B-C4F14C02D48F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3CBB3-F947-434C-A5D6-2C6846D517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73984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C9FCB">
                <a:lumMod val="100000"/>
              </a:srgbClr>
            </a:gs>
            <a:gs pos="13000">
              <a:srgbClr val="F8B049"/>
            </a:gs>
            <a:gs pos="21001">
              <a:srgbClr val="F8B049"/>
            </a:gs>
            <a:gs pos="63000">
              <a:srgbClr val="FEE7F2"/>
            </a:gs>
            <a:gs pos="67000">
              <a:srgbClr val="F952A0"/>
            </a:gs>
            <a:gs pos="69000">
              <a:srgbClr val="C50849"/>
            </a:gs>
            <a:gs pos="82001">
              <a:srgbClr val="B43E85"/>
            </a:gs>
            <a:gs pos="100000">
              <a:srgbClr val="F8B049"/>
            </a:gs>
          </a:gsLst>
          <a:lin ang="5400000" scaled="0"/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3002ED-7B22-4119-B33B-C4F14C02D48F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73CBB3-F947-434C-A5D6-2C6846D517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98402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cientificamerican.com/media/inline/blog/Image/neuron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kids.britannica.com/elementary/art/print?id=89575&amp;articleTypeId=0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476672"/>
            <a:ext cx="7772400" cy="1470025"/>
          </a:xfrm>
        </p:spPr>
        <p:txBody>
          <a:bodyPr/>
          <a:lstStyle/>
          <a:p>
            <a:r>
              <a:rPr lang="cs-CZ" dirty="0" smtClean="0"/>
              <a:t>Nervová soustava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286000" y="2551837"/>
            <a:ext cx="516572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Název školy:  Základní škola Karla Klíče Hostinné</a:t>
            </a:r>
          </a:p>
          <a:p>
            <a:r>
              <a:rPr lang="cs-CZ" dirty="0"/>
              <a:t>Autor:  Mgr. Simona Stránská</a:t>
            </a:r>
          </a:p>
          <a:p>
            <a:r>
              <a:rPr lang="cs-CZ" dirty="0"/>
              <a:t>Název:  </a:t>
            </a:r>
            <a:r>
              <a:rPr lang="cs-CZ" dirty="0" smtClean="0"/>
              <a:t>VY_32_INOVACE_09_B_3_Nervová soustava</a:t>
            </a:r>
            <a:endParaRPr lang="cs-CZ" dirty="0"/>
          </a:p>
          <a:p>
            <a:r>
              <a:rPr lang="cs-CZ" dirty="0"/>
              <a:t>Téma:   </a:t>
            </a:r>
            <a:r>
              <a:rPr lang="cs-CZ" dirty="0" smtClean="0"/>
              <a:t>Přírodověda </a:t>
            </a:r>
            <a:r>
              <a:rPr lang="cs-CZ" smtClean="0"/>
              <a:t>- Člověk</a:t>
            </a:r>
            <a:endParaRPr lang="cs-CZ" dirty="0"/>
          </a:p>
          <a:p>
            <a:r>
              <a:rPr lang="cs-CZ" dirty="0"/>
              <a:t>Číslo projektu</a:t>
            </a:r>
            <a:r>
              <a:rPr lang="cs-CZ" dirty="0" smtClean="0"/>
              <a:t>: CZ.1.07/1.4.00/21.2131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0687" y="5157192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61611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03323002"/>
              </p:ext>
            </p:extLst>
          </p:nvPr>
        </p:nvGraphicFramePr>
        <p:xfrm>
          <a:off x="1187624" y="1916832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Simona Stránská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16.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ledna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19. ledna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Nervová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 soustava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mozek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, mícha, nervy, neuron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69577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NERVOVÁ 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FUNKCE 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řídí činnost všech orgánů v lidském těle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-  člověk myslí, dorozumívá se řečí, pracuje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390758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750"/>
                            </p:stCondLst>
                            <p:childTnLst>
                              <p:par>
                                <p:cTn id="22" presetID="26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ORGÁNY NERVOVÉ SOUSTAVY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b="1" dirty="0" smtClean="0"/>
              <a:t>MOZEK</a:t>
            </a:r>
          </a:p>
          <a:p>
            <a:pPr>
              <a:buFontTx/>
              <a:buChar char="-"/>
            </a:pPr>
            <a:r>
              <a:rPr lang="cs-CZ" dirty="0" smtClean="0"/>
              <a:t>rozdělen na pravou a levou polokouli</a:t>
            </a:r>
          </a:p>
          <a:p>
            <a:pPr>
              <a:buFontTx/>
              <a:buChar char="-"/>
            </a:pPr>
            <a:r>
              <a:rPr lang="cs-CZ" dirty="0" smtClean="0"/>
              <a:t>uložen v mozkové části</a:t>
            </a:r>
          </a:p>
          <a:p>
            <a:pPr>
              <a:buFontTx/>
              <a:buChar char="-"/>
            </a:pPr>
            <a:r>
              <a:rPr lang="cs-CZ" dirty="0" smtClean="0"/>
              <a:t>řídí činnost celého organismu společně s míchou</a:t>
            </a:r>
          </a:p>
          <a:p>
            <a:pPr>
              <a:buFontTx/>
              <a:buChar char="-"/>
            </a:pPr>
            <a:r>
              <a:rPr lang="cs-CZ" dirty="0" smtClean="0"/>
              <a:t>je chráněn lebkou</a:t>
            </a:r>
          </a:p>
          <a:p>
            <a:pPr>
              <a:buFontTx/>
              <a:buChar char="-"/>
            </a:pPr>
            <a:r>
              <a:rPr lang="cs-CZ" dirty="0" smtClean="0"/>
              <a:t>zde je centrum myšlení a paměti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794" b="15389"/>
          <a:stretch/>
        </p:blipFill>
        <p:spPr bwMode="auto">
          <a:xfrm>
            <a:off x="4860032" y="2564904"/>
            <a:ext cx="3442125" cy="24032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42766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476672"/>
            <a:ext cx="4038600" cy="5649491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/>
              <a:t>MÍCHA</a:t>
            </a:r>
          </a:p>
          <a:p>
            <a:pPr>
              <a:buFontTx/>
              <a:buChar char="-"/>
            </a:pPr>
            <a:r>
              <a:rPr lang="cs-CZ" dirty="0" smtClean="0"/>
              <a:t>uložena v páteřním kanále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páteří je chráněna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spojená se všemi částmi těla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476672"/>
            <a:ext cx="4038600" cy="5649491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/>
              <a:t>NERVY</a:t>
            </a: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spojují mozek a míchu se všemi orgány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do mozku přenášejí informace ze smyslových orgánů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mozek vysílá příkaz k činnosti částí nebo orgánů těla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6960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975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27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450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2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dirty="0" smtClean="0"/>
              <a:t>NERVOVÁ SOUSTAVA</a:t>
            </a:r>
            <a:endParaRPr lang="cs-CZ" dirty="0"/>
          </a:p>
        </p:txBody>
      </p:sp>
      <p:pic>
        <p:nvPicPr>
          <p:cNvPr id="1026" name="Picture 2" descr="C:\Users\Simona\Pictures\2012-02-25 a\a 00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84" t="33285" r="12271" b="37191"/>
          <a:stretch/>
        </p:blipFill>
        <p:spPr bwMode="auto">
          <a:xfrm rot="16200000">
            <a:off x="972613" y="2563891"/>
            <a:ext cx="5125466" cy="2679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" name="Přímá spojnice 2"/>
          <p:cNvCxnSpPr/>
          <p:nvPr/>
        </p:nvCxnSpPr>
        <p:spPr>
          <a:xfrm>
            <a:off x="3535345" y="1916832"/>
            <a:ext cx="211677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3535345" y="2492896"/>
            <a:ext cx="2116775" cy="360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3707904" y="3903501"/>
            <a:ext cx="1944216" cy="38959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3707904" y="3903501"/>
            <a:ext cx="1944216" cy="118168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5076056" y="1547500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mozek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652120" y="2276872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mícha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652120" y="3571559"/>
            <a:ext cx="14761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nervy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344606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b="1" dirty="0" smtClean="0"/>
              <a:t>NEURON</a:t>
            </a:r>
          </a:p>
          <a:p>
            <a:pPr>
              <a:buFontTx/>
              <a:buChar char="-"/>
            </a:pPr>
            <a:r>
              <a:rPr lang="cs-CZ" dirty="0" smtClean="0"/>
              <a:t>nervová buňka, přenos informací</a:t>
            </a:r>
          </a:p>
          <a:p>
            <a:pPr>
              <a:buFontTx/>
              <a:buChar char="-"/>
            </a:pPr>
            <a:r>
              <a:rPr lang="cs-CZ" dirty="0" smtClean="0"/>
              <a:t>základ nervové soustavy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sz="3000" b="1" dirty="0" smtClean="0"/>
          </a:p>
          <a:p>
            <a:pPr marL="0" indent="0" algn="ctr">
              <a:buNone/>
            </a:pPr>
            <a:r>
              <a:rPr lang="cs-CZ" sz="3000" b="1" dirty="0" smtClean="0"/>
              <a:t>REFLEXY</a:t>
            </a:r>
            <a:endParaRPr lang="cs-CZ" sz="3000" dirty="0" smtClean="0"/>
          </a:p>
          <a:p>
            <a:pPr>
              <a:buFontTx/>
              <a:buChar char="-"/>
            </a:pPr>
            <a:r>
              <a:rPr lang="cs-CZ" sz="3000" dirty="0" smtClean="0"/>
              <a:t>činnosti, které provádíme a nemyslíme na ně</a:t>
            </a:r>
          </a:p>
          <a:p>
            <a:pPr>
              <a:buFontTx/>
              <a:buChar char="-"/>
            </a:pPr>
            <a:r>
              <a:rPr lang="cs-CZ" sz="3000" dirty="0" smtClean="0"/>
              <a:t>například: pokud se ruka dotkne horkého, odtáhneme ji</a:t>
            </a:r>
          </a:p>
          <a:p>
            <a:pPr marL="0" indent="0">
              <a:buNone/>
            </a:pPr>
            <a:endParaRPr lang="cs-CZ" dirty="0"/>
          </a:p>
        </p:txBody>
      </p:sp>
      <p:grpSp>
        <p:nvGrpSpPr>
          <p:cNvPr id="4" name="Skupina 3"/>
          <p:cNvGrpSpPr/>
          <p:nvPr/>
        </p:nvGrpSpPr>
        <p:grpSpPr>
          <a:xfrm>
            <a:off x="2123728" y="2087560"/>
            <a:ext cx="4118077" cy="2169532"/>
            <a:chOff x="1331640" y="2708920"/>
            <a:chExt cx="4118077" cy="2169532"/>
          </a:xfrm>
        </p:grpSpPr>
        <p:sp>
          <p:nvSpPr>
            <p:cNvPr id="6" name="Veselý obličej 5">
              <a:hlinkClick r:id="rId2"/>
            </p:cNvPr>
            <p:cNvSpPr/>
            <p:nvPr/>
          </p:nvSpPr>
          <p:spPr>
            <a:xfrm>
              <a:off x="3577509" y="2708920"/>
              <a:ext cx="1872208" cy="1800200"/>
            </a:xfrm>
            <a:prstGeom prst="smileyFac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1331640" y="4509120"/>
              <a:ext cx="9361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Klikni</a:t>
              </a:r>
              <a:endParaRPr lang="cs-CZ" dirty="0"/>
            </a:p>
          </p:txBody>
        </p:sp>
        <p:cxnSp>
          <p:nvCxnSpPr>
            <p:cNvPr id="8" name="Přímá spojnice se šipkou 7"/>
            <p:cNvCxnSpPr/>
            <p:nvPr/>
          </p:nvCxnSpPr>
          <p:spPr>
            <a:xfrm flipV="1">
              <a:off x="2267744" y="4005064"/>
              <a:ext cx="1080120" cy="504056"/>
            </a:xfrm>
            <a:prstGeom prst="straightConnector1">
              <a:avLst/>
            </a:prstGeom>
            <a:ln w="127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916622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450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7500"/>
                            </p:stCondLst>
                            <p:childTnLst>
                              <p:par>
                                <p:cTn id="15" presetID="2" presetClass="entr" presetSubtype="8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NEMOCI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Meningitida</a:t>
            </a:r>
            <a:r>
              <a:rPr lang="cs-CZ" dirty="0" smtClean="0"/>
              <a:t> - zánět mozkových blan</a:t>
            </a:r>
          </a:p>
          <a:p>
            <a:pPr marL="0" indent="0">
              <a:buNone/>
            </a:pPr>
            <a:r>
              <a:rPr lang="cs-CZ" b="1" dirty="0" smtClean="0"/>
              <a:t>Encefalitida</a:t>
            </a:r>
            <a:r>
              <a:rPr lang="cs-CZ" dirty="0" smtClean="0"/>
              <a:t> - zánět mozku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- způsobují infikovaná klíšťata,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komáři</a:t>
            </a:r>
          </a:p>
          <a:p>
            <a:pPr marL="0" indent="0">
              <a:buNone/>
            </a:pPr>
            <a:r>
              <a:rPr lang="cs-CZ" b="1" dirty="0" smtClean="0"/>
              <a:t>Epilepsie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b="1" dirty="0" smtClean="0"/>
              <a:t>Otřes mozku </a:t>
            </a:r>
            <a:r>
              <a:rPr lang="cs-CZ" dirty="0" smtClean="0"/>
              <a:t>- úraz hlavy</a:t>
            </a:r>
          </a:p>
          <a:p>
            <a:pPr marL="0" indent="0">
              <a:buNone/>
            </a:pPr>
            <a:r>
              <a:rPr lang="cs-CZ" b="1" dirty="0" smtClean="0"/>
              <a:t>Roztroušená skleróza</a:t>
            </a:r>
          </a:p>
          <a:p>
            <a:pPr marL="0" indent="0">
              <a:buNone/>
            </a:pPr>
            <a:r>
              <a:rPr lang="cs-CZ" b="1" dirty="0" smtClean="0"/>
              <a:t>Parkinsonova nemoc </a:t>
            </a:r>
          </a:p>
          <a:p>
            <a:pPr marL="0" indent="0">
              <a:buNone/>
            </a:pPr>
            <a:r>
              <a:rPr lang="cs-CZ" b="1" dirty="0" smtClean="0"/>
              <a:t>Alzheimerova nemoc</a:t>
            </a:r>
          </a:p>
          <a:p>
            <a:pPr marL="0" indent="0">
              <a:buNone/>
            </a:pPr>
            <a:r>
              <a:rPr lang="cs-CZ" b="1" dirty="0" smtClean="0"/>
              <a:t>Mozková mrtvice</a:t>
            </a:r>
          </a:p>
        </p:txBody>
      </p:sp>
    </p:spTree>
    <p:extLst>
      <p:ext uri="{BB962C8B-B14F-4D97-AF65-F5344CB8AC3E}">
        <p14:creationId xmlns:p14="http://schemas.microsoft.com/office/powerpoint/2010/main" val="497882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2" presetClass="entr" presetSubtype="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0"/>
                            </p:stCondLst>
                            <p:childTnLst>
                              <p:par>
                                <p:cTn id="15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500"/>
                            </p:stCondLst>
                            <p:childTnLst>
                              <p:par>
                                <p:cTn id="20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1500"/>
                            </p:stCondLst>
                            <p:childTnLst>
                              <p:par>
                                <p:cTn id="30" presetID="2" presetClass="entr" presetSubtype="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5000"/>
                            </p:stCondLst>
                            <p:childTnLst>
                              <p:par>
                                <p:cTn id="35" presetID="2" presetClass="entr" presetSubtype="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8500"/>
                            </p:stCondLst>
                            <p:childTnLst>
                              <p:par>
                                <p:cTn id="40" presetID="2" presetClass="entr" presetSubtype="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2000"/>
                            </p:stCondLst>
                            <p:childTnLst>
                              <p:par>
                                <p:cTn id="45" presetID="2" presetClass="entr" presetSubtype="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5500"/>
                            </p:stCondLst>
                            <p:childTnLst>
                              <p:par>
                                <p:cTn id="50" presetID="2" presetClass="entr" presetSubtype="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836712"/>
          </a:xfrm>
        </p:spPr>
        <p:txBody>
          <a:bodyPr/>
          <a:lstStyle/>
          <a:p>
            <a:r>
              <a:rPr lang="cs-CZ" dirty="0" smtClean="0"/>
              <a:t>SPRÁVNĚ POJMENUJ</a:t>
            </a:r>
            <a:endParaRPr lang="cs-CZ" dirty="0"/>
          </a:p>
        </p:txBody>
      </p:sp>
      <p:pic>
        <p:nvPicPr>
          <p:cNvPr id="4" name="Picture 2" descr="C:\Users\Simona\Pictures\2012-02-25 a\a 00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84" t="33285" r="12271" b="37191"/>
          <a:stretch/>
        </p:blipFill>
        <p:spPr bwMode="auto">
          <a:xfrm rot="16200000">
            <a:off x="972613" y="2563891"/>
            <a:ext cx="5125466" cy="2679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3419872" y="1988840"/>
            <a:ext cx="25922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419872" y="2708920"/>
            <a:ext cx="2592288" cy="360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3779912" y="4437112"/>
            <a:ext cx="23762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3779912" y="4437112"/>
            <a:ext cx="2376264" cy="108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7164288" y="1340768"/>
            <a:ext cx="1368152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mozek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193307" y="2499444"/>
            <a:ext cx="158417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mícha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164288" y="4119717"/>
            <a:ext cx="1800200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nervy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724128" y="5949280"/>
            <a:ext cx="212423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Kontrola - kliknutí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108783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Zakroužkuj správnou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 smtClean="0"/>
              <a:t>1) Co neurony přenášejí?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a) živiny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b) informace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c) kyslík</a:t>
            </a:r>
          </a:p>
          <a:p>
            <a:pPr marL="0" indent="0">
              <a:buNone/>
            </a:pPr>
            <a:r>
              <a:rPr lang="cs-CZ" dirty="0" smtClean="0"/>
              <a:t>2) Neuron je: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a) nemoc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b) orgán sluchu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c) nervová buňka</a:t>
            </a:r>
          </a:p>
          <a:p>
            <a:pPr marL="0" indent="0">
              <a:buNone/>
            </a:pPr>
            <a:r>
              <a:rPr lang="cs-CZ" dirty="0" smtClean="0"/>
              <a:t>3) Mícha se nachází: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a) ve střevech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b) v páteřním kanále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c) v mozku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 smtClean="0"/>
              <a:t>4) Činnost celého organismu řídí?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a) nervová soustava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b) svalstvo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c) srdce</a:t>
            </a:r>
          </a:p>
          <a:p>
            <a:pPr marL="0" indent="0">
              <a:buNone/>
            </a:pPr>
            <a:r>
              <a:rPr lang="cs-CZ" dirty="0" smtClean="0"/>
              <a:t>5) Mozek je uložen: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a) v pánvi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b) v lebce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c) v páteři</a:t>
            </a:r>
          </a:p>
          <a:p>
            <a:pPr marL="0" indent="0">
              <a:buNone/>
            </a:pPr>
            <a:r>
              <a:rPr lang="cs-CZ" dirty="0" smtClean="0"/>
              <a:t>6) Epilepsie je: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a) nemoc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b) kost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c) sval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6339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41099670"/>
              </p:ext>
            </p:extLst>
          </p:nvPr>
        </p:nvGraphicFramePr>
        <p:xfrm>
          <a:off x="827584" y="332656"/>
          <a:ext cx="7358114" cy="5943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Prezentací se žáci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seznamují s nervovým 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systémem lidského těla.</a:t>
                      </a: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1) Výkladový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materiál doplňující k učebnicím 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sng" baseline="0" dirty="0" smtClean="0">
                          <a:solidFill>
                            <a:schemeClr val="tx1"/>
                          </a:solidFill>
                        </a:rPr>
                        <a:t>Člověk a jeho zdraví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Učebnice pro 4. a 5. ročník základní školy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Mgr. Michaela Jančová, Mgr. Marta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Grigárková</a:t>
                      </a: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Vydal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spol. s. r. o., pedagogické nakladatelství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Výroba: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2008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ISBN 978-80-7230-229-1</a:t>
                      </a:r>
                    </a:p>
                    <a:p>
                      <a:pPr marL="0" indent="0">
                        <a:buNone/>
                      </a:pP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u="sng" baseline="0" dirty="0" smtClean="0">
                          <a:solidFill>
                            <a:schemeClr val="tx1"/>
                          </a:solidFill>
                        </a:rPr>
                        <a:t>Přírodověda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pro 5. ročník 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Život na Zemi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Napsala prom. </a:t>
                      </a:r>
                      <a:r>
                        <a:rPr lang="cs-CZ" u="none" baseline="0" dirty="0" err="1" smtClean="0">
                          <a:solidFill>
                            <a:schemeClr val="tx1"/>
                          </a:solidFill>
                        </a:rPr>
                        <a:t>biol</a:t>
                      </a: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. Helena Kholová, CSc. a kol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Vydalo nakladatelství ALTER, s. r. o., Všeň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Vydání první, rok 1997, kód 092784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ISBN 80-85775-61-1  </a:t>
                      </a:r>
                      <a:endParaRPr lang="cs-CZ" u="none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2) Pracovní list</a:t>
                      </a: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3) Procvičování -  otázky</a:t>
                      </a:r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76299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03770389"/>
              </p:ext>
            </p:extLst>
          </p:nvPr>
        </p:nvGraphicFramePr>
        <p:xfrm>
          <a:off x="827584" y="1052736"/>
          <a:ext cx="7358114" cy="29725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1166795"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Obrázky z internetu</a:t>
                      </a: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sz="1800" dirty="0" smtClean="0">
                          <a:hlinkClick r:id="rId2"/>
                        </a:rPr>
                        <a:t>http://office.microsoft.com/cs-cz/images/results.aspx?qu=anatomie&amp;ctt=1#ai:MP900321162|mt:0|</a:t>
                      </a:r>
                    </a:p>
                    <a:p>
                      <a:pPr marL="0" indent="0">
                        <a:buNone/>
                      </a:pPr>
                      <a:endParaRPr lang="cs-CZ" sz="1800" dirty="0" smtClean="0">
                        <a:hlinkClick r:id="rId2"/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Obrázky</a:t>
                      </a:r>
                      <a:r>
                        <a:rPr lang="cs-CZ" sz="1800" baseline="0" dirty="0" smtClean="0"/>
                        <a:t> - vlastní zdroj</a:t>
                      </a:r>
                      <a:endParaRPr lang="cs-CZ" sz="1800" dirty="0" smtClean="0">
                        <a:hlinkClick r:id="rId2"/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sz="1800" u="none" dirty="0" smtClean="0"/>
                        <a:t>Hypertextový odkaz.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u="none" dirty="0" smtClean="0"/>
                        <a:t>Prezentace</a:t>
                      </a:r>
                      <a:r>
                        <a:rPr lang="cs-CZ" sz="1800" u="none" baseline="0" dirty="0" smtClean="0"/>
                        <a:t> obsahuje animace.</a:t>
                      </a:r>
                      <a:endParaRPr lang="cs-CZ" sz="1800" u="none" dirty="0" smtClean="0">
                        <a:hlinkClick r:id="rId2"/>
                      </a:endParaRP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35779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88</TotalTime>
  <Words>489</Words>
  <Application>Microsoft Office PowerPoint</Application>
  <PresentationFormat>Předvádění na obrazovce (4:3)</PresentationFormat>
  <Paragraphs>139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Nervová soustava</vt:lpstr>
      <vt:lpstr>Prezentace aplikace PowerPoint</vt:lpstr>
      <vt:lpstr>NERVOVÁ SOUSTAVA</vt:lpstr>
      <vt:lpstr>ORGÁNY NERVOVÉ SOUSTAVY</vt:lpstr>
      <vt:lpstr>Prezentace aplikace PowerPoint</vt:lpstr>
      <vt:lpstr>NERVOVÁ SOUSTAVA</vt:lpstr>
      <vt:lpstr>Prezentace aplikace PowerPoint</vt:lpstr>
      <vt:lpstr>NEMOCI</vt:lpstr>
      <vt:lpstr>SPRÁVNĚ POJMENUJ</vt:lpstr>
      <vt:lpstr>Zakroužkuj správnou odpověď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Simona</dc:creator>
  <cp:lastModifiedBy>Učitel</cp:lastModifiedBy>
  <cp:revision>49</cp:revision>
  <dcterms:created xsi:type="dcterms:W3CDTF">2012-01-21T09:37:42Z</dcterms:created>
  <dcterms:modified xsi:type="dcterms:W3CDTF">2012-03-02T11:52:12Z</dcterms:modified>
</cp:coreProperties>
</file>