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899592" y="332656"/>
            <a:ext cx="7304856" cy="2808312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ts val="12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ZŠ Varnsdorf, Edisonova 2821, okres Děčín, příspěvková organizace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svět práce,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Finanční gramotnost, 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+mj-ea"/>
                <a:cs typeface="Arial" pitchFamily="34" charset="0"/>
              </a:rPr>
              <a:t>Zvláštní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druhy pojištění (prezentace)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Mgr. Helena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Foldinová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a číslo materiálu: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VY_62_INOVACE_15/I.SADA</a:t>
            </a:r>
            <a:r>
              <a:rPr kumimoji="0" lang="cs-CZ" sz="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964655" y="3429000"/>
            <a:ext cx="7272808" cy="1656184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: Prezentace je určena pro žáky 9.ročníku,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slouží k výkladu učiva 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, Zvláštní druhy pojištění 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Období: září – prosinec 2011</a:t>
            </a:r>
            <a:endParaRPr kumimoji="0" lang="cs-CZ" sz="2200" b="0" i="1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352928" cy="1575048"/>
          </a:xfrm>
          <a:noFill/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Zvláštní druhy pojištění, které nejsou </a:t>
            </a:r>
            <a:br>
              <a:rPr lang="cs-CZ" b="1" dirty="0" smtClean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b="1" dirty="0" smtClean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 nabídce standardních pojišťoven:</a:t>
            </a:r>
            <a:endParaRPr lang="cs-CZ" b="1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/>
          <a:lstStyle/>
          <a:p>
            <a:r>
              <a:rPr lang="cs-CZ" sz="4400" b="1" dirty="0" smtClean="0"/>
              <a:t> penzijní připojištění</a:t>
            </a:r>
          </a:p>
          <a:p>
            <a:r>
              <a:rPr lang="cs-CZ" sz="4400" b="1" dirty="0" smtClean="0"/>
              <a:t> zdravotní pojištění</a:t>
            </a:r>
          </a:p>
          <a:p>
            <a:r>
              <a:rPr lang="cs-CZ" sz="4400" b="1" dirty="0" smtClean="0"/>
              <a:t> nemocenské pojištění</a:t>
            </a:r>
          </a:p>
          <a:p>
            <a:r>
              <a:rPr lang="cs-CZ" sz="4400" b="1" dirty="0" smtClean="0"/>
              <a:t> důchodové pojištění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effectLst/>
              </a:rPr>
              <a:t>Zdravotní pojištění</a:t>
            </a:r>
            <a:endParaRPr lang="cs-CZ" sz="44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686800" cy="4525963"/>
          </a:xfrm>
        </p:spPr>
        <p:txBody>
          <a:bodyPr>
            <a:normAutofit lnSpcReduction="10000"/>
          </a:bodyPr>
          <a:lstStyle/>
          <a:p>
            <a:r>
              <a:rPr lang="cs-CZ" sz="3500" dirty="0" smtClean="0"/>
              <a:t> </a:t>
            </a:r>
            <a:r>
              <a:rPr lang="cs-CZ" sz="3500" b="1" dirty="0" smtClean="0"/>
              <a:t>hradí léčebné výlohy v případě nemoci nebo úrazu v ČR </a:t>
            </a:r>
          </a:p>
          <a:p>
            <a:r>
              <a:rPr lang="cs-CZ" sz="3500" b="1" dirty="0" smtClean="0"/>
              <a:t> smlouvu musí povinně uzavřít každý výdělečně činný občan s některou speciální pojišťovnou, tzv</a:t>
            </a:r>
            <a:r>
              <a:rPr lang="cs-CZ" sz="3500" b="1" dirty="0" smtClean="0">
                <a:solidFill>
                  <a:schemeClr val="tx1"/>
                </a:solidFill>
              </a:rPr>
              <a:t>. zdravotní pojišťovnou</a:t>
            </a:r>
          </a:p>
          <a:p>
            <a:r>
              <a:rPr lang="cs-CZ" sz="3500" b="1" dirty="0" smtClean="0"/>
              <a:t> za děti, studenty, důchodce atd. platí pojistné stát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14996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effectLst/>
              </a:rPr>
              <a:t>Nemocenské pojištění</a:t>
            </a:r>
            <a:endParaRPr lang="cs-CZ" sz="44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686800" cy="4525963"/>
          </a:xfrm>
        </p:spPr>
        <p:txBody>
          <a:bodyPr>
            <a:noAutofit/>
          </a:bodyPr>
          <a:lstStyle/>
          <a:p>
            <a:r>
              <a:rPr lang="cs-CZ" sz="3500" b="1" dirty="0" smtClean="0"/>
              <a:t>vyplácí jistou částku, tzv. dávku nemocenského pojištění, po dobu nemoci</a:t>
            </a:r>
          </a:p>
          <a:p>
            <a:endParaRPr lang="cs-CZ" sz="2200" b="1" dirty="0" smtClean="0"/>
          </a:p>
          <a:p>
            <a:r>
              <a:rPr lang="cs-CZ" sz="3500" b="1" dirty="0" smtClean="0"/>
              <a:t>pojistné musí povinně platit každý zaměstnanec</a:t>
            </a:r>
            <a:endParaRPr lang="cs-CZ" sz="35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00928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effectLst/>
              </a:rPr>
              <a:t>Důchodové pojištění</a:t>
            </a:r>
            <a:endParaRPr lang="cs-CZ" sz="44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6868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vyplácí jistou částku, tzv. dávku důchodového pojištění neboli důchod, po dobu, kdy je daná osoba v příslušném druhu důchodu (invalidní, pozůstalostní, starobní)</a:t>
            </a:r>
          </a:p>
          <a:p>
            <a:endParaRPr lang="cs-CZ" sz="1000" dirty="0" smtClean="0"/>
          </a:p>
          <a:p>
            <a:r>
              <a:rPr lang="cs-CZ" dirty="0" smtClean="0"/>
              <a:t>pojistné musí povinně platit každý výdělečně činný občan </a:t>
            </a:r>
          </a:p>
          <a:p>
            <a:endParaRPr lang="cs-CZ" sz="1000" dirty="0" smtClean="0"/>
          </a:p>
          <a:p>
            <a:r>
              <a:rPr lang="cs-CZ" dirty="0" smtClean="0"/>
              <a:t>děti</a:t>
            </a:r>
            <a:r>
              <a:rPr lang="cs-CZ" dirty="0" smtClean="0"/>
              <a:t>, </a:t>
            </a:r>
            <a:r>
              <a:rPr lang="cs-CZ" dirty="0" smtClean="0"/>
              <a:t>studenti </a:t>
            </a:r>
            <a:r>
              <a:rPr lang="cs-CZ" dirty="0" smtClean="0"/>
              <a:t>atd</a:t>
            </a:r>
            <a:r>
              <a:rPr lang="cs-CZ" dirty="0" smtClean="0"/>
              <a:t>. jsou považováni </a:t>
            </a:r>
            <a:r>
              <a:rPr lang="cs-CZ" smtClean="0"/>
              <a:t>za pojištěné osoby 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156" y="529608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effectLst/>
              </a:rPr>
              <a:t>Penzijní připojištění</a:t>
            </a:r>
            <a:br>
              <a:rPr lang="cs-CZ" sz="4400" dirty="0" smtClean="0">
                <a:effectLst/>
              </a:rPr>
            </a:br>
            <a:endParaRPr lang="cs-CZ" sz="44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686800" cy="4525963"/>
          </a:xfrm>
        </p:spPr>
        <p:txBody>
          <a:bodyPr/>
          <a:lstStyle/>
          <a:p>
            <a:r>
              <a:rPr lang="cs-CZ" dirty="0" smtClean="0"/>
              <a:t>zvyšuje příjem v případě odchodu do důchodu</a:t>
            </a:r>
          </a:p>
          <a:p>
            <a:endParaRPr lang="cs-CZ" sz="3000" dirty="0" smtClean="0"/>
          </a:p>
          <a:p>
            <a:r>
              <a:rPr lang="cs-CZ" dirty="0" smtClean="0"/>
              <a:t>smlouvu lze uzavřít dobrovolně s některou speciální pojišťovnou, tzv. penzijním fondem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8313" y="571480"/>
            <a:ext cx="8675687" cy="570706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800" b="1" dirty="0" smtClean="0"/>
              <a:t>Penzijní připojištění se od tří výše uvedených</a:t>
            </a:r>
          </a:p>
          <a:p>
            <a:pPr>
              <a:buNone/>
            </a:pPr>
            <a:r>
              <a:rPr lang="cs-CZ" sz="3800" b="1" dirty="0" smtClean="0"/>
              <a:t>pojištění liší v několika ohledech: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je zcela dobrovolné</a:t>
            </a:r>
          </a:p>
          <a:p>
            <a:endParaRPr lang="cs-CZ" sz="1600" dirty="0" smtClean="0"/>
          </a:p>
          <a:p>
            <a:r>
              <a:rPr lang="cs-CZ" dirty="0" smtClean="0"/>
              <a:t>stát jej podporuje formou příspěvků, které </a:t>
            </a:r>
          </a:p>
          <a:p>
            <a:pPr>
              <a:buNone/>
            </a:pPr>
            <a:r>
              <a:rPr lang="cs-CZ" dirty="0" smtClean="0"/>
              <a:t>    připlácí na účet daného pojištěnce</a:t>
            </a:r>
          </a:p>
          <a:p>
            <a:endParaRPr lang="cs-CZ" sz="1800" dirty="0" smtClean="0"/>
          </a:p>
          <a:p>
            <a:r>
              <a:rPr lang="cs-CZ" dirty="0" smtClean="0"/>
              <a:t>pojistná částka je nakonec vždy vyplacena (buď pojištěnému nebo v případě jeho smrti pozůstalým jako odbytné)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539552" y="260648"/>
            <a:ext cx="8280400" cy="1143000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b="1" dirty="0" smtClean="0">
                <a:effectLst/>
              </a:rPr>
              <a:t>Použité zdroje:</a:t>
            </a:r>
            <a:endParaRPr lang="cs-CZ" b="1" dirty="0">
              <a:effectLst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205561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11560" y="1844824"/>
            <a:ext cx="82809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cap="all" dirty="0" smtClean="0">
                <a:cs typeface="Arial" pitchFamily="34" charset="0"/>
              </a:rPr>
              <a:t> </a:t>
            </a:r>
            <a:r>
              <a:rPr lang="cs-CZ" sz="2600" cap="all" dirty="0" smtClean="0">
                <a:cs typeface="Arial" pitchFamily="34" charset="0"/>
              </a:rPr>
              <a:t>Skořepa, M. – Skořepová E. </a:t>
            </a:r>
            <a:r>
              <a:rPr lang="cs-CZ" sz="2600" dirty="0" smtClean="0">
                <a:cs typeface="Arial" pitchFamily="34" charset="0"/>
              </a:rPr>
              <a:t>Finanční a ekonomická</a:t>
            </a:r>
          </a:p>
          <a:p>
            <a:r>
              <a:rPr lang="cs-CZ" sz="2600" dirty="0" smtClean="0">
                <a:cs typeface="Arial" pitchFamily="34" charset="0"/>
              </a:rPr>
              <a:t>   gramotnost I. </a:t>
            </a:r>
            <a:r>
              <a:rPr lang="cs-CZ" sz="2600" dirty="0" err="1" smtClean="0">
                <a:cs typeface="Arial" pitchFamily="34" charset="0"/>
              </a:rPr>
              <a:t>vyd</a:t>
            </a:r>
            <a:r>
              <a:rPr lang="cs-CZ" sz="2600" dirty="0" smtClean="0">
                <a:cs typeface="Arial" pitchFamily="34" charset="0"/>
              </a:rPr>
              <a:t>. Praha:</a:t>
            </a:r>
            <a:r>
              <a:rPr lang="cs-CZ" sz="2600" dirty="0" err="1" smtClean="0">
                <a:cs typeface="Arial" pitchFamily="34" charset="0"/>
              </a:rPr>
              <a:t>Scientia</a:t>
            </a:r>
            <a:r>
              <a:rPr lang="cs-CZ" sz="2600" dirty="0" smtClean="0">
                <a:cs typeface="Arial" pitchFamily="34" charset="0"/>
              </a:rPr>
              <a:t>, 2008. 150 s. ISBN</a:t>
            </a:r>
          </a:p>
          <a:p>
            <a:r>
              <a:rPr lang="cs-CZ" sz="2600" dirty="0" smtClean="0">
                <a:cs typeface="Arial" pitchFamily="34" charset="0"/>
              </a:rPr>
              <a:t>   978-80-86960-40-1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HORSKÁ, V. a kol. – Občanská výchova pro 8. a 9.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  ročník základní školy I.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 Praha: Fortuna, 1999.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  ISBN 80-7168-641-7</a:t>
            </a:r>
          </a:p>
          <a:p>
            <a:endParaRPr lang="cs-CZ" sz="2600" dirty="0" smtClean="0">
              <a:cs typeface="Arial" pitchFamily="34" charset="0"/>
            </a:endParaRPr>
          </a:p>
          <a:p>
            <a:endParaRPr lang="cs-CZ" sz="2600" dirty="0" smtClean="0"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</TotalTime>
  <Words>291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Zvláštní druhy pojištění, které nejsou  v nabídce standardních pojišťoven:</vt:lpstr>
      <vt:lpstr>Zdravotní pojištění</vt:lpstr>
      <vt:lpstr>Nemocenské pojištění</vt:lpstr>
      <vt:lpstr>Důchodové pojištění</vt:lpstr>
      <vt:lpstr>Penzijní připojištění </vt:lpstr>
      <vt:lpstr>Snímek 7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Rumcajs</cp:lastModifiedBy>
  <cp:revision>7</cp:revision>
  <dcterms:created xsi:type="dcterms:W3CDTF">2011-12-20T13:34:52Z</dcterms:created>
  <dcterms:modified xsi:type="dcterms:W3CDTF">2012-05-18T12:33:26Z</dcterms:modified>
</cp:coreProperties>
</file>